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9144000" cy="5143500"/>
  <p:embeddedFontLst>
    <p:embeddedFont>
      <p:font typeface="HCORRC+Nunito-Regular" panose="020B0604020202020204"/>
      <p:regular r:id="rId32"/>
    </p:embeddedFont>
    <p:embeddedFont>
      <p:font typeface="JNATBL+ArialMT" panose="020B0604020202020204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OCQSP+Nunito-Italic" panose="020B0604020202020204"/>
      <p:regular r:id="rId38"/>
    </p:embeddedFont>
    <p:embeddedFont>
      <p:font typeface="KUDNPU+MS-PGothic" panose="020B0604020202020204"/>
      <p:regular r:id="rId39"/>
    </p:embeddedFont>
    <p:embeddedFont>
      <p:font typeface="ODOOKM+Nunito-ExtraBold" panose="020B0604020202020204"/>
      <p:regular r:id="rId40"/>
    </p:embeddedFont>
    <p:embeddedFont>
      <p:font typeface="KHBJAH+AlegreyaSansSC-Regular" panose="020B0604020202020204"/>
      <p:regular r:id="rId41"/>
    </p:embeddedFont>
    <p:embeddedFont>
      <p:font typeface="MNJJQC+Nunito-BoldItalic" panose="020B0604020202020204"/>
      <p:regular r:id="rId42"/>
    </p:embeddedFont>
    <p:embeddedFont>
      <p:font typeface="Gill Sans MT" panose="020B0502020104020203" pitchFamily="34" charset="0"/>
      <p:regular r:id="rId43"/>
      <p:bold r:id="rId44"/>
      <p:italic r:id="rId45"/>
      <p:boldItalic r:id="rId46"/>
    </p:embeddedFont>
    <p:embeddedFont>
      <p:font typeface="HKFJUP+Nunito-Bold" panose="020B0604020202020204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UNKWFH+Montserrat-SemiBold" panose="020B0604020202020204"/>
      <p:regular r:id="rId52"/>
    </p:embeddedFont>
    <p:embeddedFont>
      <p:font typeface="Arial Unicode MS" panose="020B0604020202020204" pitchFamily="34" charset="-128"/>
      <p:regular r:id="rId53"/>
    </p:embeddedFont>
  </p:embeddedFontLst>
  <p:custDataLst>
    <p:tags r:id="rId5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</p:spPr>
        <p:txBody>
          <a:bodyPr/>
          <a:lstStyle/>
          <a:p>
            <a:r>
              <a:rPr lang="en-US" noProof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</p:spPr>
        <p:txBody>
          <a:bodyPr/>
          <a:lstStyle/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Holder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Holder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AA8DD-D3F9-4973-9609-08D22CB7FDCE}" type="datetime1">
              <a:rPr lang="en-US" altLang="en-US"/>
              <a:pPr/>
              <a:t>9/3/2022</a:t>
            </a:fld>
            <a:endParaRPr lang="en-US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BE79F-AA33-4286-A59B-226DECA56F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44391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69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7976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59038"/>
            <a:ext cx="6797675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8575" y="9944100"/>
            <a:ext cx="24177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9" name="Holder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944100"/>
            <a:ext cx="17367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fld id="{CAE6F01C-3EBF-492A-A1AE-02F4BBA55F28}" type="datetime1">
              <a:rPr lang="en-US" altLang="en-US"/>
              <a:pPr/>
              <a:t>9/3/2022</a:t>
            </a:fld>
            <a:endParaRPr lang="en-US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775" y="9944100"/>
            <a:ext cx="1736725" cy="534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fld id="{2D96832A-EEF6-411B-85E7-87E9E04AF6D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cs typeface="Arial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cs typeface="Arial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cs typeface="Arial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cs typeface="Arial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cs typeface="Arial" charset="0"/>
        </a:defRPr>
      </a:lvl5pPr>
      <a:lvl6pPr marL="22860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cs typeface="Arial" charset="0"/>
        </a:defRPr>
      </a:lvl6pPr>
      <a:lvl7pPr marL="27432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cs typeface="Arial" charset="0"/>
        </a:defRPr>
      </a:lvl7pPr>
      <a:lvl8pPr marL="320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cs typeface="Arial" charset="0"/>
        </a:defRPr>
      </a:lvl8pPr>
      <a:lvl9pPr marL="3657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cs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12.jpe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13.jpeg"/><Relationship Id="rId5" Type="http://schemas.openxmlformats.org/officeDocument/2006/relationships/tags" Target="../tags/tag10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image" Target="../media/image14.jpe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10" Type="http://schemas.openxmlformats.org/officeDocument/2006/relationships/tags" Target="../tags/tag116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10" Type="http://schemas.openxmlformats.org/officeDocument/2006/relationships/image" Target="../media/image15.jpeg"/><Relationship Id="rId4" Type="http://schemas.openxmlformats.org/officeDocument/2006/relationships/tags" Target="../tags/tag128.xml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16.jpeg"/><Relationship Id="rId5" Type="http://schemas.openxmlformats.org/officeDocument/2006/relationships/tags" Target="../tags/tag13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10" Type="http://schemas.openxmlformats.org/officeDocument/2006/relationships/image" Target="../media/image18.jpeg"/><Relationship Id="rId4" Type="http://schemas.openxmlformats.org/officeDocument/2006/relationships/tags" Target="../tags/tag148.xml"/><Relationship Id="rId9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6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jpeg"/><Relationship Id="rId26" Type="http://schemas.openxmlformats.org/officeDocument/2006/relationships/slide" Target="slide13.xml"/><Relationship Id="rId3" Type="http://schemas.openxmlformats.org/officeDocument/2006/relationships/tags" Target="../tags/tag4.xml"/><Relationship Id="rId21" Type="http://schemas.openxmlformats.org/officeDocument/2006/relationships/slide" Target="slide6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.xml"/><Relationship Id="rId25" Type="http://schemas.openxmlformats.org/officeDocument/2006/relationships/slide" Target="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" Target="slide4.xml"/><Relationship Id="rId29" Type="http://schemas.openxmlformats.org/officeDocument/2006/relationships/slide" Target="slide2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9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7.xml"/><Relationship Id="rId28" Type="http://schemas.openxmlformats.org/officeDocument/2006/relationships/slide" Target="slide18.xml"/><Relationship Id="rId10" Type="http://schemas.openxmlformats.org/officeDocument/2006/relationships/tags" Target="../tags/tag11.xml"/><Relationship Id="rId19" Type="http://schemas.openxmlformats.org/officeDocument/2006/relationships/slide" Target="slide3.xml"/><Relationship Id="rId31" Type="http://schemas.openxmlformats.org/officeDocument/2006/relationships/slide" Target="slide14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" Target="slide15.xml"/><Relationship Id="rId27" Type="http://schemas.openxmlformats.org/officeDocument/2006/relationships/slide" Target="slide16.xml"/><Relationship Id="rId30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image" Target="../media/image22.jpeg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image" Target="../media/image23.jpeg"/><Relationship Id="rId5" Type="http://schemas.openxmlformats.org/officeDocument/2006/relationships/tags" Target="../tags/tag18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86.xml"/><Relationship Id="rId9" Type="http://schemas.openxmlformats.org/officeDocument/2006/relationships/tags" Target="../tags/tag19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10" Type="http://schemas.openxmlformats.org/officeDocument/2006/relationships/image" Target="../media/image24.jpeg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25.jpe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image" Target="../media/image27.jpeg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3" Type="http://schemas.openxmlformats.org/officeDocument/2006/relationships/tags" Target="../tags/tag24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tags" Target="../tags/tag260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3" Type="http://schemas.openxmlformats.org/officeDocument/2006/relationships/tags" Target="../tags/tag263.xml"/><Relationship Id="rId21" Type="http://schemas.openxmlformats.org/officeDocument/2006/relationships/tags" Target="../tags/tag281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image" Target="../media/image29.jpe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9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29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hyperlink" Target="https://www.ezeemint.com/hotel-revenue-management-consulting/?utm_source=resources&amp;utm_medium=RMguide&amp;utm_campaign=RM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5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hyperlink" Target="https://www.ezeeabsolute.com/hotel-audit-report.php?utm_source=resources&amp;utm_medium=RMguide&amp;utm_campaign=AuditReport" TargetMode="External"/><Relationship Id="rId5" Type="http://schemas.openxmlformats.org/officeDocument/2006/relationships/tags" Target="../tags/tag300.xml"/><Relationship Id="rId10" Type="http://schemas.openxmlformats.org/officeDocument/2006/relationships/image" Target="../media/image32.jpeg"/><Relationship Id="rId4" Type="http://schemas.openxmlformats.org/officeDocument/2006/relationships/tags" Target="../tags/tag299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6.jpe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7.jpe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9.jpeg"/><Relationship Id="rId2" Type="http://schemas.openxmlformats.org/officeDocument/2006/relationships/tags" Target="../tags/tag48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11.jpeg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098" y="1748193"/>
            <a:ext cx="4710430" cy="269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4575">
              <a:lnSpc>
                <a:spcPts val="3385"/>
              </a:lnSpc>
            </a:pPr>
            <a:r>
              <a:rPr sz="3000" spc="90" dirty="0">
                <a:solidFill>
                  <a:srgbClr val="FFFF00"/>
                </a:solidFill>
                <a:latin typeface="Gill Sans MT"/>
                <a:cs typeface="Gill Sans MT"/>
              </a:rPr>
              <a:t>revenue</a:t>
            </a:r>
            <a:r>
              <a:rPr sz="3000" spc="-105" dirty="0">
                <a:solidFill>
                  <a:srgbClr val="FFFF00"/>
                </a:solidFill>
                <a:latin typeface="Gill Sans MT"/>
                <a:cs typeface="Gill Sans MT"/>
              </a:rPr>
              <a:t> </a:t>
            </a:r>
            <a:r>
              <a:rPr sz="3000" spc="225" dirty="0">
                <a:solidFill>
                  <a:srgbClr val="FFFF00"/>
                </a:solidFill>
                <a:latin typeface="Gill Sans MT"/>
                <a:cs typeface="Gill Sans MT"/>
              </a:rPr>
              <a:t>management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35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Gill Sans MT"/>
              <a:cs typeface="Gill Sans MT"/>
            </a:endParaRPr>
          </a:p>
          <a:p>
            <a:pPr marR="1669414">
              <a:lnSpc>
                <a:spcPct val="114599"/>
              </a:lnSpc>
            </a:pPr>
            <a:r>
              <a:rPr sz="3600" b="1" spc="70" dirty="0">
                <a:solidFill>
                  <a:srgbClr val="FFFF00"/>
                </a:solidFill>
                <a:latin typeface="Century Gothic"/>
                <a:cs typeface="Century Gothic"/>
              </a:rPr>
              <a:t>Hotel</a:t>
            </a:r>
            <a:r>
              <a:rPr sz="3600" b="1" spc="-2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3600" b="1" spc="-105" dirty="0">
                <a:solidFill>
                  <a:srgbClr val="FFFF00"/>
                </a:solidFill>
                <a:latin typeface="Century Gothic"/>
                <a:cs typeface="Century Gothic"/>
              </a:rPr>
              <a:t>revenue </a:t>
            </a:r>
            <a:r>
              <a:rPr sz="3600" b="1" spc="-994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3600" b="1" spc="-75" dirty="0">
                <a:solidFill>
                  <a:srgbClr val="FFFF00"/>
                </a:solidFill>
                <a:latin typeface="Century Gothic"/>
                <a:cs typeface="Century Gothic"/>
              </a:rPr>
              <a:t>management</a:t>
            </a:r>
            <a:endParaRPr sz="36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813" y="494291"/>
            <a:ext cx="659900" cy="50523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9055" y="4057150"/>
              <a:ext cx="884025" cy="79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1024" y="1131062"/>
            <a:ext cx="6242685" cy="114808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3000" b="0" spc="14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3000" b="0" spc="-114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3000" b="0" spc="35" dirty="0">
                <a:solidFill>
                  <a:srgbClr val="FFFFFF"/>
                </a:solidFill>
                <a:latin typeface="Arial Unicode MS"/>
                <a:cs typeface="Arial Unicode MS"/>
              </a:rPr>
              <a:t>step-by-step</a:t>
            </a:r>
            <a:r>
              <a:rPr sz="3000" b="0" spc="-114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3000" b="0" spc="-20" dirty="0">
                <a:solidFill>
                  <a:srgbClr val="FFFFFF"/>
                </a:solidFill>
                <a:latin typeface="Arial Unicode MS"/>
                <a:cs typeface="Arial Unicode MS"/>
              </a:rPr>
              <a:t>guide</a:t>
            </a:r>
            <a:r>
              <a:rPr sz="3000" b="0" spc="-114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3000" b="0" spc="-15" dirty="0">
                <a:solidFill>
                  <a:srgbClr val="FFFFFF"/>
                </a:solidFill>
                <a:latin typeface="Arial Unicode MS"/>
                <a:cs typeface="Arial Unicode MS"/>
              </a:rPr>
              <a:t>for</a:t>
            </a:r>
            <a:endParaRPr sz="3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600" spc="70" dirty="0">
                <a:solidFill>
                  <a:srgbClr val="FFFF00"/>
                </a:solidFill>
                <a:latin typeface="Century Gothic"/>
                <a:cs typeface="Century Gothic"/>
              </a:rPr>
              <a:t>Hotel</a:t>
            </a:r>
            <a:r>
              <a:rPr sz="3600" spc="-19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3600" spc="-80" dirty="0">
                <a:solidFill>
                  <a:srgbClr val="FFFF00"/>
                </a:solidFill>
                <a:latin typeface="Century Gothic"/>
                <a:cs typeface="Century Gothic"/>
              </a:rPr>
              <a:t>Revenue</a:t>
            </a:r>
            <a:r>
              <a:rPr sz="3600" spc="-2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3600" spc="-85" dirty="0">
                <a:solidFill>
                  <a:srgbClr val="FFFF00"/>
                </a:solidFill>
                <a:latin typeface="Century Gothic"/>
                <a:cs typeface="Century Gothic"/>
              </a:rPr>
              <a:t>Management</a:t>
            </a:r>
            <a:endParaRPr sz="36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613" y="494291"/>
            <a:ext cx="659900" cy="5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28625" y="212725"/>
            <a:ext cx="7796213" cy="4333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000"/>
              </a:lnSpc>
              <a:buSzTx/>
              <a:buFontTx/>
              <a:buNone/>
            </a:pPr>
            <a:r>
              <a:rPr sz="2200" spc="2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Without</a:t>
            </a:r>
            <a:r>
              <a:rPr sz="2200" spc="2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uniform</a:t>
            </a:r>
            <a:r>
              <a:rPr sz="2200" spc="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distribution</a:t>
            </a:r>
            <a:r>
              <a:rPr sz="2200" spc="382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200" spc="4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With</a:t>
            </a:r>
            <a:r>
              <a:rPr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uniform</a:t>
            </a:r>
            <a:r>
              <a:rPr sz="2200" spc="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distribution</a:t>
            </a:r>
          </a:p>
        </p:txBody>
      </p:sp>
      <p:sp>
        <p:nvSpPr>
          <p:cNvPr id="11268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560388"/>
            <a:ext cx="11509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3000"/>
              </a:lnSpc>
            </a:pPr>
            <a:r>
              <a:rPr lang="ru-RU" altLang="en-US" sz="2200">
                <a:solidFill>
                  <a:srgbClr val="000000"/>
                </a:solidFill>
                <a:latin typeface="HKFJUP+Nunito-Bold"/>
                <a:ea typeface="HKFJUP+Nunito-Bold"/>
                <a:cs typeface="HKFJUP+Nunito-Bold"/>
              </a:rPr>
              <a:t>method</a:t>
            </a:r>
          </a:p>
        </p:txBody>
      </p:sp>
      <p:sp>
        <p:nvSpPr>
          <p:cNvPr id="11269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43450" y="546100"/>
            <a:ext cx="11509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3000"/>
              </a:lnSpc>
            </a:pPr>
            <a:r>
              <a:rPr lang="ru-RU" altLang="en-US" sz="2200">
                <a:solidFill>
                  <a:srgbClr val="FFFFFF"/>
                </a:solidFill>
                <a:latin typeface="HKFJUP+Nunito-Bold"/>
                <a:ea typeface="HKFJUP+Nunito-Bold"/>
                <a:cs typeface="HKFJUP+Nunito-Bold"/>
              </a:rPr>
              <a:t>method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428625" y="1017588"/>
            <a:ext cx="3843338" cy="6651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Consider you have 25 rooms. Out of that, you’ve listed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15 rooms on </a:t>
            </a:r>
            <a:r>
              <a:rPr sz="1200" spc="-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OTAs</a:t>
            </a:r>
            <a:r>
              <a:rPr sz="1200" spc="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and kept 10 rooms for walk-ins or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website.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4760913" y="1093788"/>
            <a:ext cx="3732212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In the uniform distribution method, if you’ve 25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rooms, then list all the 25 rooms on all the channels.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4760913" y="1703388"/>
            <a:ext cx="1138237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Only</a:t>
            </a:r>
            <a:r>
              <a:rPr sz="1200" spc="3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Scenario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428625" y="1751013"/>
            <a:ext cx="893763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Scenario</a:t>
            </a:r>
            <a:r>
              <a:rPr sz="1200" spc="2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1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565150" y="2043113"/>
            <a:ext cx="244475" cy="2079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000000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885825" y="2027238"/>
            <a:ext cx="3049588" cy="874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</a:t>
            </a:r>
            <a:r>
              <a:rPr sz="1200"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might receive than 15 bookings from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different </a:t>
            </a:r>
            <a:r>
              <a:rPr sz="1200" spc="-3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OTAs.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Since you’ve listed only 15 rooms, you will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receive 15 bookings </a:t>
            </a:r>
            <a:r>
              <a:rPr sz="1200" spc="-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only.</a:t>
            </a: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4897438" y="2130425"/>
            <a:ext cx="244475" cy="20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13" name="object 13"/>
          <p:cNvSpPr txBox="1"/>
          <p:nvPr>
            <p:custDataLst>
              <p:tags r:id="rId12"/>
            </p:custDataLst>
          </p:nvPr>
        </p:nvSpPr>
        <p:spPr>
          <a:xfrm>
            <a:off x="5218113" y="2112963"/>
            <a:ext cx="3344862" cy="10842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Let’s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say you received 3 online bookings, then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the channel manager will update the inventory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across all the platforms.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 spc="-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You</a:t>
            </a:r>
            <a:r>
              <a:rPr sz="1200"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still have 22 rooms across all the channels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to accept bookings.</a:t>
            </a: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565150" y="2462213"/>
            <a:ext cx="244475" cy="2079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000000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15" name="object 15"/>
          <p:cNvSpPr txBox="1"/>
          <p:nvPr>
            <p:custDataLst>
              <p:tags r:id="rId14"/>
            </p:custDataLst>
          </p:nvPr>
        </p:nvSpPr>
        <p:spPr>
          <a:xfrm>
            <a:off x="4897438" y="2759075"/>
            <a:ext cx="244475" cy="20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16" name="object 16"/>
          <p:cNvSpPr txBox="1"/>
          <p:nvPr>
            <p:custDataLst>
              <p:tags r:id="rId15"/>
            </p:custDataLst>
          </p:nvPr>
        </p:nvSpPr>
        <p:spPr>
          <a:xfrm>
            <a:off x="428625" y="3095625"/>
            <a:ext cx="893763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Scenario</a:t>
            </a:r>
            <a:r>
              <a:rPr sz="1200" spc="2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2</a:t>
            </a:r>
          </a:p>
        </p:txBody>
      </p:sp>
      <p:sp>
        <p:nvSpPr>
          <p:cNvPr id="17" name="object 17"/>
          <p:cNvSpPr txBox="1"/>
          <p:nvPr>
            <p:custDataLst>
              <p:tags r:id="rId16"/>
            </p:custDataLst>
          </p:nvPr>
        </p:nvSpPr>
        <p:spPr>
          <a:xfrm>
            <a:off x="565150" y="3387725"/>
            <a:ext cx="244475" cy="20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000000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18" name="object 18"/>
          <p:cNvSpPr txBox="1"/>
          <p:nvPr>
            <p:custDataLst>
              <p:tags r:id="rId17"/>
            </p:custDataLst>
          </p:nvPr>
        </p:nvSpPr>
        <p:spPr>
          <a:xfrm>
            <a:off x="885825" y="3371850"/>
            <a:ext cx="3459163" cy="665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You might receive more than 10 ofﬂine bookings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via walk-ins or through phone calls.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But you don't have enough available inventories.</a:t>
            </a:r>
          </a:p>
        </p:txBody>
      </p:sp>
      <p:sp>
        <p:nvSpPr>
          <p:cNvPr id="19" name="object 19"/>
          <p:cNvSpPr txBox="1"/>
          <p:nvPr>
            <p:custDataLst>
              <p:tags r:id="rId18"/>
            </p:custDataLst>
          </p:nvPr>
        </p:nvSpPr>
        <p:spPr>
          <a:xfrm>
            <a:off x="4759325" y="3448050"/>
            <a:ext cx="3616325" cy="665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Since the inventory is managed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centrally,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you don't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have to worry about overbookings, or remaining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underbooked.</a:t>
            </a:r>
          </a:p>
        </p:txBody>
      </p:sp>
      <p:sp>
        <p:nvSpPr>
          <p:cNvPr id="20" name="object 20"/>
          <p:cNvSpPr txBox="1"/>
          <p:nvPr>
            <p:custDataLst>
              <p:tags r:id="rId19"/>
            </p:custDataLst>
          </p:nvPr>
        </p:nvSpPr>
        <p:spPr>
          <a:xfrm>
            <a:off x="565150" y="3806825"/>
            <a:ext cx="244475" cy="20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000000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21" name="object 21"/>
          <p:cNvSpPr txBox="1"/>
          <p:nvPr>
            <p:custDataLst>
              <p:tags r:id="rId20"/>
            </p:custDataLst>
          </p:nvPr>
        </p:nvSpPr>
        <p:spPr>
          <a:xfrm>
            <a:off x="4760913" y="4457700"/>
            <a:ext cx="3894137" cy="280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In this </a:t>
            </a:r>
            <a:r>
              <a:rPr sz="1200" spc="-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way,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you</a:t>
            </a:r>
            <a:r>
              <a:rPr sz="1200" spc="7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get</a:t>
            </a:r>
            <a:r>
              <a:rPr sz="1400" spc="3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bookings</a:t>
            </a:r>
            <a:r>
              <a:rPr sz="14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from</a:t>
            </a:r>
            <a:r>
              <a:rPr sz="1400" spc="3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every</a:t>
            </a:r>
            <a:r>
              <a:rPr sz="14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source.</a:t>
            </a:r>
          </a:p>
        </p:txBody>
      </p:sp>
      <p:sp>
        <p:nvSpPr>
          <p:cNvPr id="22" name="object 22"/>
          <p:cNvSpPr txBox="1"/>
          <p:nvPr>
            <p:custDataLst>
              <p:tags r:id="rId21"/>
            </p:custDataLst>
          </p:nvPr>
        </p:nvSpPr>
        <p:spPr>
          <a:xfrm>
            <a:off x="428625" y="4486275"/>
            <a:ext cx="3738563" cy="280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20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So,</a:t>
            </a:r>
            <a:r>
              <a:rPr sz="12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lose</a:t>
            </a:r>
            <a:r>
              <a:rPr sz="1400" spc="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potential</a:t>
            </a:r>
            <a:r>
              <a:rPr sz="14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booking</a:t>
            </a:r>
            <a:r>
              <a:rPr sz="14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opportunities.</a:t>
            </a:r>
          </a:p>
        </p:txBody>
      </p:sp>
      <p:sp>
        <p:nvSpPr>
          <p:cNvPr id="11287" name="object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39738" y="1276350"/>
            <a:ext cx="4637087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3.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Focus</a:t>
            </a:r>
            <a:r>
              <a:rPr sz="2800" spc="7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on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direct</a:t>
            </a:r>
            <a:r>
              <a:rPr sz="2800" spc="6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bookings</a:t>
            </a:r>
          </a:p>
        </p:txBody>
      </p:sp>
      <p:sp>
        <p:nvSpPr>
          <p:cNvPr id="12292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9738" y="1885950"/>
            <a:ext cx="3352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Perform these steps to acquire direct bookings:</a:t>
            </a:r>
          </a:p>
        </p:txBody>
      </p:sp>
      <p:sp>
        <p:nvSpPr>
          <p:cNvPr id="12293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2925" y="2295525"/>
            <a:ext cx="2778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</p:txBody>
      </p:sp>
      <p:sp>
        <p:nvSpPr>
          <p:cNvPr id="12294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6938" y="2295525"/>
            <a:ext cx="3765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Get a hotel website that is attractive, responsive, and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navigable</a:t>
            </a:r>
          </a:p>
        </p:txBody>
      </p:sp>
      <p:sp>
        <p:nvSpPr>
          <p:cNvPr id="12295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2925" y="2714625"/>
            <a:ext cx="27781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4.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5.</a:t>
            </a:r>
          </a:p>
        </p:txBody>
      </p:sp>
      <p:sp>
        <p:nvSpPr>
          <p:cNvPr id="12296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6938" y="2714625"/>
            <a:ext cx="2441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Add appealing photos and videos</a:t>
            </a:r>
          </a:p>
        </p:txBody>
      </p:sp>
      <p:sp>
        <p:nvSpPr>
          <p:cNvPr id="12297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2924175"/>
            <a:ext cx="3941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Optimize it using different SEO strategies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Integrate a booking engine to gain direct bookings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Make signiﬁcant efforts to increase your direct bookings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through promotions and offers</a:t>
            </a:r>
          </a:p>
        </p:txBody>
      </p:sp>
      <p:sp>
        <p:nvSpPr>
          <p:cNvPr id="12298" name="object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47675" y="428625"/>
            <a:ext cx="7296150" cy="952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Here</a:t>
            </a:r>
            <a:r>
              <a:rPr sz="2800" spc="6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are</a:t>
            </a:r>
            <a:r>
              <a:rPr sz="2800" spc="6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some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tricks</a:t>
            </a:r>
            <a:r>
              <a:rPr sz="2800" spc="6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to</a:t>
            </a:r>
            <a:r>
              <a:rPr sz="2800" spc="6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increase</a:t>
            </a:r>
            <a:r>
              <a:rPr sz="2800" spc="6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your</a:t>
            </a:r>
            <a:r>
              <a:rPr sz="2800" spc="6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direct</a:t>
            </a:r>
          </a:p>
          <a:p>
            <a:pPr eaLnBrk="0" fontAlgn="auto" hangingPunct="0">
              <a:lnSpc>
                <a:spcPts val="3375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bookings:</a:t>
            </a:r>
          </a:p>
        </p:txBody>
      </p:sp>
      <p:sp>
        <p:nvSpPr>
          <p:cNvPr id="13316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0863" y="1528763"/>
            <a:ext cx="277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904875" y="1528763"/>
            <a:ext cx="4362450" cy="522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Get listed on metasearch engines like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TripAdvisor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and </a:t>
            </a:r>
            <a:r>
              <a:rPr sz="1200" spc="-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Trivago</a:t>
            </a:r>
          </a:p>
          <a:p>
            <a:pPr eaLnBrk="0" fontAlgn="auto" hangingPunct="0">
              <a:lnSpc>
                <a:spcPts val="1636"/>
              </a:lnSpc>
              <a:spcBef>
                <a:spcPts val="588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Give discounts on direct booking</a:t>
            </a:r>
          </a:p>
        </p:txBody>
      </p:sp>
      <p:sp>
        <p:nvSpPr>
          <p:cNvPr id="13318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0863" y="2081213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</p:txBody>
      </p:sp>
      <p:sp>
        <p:nvSpPr>
          <p:cNvPr id="13319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4875" y="2081213"/>
            <a:ext cx="2216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Showcase your online reviews</a:t>
            </a:r>
          </a:p>
        </p:txBody>
      </p:sp>
      <p:sp>
        <p:nvSpPr>
          <p:cNvPr id="13320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0863" y="2357438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4.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904875" y="2357438"/>
            <a:ext cx="3709988" cy="522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Have a chatbot to attend to all your guests’ inquiries</a:t>
            </a:r>
          </a:p>
          <a:p>
            <a:pPr eaLnBrk="0" fontAlgn="auto" hangingPunct="0">
              <a:lnSpc>
                <a:spcPts val="1636"/>
              </a:lnSpc>
              <a:spcBef>
                <a:spcPts val="588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Highlight your amenities</a:t>
            </a:r>
          </a:p>
        </p:txBody>
      </p:sp>
      <p:sp>
        <p:nvSpPr>
          <p:cNvPr id="13322" name="object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0863" y="2633663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5.</a:t>
            </a:r>
          </a:p>
        </p:txBody>
      </p:sp>
      <p:sp>
        <p:nvSpPr>
          <p:cNvPr id="13323" name="object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0863" y="2909888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6.</a:t>
            </a: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904875" y="2909888"/>
            <a:ext cx="4951413" cy="7985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Enroll with Google Hotel Ads only via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Authorized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Integration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Partner</a:t>
            </a:r>
          </a:p>
          <a:p>
            <a:pPr eaLnBrk="0" fontAlgn="auto" hangingPunct="0">
              <a:lnSpc>
                <a:spcPts val="1636"/>
              </a:lnSpc>
              <a:spcBef>
                <a:spcPts val="588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Start social media marketing for your hotel</a:t>
            </a:r>
          </a:p>
          <a:p>
            <a:pPr eaLnBrk="0" fontAlgn="auto" hangingPunct="0">
              <a:lnSpc>
                <a:spcPts val="1636"/>
              </a:lnSpc>
              <a:spcBef>
                <a:spcPts val="588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Collaborate with local partners</a:t>
            </a:r>
          </a:p>
        </p:txBody>
      </p:sp>
      <p:sp>
        <p:nvSpPr>
          <p:cNvPr id="13325" name="object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0863" y="3186113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7.</a:t>
            </a:r>
          </a:p>
        </p:txBody>
      </p:sp>
      <p:sp>
        <p:nvSpPr>
          <p:cNvPr id="13326" name="object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0863" y="3462338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8.</a:t>
            </a:r>
          </a:p>
        </p:txBody>
      </p:sp>
      <p:sp>
        <p:nvSpPr>
          <p:cNvPr id="13327" name="object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0863" y="3738563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9.</a:t>
            </a:r>
          </a:p>
        </p:txBody>
      </p:sp>
      <p:sp>
        <p:nvSpPr>
          <p:cNvPr id="13328" name="object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04875" y="3738563"/>
            <a:ext cx="2471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Make the most of email marketing</a:t>
            </a:r>
          </a:p>
        </p:txBody>
      </p:sp>
      <p:sp>
        <p:nvSpPr>
          <p:cNvPr id="13329" name="object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8788" y="4014788"/>
            <a:ext cx="369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10.</a:t>
            </a: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11.</a:t>
            </a:r>
          </a:p>
        </p:txBody>
      </p:sp>
      <p:sp>
        <p:nvSpPr>
          <p:cNvPr id="18" name="object 18"/>
          <p:cNvSpPr txBox="1"/>
          <p:nvPr>
            <p:custDataLst>
              <p:tags r:id="rId17"/>
            </p:custDataLst>
          </p:nvPr>
        </p:nvSpPr>
        <p:spPr>
          <a:xfrm>
            <a:off x="904875" y="4014788"/>
            <a:ext cx="5267325" cy="522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Try</a:t>
            </a:r>
            <a:r>
              <a:rPr sz="1200" spc="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your hands on radio ads and television ads (only if it suits your </a:t>
            </a:r>
            <a:r>
              <a:rPr sz="12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budget).</a:t>
            </a:r>
          </a:p>
          <a:p>
            <a:pPr eaLnBrk="0" fontAlgn="auto" hangingPunct="0">
              <a:lnSpc>
                <a:spcPts val="1636"/>
              </a:lnSpc>
              <a:spcBef>
                <a:spcPts val="588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Consider hosting events at your hotel</a:t>
            </a:r>
          </a:p>
        </p:txBody>
      </p:sp>
      <p:sp>
        <p:nvSpPr>
          <p:cNvPr id="13331" name="object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52438" y="901700"/>
            <a:ext cx="401955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4.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Upsell,</a:t>
            </a:r>
            <a:r>
              <a:rPr sz="2800" spc="5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upsell,</a:t>
            </a:r>
            <a:r>
              <a:rPr sz="2800" spc="5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upsell</a:t>
            </a:r>
          </a:p>
        </p:txBody>
      </p:sp>
      <p:sp>
        <p:nvSpPr>
          <p:cNvPr id="14340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2438" y="1517650"/>
            <a:ext cx="3519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Earn revenue apart from room rates via upselling.</a:t>
            </a:r>
          </a:p>
        </p:txBody>
      </p:sp>
      <p:sp>
        <p:nvSpPr>
          <p:cNvPr id="14341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438" y="1927225"/>
            <a:ext cx="325913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Upsell your meeting and event spaces, F&amp;B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services, recreational services, and other such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activities.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452438" y="2755900"/>
            <a:ext cx="3436937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#ActionStep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: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Using your guest database, gauge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their nature.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588963" y="3390900"/>
            <a:ext cx="244475" cy="627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  <a:p>
            <a:pPr>
              <a:lnSpc>
                <a:spcPts val="1338"/>
              </a:lnSpc>
              <a:spcBef>
                <a:spcPts val="1950"/>
              </a:spcBef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909638" y="3375025"/>
            <a:ext cx="3030537" cy="8747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If one of your groups is of corporates, then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upsell your meeting spaces.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If your upcoming guests are a </a:t>
            </a:r>
            <a:r>
              <a:rPr sz="120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family,</a:t>
            </a:r>
            <a:r>
              <a:rPr sz="12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then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offer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your spa or pool services.</a:t>
            </a:r>
          </a:p>
        </p:txBody>
      </p:sp>
      <p:sp>
        <p:nvSpPr>
          <p:cNvPr id="14345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5030788" y="650875"/>
            <a:ext cx="2544762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5.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Use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reviews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5027613" y="1298575"/>
            <a:ext cx="3241675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Delivering the best-in-class guest experience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should be the </a:t>
            </a:r>
            <a:r>
              <a:rPr sz="1200" spc="-3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ONLY</a:t>
            </a:r>
            <a:r>
              <a:rPr sz="1200" spc="3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aim of the hotels.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5027613" y="1917700"/>
            <a:ext cx="3686175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Reason being, it plays a signiﬁcant role in improving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your hotel’s reputation.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5027613" y="2536825"/>
            <a:ext cx="3267075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The</a:t>
            </a:r>
            <a:r>
              <a:rPr sz="1200" spc="-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quality service impels your guests to give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favourable feedback for your hotel.</a:t>
            </a:r>
          </a:p>
        </p:txBody>
      </p:sp>
      <p:sp>
        <p:nvSpPr>
          <p:cNvPr id="15367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155950"/>
            <a:ext cx="3330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And more the positive reviews, higher are your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chances to get selected by guests.</a:t>
            </a:r>
          </a:p>
        </p:txBody>
      </p:sp>
      <p:sp>
        <p:nvSpPr>
          <p:cNvPr id="15368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7613" y="3775075"/>
            <a:ext cx="3248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Thereby, you shoot two birds with one arrow!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5027613" y="4184650"/>
            <a:ext cx="2690812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Earn a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good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reputation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and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revenue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.</a:t>
            </a:r>
          </a:p>
        </p:txBody>
      </p:sp>
      <p:sp>
        <p:nvSpPr>
          <p:cNvPr id="15370" name="object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790700" y="2125663"/>
            <a:ext cx="5718175" cy="952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 spc="-2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Let’s</a:t>
            </a:r>
            <a:r>
              <a:rPr sz="2800" spc="8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go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through</a:t>
            </a:r>
            <a:r>
              <a:rPr sz="2800" spc="5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advance</a:t>
            </a:r>
            <a:r>
              <a:rPr sz="2800" spc="6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revenue</a:t>
            </a:r>
          </a:p>
          <a:p>
            <a:pPr marL="830922" eaLnBrk="0" fontAlgn="auto" hangingPunct="0">
              <a:lnSpc>
                <a:spcPts val="3375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management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strategies</a:t>
            </a:r>
          </a:p>
        </p:txBody>
      </p:sp>
      <p:sp>
        <p:nvSpPr>
          <p:cNvPr id="16388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17513" y="649288"/>
            <a:ext cx="3325812" cy="952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1.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Perform</a:t>
            </a:r>
            <a:r>
              <a:rPr sz="2800" spc="6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demand</a:t>
            </a:r>
          </a:p>
          <a:p>
            <a:pPr eaLnBrk="0" fontAlgn="auto" hangingPunct="0">
              <a:lnSpc>
                <a:spcPts val="3375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forecasting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463550" y="1681163"/>
            <a:ext cx="3570288" cy="6651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Demand forecasting is the prediction of future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business performance. In which,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data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is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of</a:t>
            </a:r>
            <a:r>
              <a:rPr sz="1200" spc="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utmost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importance.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63550" y="2509838"/>
            <a:ext cx="3638550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2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This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is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how</a:t>
            </a:r>
            <a:r>
              <a:rPr sz="1200" spc="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you</a:t>
            </a:r>
            <a:r>
              <a:rPr sz="1200" spc="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can</a:t>
            </a:r>
            <a:r>
              <a:rPr sz="1200" spc="2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perform</a:t>
            </a:r>
            <a:r>
              <a:rPr sz="1200" spc="2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demand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forecasting: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463550" y="2919413"/>
            <a:ext cx="3752850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Data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Collection: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Gather data such as peak and weak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season, long weekends, festivals and so on.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463550" y="3538538"/>
            <a:ext cx="3802063" cy="6651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Analysis:</a:t>
            </a:r>
            <a:r>
              <a:rPr sz="12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Find out how you’ve performed on these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occasions. 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Then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predict how you’ll be able to perform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in the coming year.</a:t>
            </a:r>
          </a:p>
        </p:txBody>
      </p:sp>
      <p:sp>
        <p:nvSpPr>
          <p:cNvPr id="17416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3550" y="4367213"/>
            <a:ext cx="3159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Set your rates based on these two activities.</a:t>
            </a:r>
          </a:p>
        </p:txBody>
      </p:sp>
      <p:sp>
        <p:nvSpPr>
          <p:cNvPr id="17417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39738" y="1198563"/>
            <a:ext cx="3481387" cy="952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6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tips</a:t>
            </a:r>
            <a:r>
              <a:rPr sz="2800"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to</a:t>
            </a:r>
            <a:r>
              <a:rPr sz="2800" spc="6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make</a:t>
            </a:r>
            <a:r>
              <a:rPr sz="2800" spc="6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you</a:t>
            </a:r>
            <a:r>
              <a:rPr sz="2800" spc="7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a</a:t>
            </a:r>
          </a:p>
          <a:p>
            <a:pPr eaLnBrk="0" fontAlgn="auto" hangingPunct="0">
              <a:lnSpc>
                <a:spcPts val="3375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PRO</a:t>
            </a:r>
            <a:r>
              <a:rPr sz="2800" spc="6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at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forecasting: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576263" y="2263775"/>
            <a:ext cx="244475" cy="1589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  <a:p>
            <a:pPr>
              <a:lnSpc>
                <a:spcPts val="1338"/>
              </a:lnSpc>
              <a:spcBef>
                <a:spcPts val="875"/>
              </a:spcBef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  <a:p>
            <a:pPr>
              <a:lnSpc>
                <a:spcPts val="1338"/>
              </a:lnSpc>
              <a:spcBef>
                <a:spcPts val="875"/>
              </a:spcBef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  <a:p>
            <a:pPr>
              <a:lnSpc>
                <a:spcPts val="1338"/>
              </a:lnSpc>
              <a:spcBef>
                <a:spcPts val="875"/>
              </a:spcBef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  <a:p>
            <a:pPr>
              <a:lnSpc>
                <a:spcPts val="1338"/>
              </a:lnSpc>
              <a:spcBef>
                <a:spcPts val="825"/>
              </a:spcBef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  <a:p>
            <a:pPr>
              <a:lnSpc>
                <a:spcPts val="1338"/>
              </a:lnSpc>
              <a:spcBef>
                <a:spcPts val="875"/>
              </a:spcBef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18437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6938" y="2247900"/>
            <a:ext cx="1654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Keep accurate records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896938" y="2524125"/>
            <a:ext cx="2860675" cy="10747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Make use of historical data</a:t>
            </a:r>
          </a:p>
          <a:p>
            <a:pPr eaLnBrk="0" fontAlgn="auto" hangingPunct="0">
              <a:lnSpc>
                <a:spcPts val="1636"/>
              </a:lnSpc>
              <a:spcBef>
                <a:spcPts val="588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Consider upcoming events and holidays</a:t>
            </a:r>
          </a:p>
          <a:p>
            <a:pPr eaLnBrk="0" fontAlgn="auto" hangingPunct="0">
              <a:lnSpc>
                <a:spcPts val="1636"/>
              </a:lnSpc>
              <a:spcBef>
                <a:spcPts val="588"/>
              </a:spcBef>
              <a:buSzTx/>
              <a:buFontTx/>
              <a:buNone/>
            </a:pPr>
            <a:r>
              <a:rPr sz="1200" spc="-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Pay</a:t>
            </a:r>
            <a:r>
              <a:rPr sz="1200" spc="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attention to market trends</a:t>
            </a:r>
          </a:p>
          <a:p>
            <a:pPr eaLnBrk="0" fontAlgn="auto" hangingPunct="0">
              <a:lnSpc>
                <a:spcPts val="1636"/>
              </a:lnSpc>
              <a:spcBef>
                <a:spcPts val="588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Competition analysis</a:t>
            </a:r>
          </a:p>
        </p:txBody>
      </p:sp>
      <p:sp>
        <p:nvSpPr>
          <p:cNvPr id="18439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6938" y="3629025"/>
            <a:ext cx="2346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Analyse guest segments (types)</a:t>
            </a:r>
          </a:p>
        </p:txBody>
      </p:sp>
      <p:sp>
        <p:nvSpPr>
          <p:cNvPr id="18440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58788" y="1404938"/>
            <a:ext cx="4002087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2.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Competition</a:t>
            </a:r>
            <a:r>
              <a:rPr sz="2800" spc="6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analysis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471488" y="2020888"/>
            <a:ext cx="2889250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Perform competition analysis. Because…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608013" y="2446338"/>
            <a:ext cx="244475" cy="836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000000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  <a:p>
            <a:pPr>
              <a:lnSpc>
                <a:spcPts val="1338"/>
              </a:lnSpc>
              <a:spcBef>
                <a:spcPts val="3650"/>
              </a:spcBef>
            </a:pPr>
            <a:r>
              <a:rPr lang="ru-RU" altLang="en-US" sz="1200">
                <a:solidFill>
                  <a:srgbClr val="000000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928688" y="2430463"/>
            <a:ext cx="3282950" cy="12938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It helps you understand the strengths and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weaknesses of your competitors as well as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yours.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 spc="-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</a:t>
            </a:r>
            <a:r>
              <a:rPr sz="1200"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can know your position among your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competition and eventually work to get ahead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in the race.</a:t>
            </a:r>
          </a:p>
        </p:txBody>
      </p:sp>
      <p:sp>
        <p:nvSpPr>
          <p:cNvPr id="19463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901825" y="1876425"/>
            <a:ext cx="5495925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How</a:t>
            </a:r>
            <a:r>
              <a:rPr sz="2800" spc="7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to</a:t>
            </a:r>
            <a:r>
              <a:rPr sz="2800" spc="6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select</a:t>
            </a:r>
            <a:r>
              <a:rPr sz="2800" spc="6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your</a:t>
            </a:r>
            <a:r>
              <a:rPr sz="2800" spc="6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competitors?</a:t>
            </a:r>
          </a:p>
        </p:txBody>
      </p:sp>
      <p:sp>
        <p:nvSpPr>
          <p:cNvPr id="20484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7538" y="2439988"/>
            <a:ext cx="53054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900"/>
              </a:lnSpc>
            </a:pPr>
            <a:r>
              <a:rPr lang="ru-RU" altLang="en-US" sz="14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Select your competitors by referring to the following parameters.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1382713" y="2859088"/>
            <a:ext cx="6313487" cy="2809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 spc="-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KHBJAH+AlegreyaSansSC-Regular"/>
                <a:cs typeface="KHBJAH+AlegreyaSansSC-Regular"/>
                <a:sym typeface="Wingdings"/>
              </a:rPr>
              <a:t>Note:</a:t>
            </a:r>
            <a:r>
              <a:rPr sz="1400" spc="2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Even if 7 parameters are meeting out of 10, then you can consider those</a:t>
            </a:r>
          </a:p>
        </p:txBody>
      </p:sp>
      <p:sp>
        <p:nvSpPr>
          <p:cNvPr id="20486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27388" y="3068638"/>
            <a:ext cx="262096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900"/>
              </a:lnSpc>
            </a:pPr>
            <a:r>
              <a:rPr lang="ru-RU" altLang="en-US" sz="14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properties as your competitors.</a:t>
            </a:r>
          </a:p>
        </p:txBody>
      </p:sp>
      <p:sp>
        <p:nvSpPr>
          <p:cNvPr id="20487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23863" y="869950"/>
            <a:ext cx="3852862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 spc="-4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TABLE</a:t>
            </a:r>
            <a:r>
              <a:rPr sz="2800" spc="10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OF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CONTENTS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434975" y="1662113"/>
            <a:ext cx="304800" cy="466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200"/>
              </a:lnSpc>
            </a:pPr>
            <a:r>
              <a:rPr lang="ru-RU" altLang="en-US" sz="1200">
                <a:solidFill>
                  <a:srgbClr val="FFFFFF"/>
                </a:solidFill>
                <a:latin typeface="KUDNPU+MS-PGothic"/>
                <a:ea typeface="KUDNPU+MS-PGothic"/>
                <a:cs typeface="KUDNPU+MS-PGothic"/>
              </a:rPr>
              <a:t>★</a:t>
            </a:r>
          </a:p>
          <a:p>
            <a:pPr>
              <a:lnSpc>
                <a:spcPts val="1200"/>
              </a:lnSpc>
              <a:spcBef>
                <a:spcPts val="975"/>
              </a:spcBef>
            </a:pPr>
            <a:r>
              <a:rPr lang="ru-RU" altLang="en-US" sz="1200">
                <a:solidFill>
                  <a:srgbClr val="FFFFFF"/>
                </a:solidFill>
                <a:latin typeface="KUDNPU+MS-PGothic"/>
                <a:ea typeface="KUDNPU+MS-PGothic"/>
                <a:cs typeface="KUDNPU+MS-PGothic"/>
              </a:rPr>
              <a:t>★</a:t>
            </a:r>
          </a:p>
        </p:txBody>
      </p:sp>
      <p:sp>
        <p:nvSpPr>
          <p:cNvPr id="3077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5975" y="1639888"/>
            <a:ext cx="267335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 dirty="0">
                <a:solidFill>
                  <a:schemeClr val="bg1"/>
                </a:solidFill>
                <a:latin typeface="HCORRC+Nunito-Regular"/>
                <a:ea typeface="HCORRC+Nunito-Regular"/>
                <a:cs typeface="HCORRC+Nunito-Regular"/>
              </a:rPr>
              <a:t>What is hotel revenue management?</a:t>
            </a:r>
            <a:endParaRPr lang="ru-RU" altLang="en-US" sz="1200" dirty="0">
              <a:solidFill>
                <a:schemeClr val="bg1"/>
              </a:solidFill>
              <a:latin typeface="HCORRC+Nunito-Regular"/>
              <a:ea typeface="HCORRC+Nunito-Regular"/>
              <a:cs typeface="HCORRC+Nunito-Regular"/>
              <a:hlinkClick r:id="rId19" action="ppaction://hlinksldjump"/>
            </a:endParaRPr>
          </a:p>
        </p:txBody>
      </p:sp>
      <p:sp>
        <p:nvSpPr>
          <p:cNvPr id="10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5975" y="1916113"/>
            <a:ext cx="44608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 dirty="0">
                <a:solidFill>
                  <a:schemeClr val="bg1"/>
                </a:solidFill>
                <a:latin typeface="HCORRC+Nunito-Regular"/>
                <a:ea typeface="HCORRC+Nunito-Regular"/>
                <a:cs typeface="HCORRC+Nunito-Regular"/>
              </a:rPr>
              <a:t>Why hotels should consider working on revenue management?</a:t>
            </a:r>
            <a:endParaRPr lang="ru-RU" altLang="en-US" sz="1200" dirty="0">
              <a:solidFill>
                <a:schemeClr val="bg1"/>
              </a:solidFill>
              <a:latin typeface="HCORRC+Nunito-Regular"/>
              <a:ea typeface="HCORRC+Nunito-Regular"/>
              <a:cs typeface="HCORRC+Nunito-Regular"/>
              <a:hlinkClick r:id="rId20" action="ppaction://hlinksldjump"/>
            </a:endParaRP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412750" y="2540000"/>
            <a:ext cx="304800" cy="190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200"/>
              </a:lnSpc>
            </a:pPr>
            <a:r>
              <a:rPr lang="ru-RU" altLang="en-US" sz="1200">
                <a:solidFill>
                  <a:srgbClr val="FFFFFF"/>
                </a:solidFill>
                <a:latin typeface="KUDNPU+MS-PGothic"/>
                <a:ea typeface="KUDNPU+MS-PGothic"/>
                <a:cs typeface="KUDNPU+MS-PGothic"/>
              </a:rPr>
              <a:t>★</a:t>
            </a:r>
          </a:p>
        </p:txBody>
      </p:sp>
      <p:sp>
        <p:nvSpPr>
          <p:cNvPr id="12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3750" y="2492375"/>
            <a:ext cx="1481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900"/>
              </a:lnSpc>
            </a:pPr>
            <a:r>
              <a:rPr lang="ru-RU" altLang="en-US" sz="1400" dirty="0">
                <a:solidFill>
                  <a:srgbClr val="FFFFFF"/>
                </a:solidFill>
                <a:latin typeface="HKFJUP+Nunito-Bold"/>
                <a:ea typeface="HKFJUP+Nunito-Bold"/>
                <a:cs typeface="HKFJUP+Nunito-Bold"/>
              </a:rPr>
              <a:t>Basic Strategies</a:t>
            </a:r>
            <a:endParaRPr lang="ru-RU" altLang="en-US" sz="1400" dirty="0">
              <a:solidFill>
                <a:srgbClr val="FFFFFF"/>
              </a:solidFill>
              <a:latin typeface="HKFJUP+Nunito-Bold"/>
              <a:ea typeface="HKFJUP+Nunito-Bold"/>
              <a:cs typeface="HKFJUP+Nunito-Bold"/>
              <a:hlinkClick r:id="rId21" action="ppaction://hlinksldjump"/>
            </a:endParaRP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4762500" y="2530475"/>
            <a:ext cx="304800" cy="190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200"/>
              </a:lnSpc>
            </a:pPr>
            <a:r>
              <a:rPr lang="ru-RU" altLang="en-US" sz="1200">
                <a:solidFill>
                  <a:srgbClr val="FFFFFF"/>
                </a:solidFill>
                <a:latin typeface="KUDNPU+MS-PGothic"/>
                <a:ea typeface="KUDNPU+MS-PGothic"/>
                <a:cs typeface="KUDNPU+MS-PGothic"/>
              </a:rPr>
              <a:t>★</a:t>
            </a:r>
          </a:p>
        </p:txBody>
      </p:sp>
      <p:sp>
        <p:nvSpPr>
          <p:cNvPr id="14" name="object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3500" y="2481263"/>
            <a:ext cx="17557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900"/>
              </a:lnSpc>
            </a:pPr>
            <a:r>
              <a:rPr lang="ru-RU" altLang="en-US" sz="1400" dirty="0">
                <a:solidFill>
                  <a:srgbClr val="FFFFFF"/>
                </a:solidFill>
                <a:latin typeface="HKFJUP+Nunito-Bold"/>
                <a:ea typeface="HKFJUP+Nunito-Bold"/>
                <a:cs typeface="HKFJUP+Nunito-Bold"/>
              </a:rPr>
              <a:t>Advance Strategies</a:t>
            </a:r>
            <a:endParaRPr lang="ru-RU" altLang="en-US" sz="1400" dirty="0">
              <a:solidFill>
                <a:srgbClr val="FFFFFF"/>
              </a:solidFill>
              <a:latin typeface="HKFJUP+Nunito-Bold"/>
              <a:ea typeface="HKFJUP+Nunito-Bold"/>
              <a:cs typeface="HKFJUP+Nunito-Bold"/>
              <a:hlinkClick r:id="rId22" action="ppaction://hlinksldjump"/>
            </a:endParaRPr>
          </a:p>
        </p:txBody>
      </p:sp>
      <p:sp>
        <p:nvSpPr>
          <p:cNvPr id="3083" name="object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" y="2816225"/>
            <a:ext cx="27781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4.</a:t>
            </a:r>
          </a:p>
          <a:p>
            <a:pPr>
              <a:lnSpc>
                <a:spcPts val="1625"/>
              </a:lnSpc>
              <a:spcBef>
                <a:spcPts val="53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5.</a:t>
            </a:r>
          </a:p>
        </p:txBody>
      </p:sp>
      <p:sp>
        <p:nvSpPr>
          <p:cNvPr id="16" name="object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93750" y="2816225"/>
            <a:ext cx="26336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 dirty="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Think again on OTA connections</a:t>
            </a:r>
            <a:endParaRPr lang="ru-RU" altLang="en-US" sz="1200" dirty="0">
              <a:solidFill>
                <a:srgbClr val="FFFFFF"/>
              </a:solidFill>
              <a:latin typeface="HCORRC+Nunito-Regular"/>
              <a:ea typeface="HCORRC+Nunito-Regular"/>
              <a:cs typeface="HCORRC+Nunito-Regular"/>
              <a:hlinkClick r:id="rId23" action="ppaction://hlinksldjump"/>
            </a:endParaRP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 dirty="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Perform smart inventory distribution</a:t>
            </a:r>
            <a:endParaRPr lang="ru-RU" altLang="en-US" sz="1200" dirty="0">
              <a:solidFill>
                <a:srgbClr val="FFFFFF"/>
              </a:solidFill>
              <a:latin typeface="HCORRC+Nunito-Regular"/>
              <a:ea typeface="HCORRC+Nunito-Regular"/>
              <a:cs typeface="HCORRC+Nunito-Regular"/>
              <a:hlinkClick r:id="rId24" action="ppaction://hlinksldjump"/>
            </a:endParaRP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 dirty="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Focus on direct bookings</a:t>
            </a:r>
            <a:endParaRPr lang="ru-RU" altLang="en-US" sz="1200" dirty="0">
              <a:solidFill>
                <a:srgbClr val="FFFFFF"/>
              </a:solidFill>
              <a:latin typeface="HCORRC+Nunito-Regular"/>
              <a:ea typeface="HCORRC+Nunito-Regular"/>
              <a:cs typeface="HCORRC+Nunito-Regular"/>
              <a:hlinkClick r:id="rId25" action="ppaction://hlinksldjump"/>
            </a:endParaRP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 dirty="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Upsell, upsell, upsell</a:t>
            </a:r>
            <a:endParaRPr lang="ru-RU" altLang="en-US" sz="1200" dirty="0">
              <a:solidFill>
                <a:srgbClr val="FFFFFF"/>
              </a:solidFill>
              <a:latin typeface="HCORRC+Nunito-Regular"/>
              <a:ea typeface="HCORRC+Nunito-Regular"/>
              <a:cs typeface="HCORRC+Nunito-Regular"/>
              <a:hlinkClick r:id="rId26" action="ppaction://hlinksldjump"/>
            </a:endParaRPr>
          </a:p>
        </p:txBody>
      </p:sp>
      <p:sp>
        <p:nvSpPr>
          <p:cNvPr id="3085" name="object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87900" y="2806700"/>
            <a:ext cx="2778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4.</a:t>
            </a:r>
          </a:p>
        </p:txBody>
      </p:sp>
      <p:sp>
        <p:nvSpPr>
          <p:cNvPr id="3086" name="object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3500" y="2806700"/>
            <a:ext cx="2095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 dirty="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Perform demand forecasting</a:t>
            </a:r>
            <a:endParaRPr lang="ru-RU" altLang="en-US" sz="1200" dirty="0">
              <a:solidFill>
                <a:srgbClr val="FFFFFF"/>
              </a:solidFill>
              <a:latin typeface="HCORRC+Nunito-Regular"/>
              <a:ea typeface="HCORRC+Nunito-Regular"/>
              <a:cs typeface="HCORRC+Nunito-Regular"/>
              <a:hlinkClick r:id="rId27" action="ppaction://hlinksldjump"/>
            </a:endParaRP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 dirty="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Competition analysis</a:t>
            </a:r>
            <a:endParaRPr lang="ru-RU" altLang="en-US" sz="1200" dirty="0">
              <a:solidFill>
                <a:srgbClr val="FFFFFF"/>
              </a:solidFill>
              <a:latin typeface="HCORRC+Nunito-Regular"/>
              <a:ea typeface="HCORRC+Nunito-Regular"/>
              <a:cs typeface="HCORRC+Nunito-Regular"/>
              <a:hlinkClick r:id="rId28" action="ppaction://hlinksldjump"/>
            </a:endParaRPr>
          </a:p>
          <a:p>
            <a:pPr>
              <a:lnSpc>
                <a:spcPts val="1625"/>
              </a:lnSpc>
              <a:spcBef>
                <a:spcPts val="588"/>
              </a:spcBef>
            </a:pPr>
            <a:r>
              <a:rPr lang="ru-RU" altLang="en-US" sz="1200" dirty="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Yield management</a:t>
            </a:r>
            <a:endParaRPr lang="ru-RU" altLang="en-US" sz="1200" dirty="0">
              <a:solidFill>
                <a:srgbClr val="FFFFFF"/>
              </a:solidFill>
              <a:latin typeface="HCORRC+Nunito-Regular"/>
              <a:ea typeface="HCORRC+Nunito-Regular"/>
              <a:cs typeface="HCORRC+Nunito-Regular"/>
              <a:hlinkClick r:id="rId29" action="ppaction://hlinksldjump"/>
            </a:endParaRPr>
          </a:p>
        </p:txBody>
      </p:sp>
      <p:sp>
        <p:nvSpPr>
          <p:cNvPr id="3087" name="object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3500" y="3635375"/>
            <a:ext cx="1331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 dirty="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Pricing strategies</a:t>
            </a:r>
            <a:endParaRPr lang="ru-RU" altLang="en-US" sz="1200" dirty="0">
              <a:solidFill>
                <a:srgbClr val="FFFFFF"/>
              </a:solidFill>
              <a:latin typeface="HCORRC+Nunito-Regular"/>
              <a:ea typeface="HCORRC+Nunito-Regular"/>
              <a:cs typeface="HCORRC+Nunito-Regular"/>
              <a:hlinkClick r:id="rId30" action="ppaction://hlinksldjump"/>
            </a:endParaRPr>
          </a:p>
        </p:txBody>
      </p:sp>
      <p:sp>
        <p:nvSpPr>
          <p:cNvPr id="3088" name="object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3750" y="3921125"/>
            <a:ext cx="985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 dirty="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Use reviews</a:t>
            </a:r>
            <a:endParaRPr lang="ru-RU" altLang="en-US" sz="1200" dirty="0">
              <a:solidFill>
                <a:srgbClr val="FFFFFF"/>
              </a:solidFill>
              <a:latin typeface="HCORRC+Nunito-Regular"/>
              <a:ea typeface="HCORRC+Nunito-Regular"/>
              <a:cs typeface="HCORRC+Nunito-Regular"/>
              <a:hlinkClick r:id="rId31" action="ppaction://hlinksldjump"/>
            </a:endParaRPr>
          </a:p>
        </p:txBody>
      </p:sp>
      <p:sp>
        <p:nvSpPr>
          <p:cNvPr id="3089" name="object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859838" y="4776788"/>
            <a:ext cx="228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108075" y="195263"/>
            <a:ext cx="7091363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3813"/>
              </a:lnSpc>
            </a:pPr>
            <a:r>
              <a:rPr lang="ru-RU" altLang="en-US" sz="2800">
                <a:solidFill>
                  <a:srgbClr val="000000"/>
                </a:solidFill>
                <a:latin typeface="HKFJUP+Nunito-Bold"/>
                <a:ea typeface="HKFJUP+Nunito-Bold"/>
                <a:cs typeface="HKFJUP+Nunito-Bold"/>
              </a:rPr>
              <a:t>Parameters to deﬁne your competition set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3463925" y="1023938"/>
            <a:ext cx="10826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Competitor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1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937125" y="1023938"/>
            <a:ext cx="10826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Competitor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2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6430963" y="1023938"/>
            <a:ext cx="10826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Competitor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3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7945438" y="1023938"/>
            <a:ext cx="10826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Competitor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4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71438" y="1560513"/>
            <a:ext cx="979487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No.of</a:t>
            </a:r>
            <a:r>
              <a:rPr sz="120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rooms</a:t>
            </a:r>
          </a:p>
        </p:txBody>
      </p:sp>
      <p:sp>
        <p:nvSpPr>
          <p:cNvPr id="21513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438" y="2097088"/>
            <a:ext cx="968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Room types</a:t>
            </a:r>
          </a:p>
        </p:txBody>
      </p:sp>
      <p:sp>
        <p:nvSpPr>
          <p:cNvPr id="21514" name="object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438" y="2632075"/>
            <a:ext cx="731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Location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71438" y="3168650"/>
            <a:ext cx="1747837" cy="1854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Accommodation type</a:t>
            </a:r>
          </a:p>
          <a:p>
            <a:pPr>
              <a:lnSpc>
                <a:spcPts val="1625"/>
              </a:lnSpc>
              <a:spcBef>
                <a:spcPts val="2625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Size of property</a:t>
            </a:r>
          </a:p>
          <a:p>
            <a:pPr>
              <a:lnSpc>
                <a:spcPts val="1625"/>
              </a:lnSpc>
              <a:spcBef>
                <a:spcPts val="2575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Brand afﬁliation</a:t>
            </a:r>
          </a:p>
          <a:p>
            <a:pPr>
              <a:lnSpc>
                <a:spcPts val="1625"/>
              </a:lnSpc>
              <a:spcBef>
                <a:spcPts val="2575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No. of OTA connections</a:t>
            </a:r>
          </a:p>
        </p:txBody>
      </p:sp>
      <p:sp>
        <p:nvSpPr>
          <p:cNvPr id="21516" name="object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783638" y="49291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595959"/>
                </a:solidFill>
                <a:latin typeface="HCORRC+Nunito-Regular"/>
                <a:ea typeface="HCORRC+Nunito-Regular"/>
                <a:cs typeface="HCORRC+Nunito-Regular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108075" y="195263"/>
            <a:ext cx="7091363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3813"/>
              </a:lnSpc>
            </a:pPr>
            <a:r>
              <a:rPr lang="ru-RU" altLang="en-US" sz="2800">
                <a:solidFill>
                  <a:srgbClr val="000000"/>
                </a:solidFill>
                <a:latin typeface="HKFJUP+Nunito-Bold"/>
                <a:ea typeface="HKFJUP+Nunito-Bold"/>
                <a:cs typeface="HKFJUP+Nunito-Bold"/>
              </a:rPr>
              <a:t>Parameters to deﬁne your competition set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3463925" y="1023938"/>
            <a:ext cx="10826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Competitor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1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937125" y="1023938"/>
            <a:ext cx="10826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Competitor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2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6430963" y="1023938"/>
            <a:ext cx="10826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Competitor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3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7945438" y="1023938"/>
            <a:ext cx="10826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Competitor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4</a:t>
            </a:r>
          </a:p>
        </p:txBody>
      </p:sp>
      <p:sp>
        <p:nvSpPr>
          <p:cNvPr id="22536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438" y="1560513"/>
            <a:ext cx="16398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Number of services</a:t>
            </a:r>
          </a:p>
          <a:p>
            <a:pPr>
              <a:lnSpc>
                <a:spcPts val="1625"/>
              </a:lnSpc>
              <a:spcBef>
                <a:spcPts val="2625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Any special amenities</a:t>
            </a:r>
          </a:p>
          <a:p>
            <a:pPr>
              <a:lnSpc>
                <a:spcPts val="1625"/>
              </a:lnSpc>
              <a:spcBef>
                <a:spcPts val="2575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Marketing strategies</a:t>
            </a:r>
          </a:p>
          <a:p>
            <a:pPr>
              <a:lnSpc>
                <a:spcPts val="1625"/>
              </a:lnSpc>
              <a:spcBef>
                <a:spcPts val="2575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Average ratings</a:t>
            </a:r>
          </a:p>
        </p:txBody>
      </p:sp>
      <p:sp>
        <p:nvSpPr>
          <p:cNvPr id="22537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438" y="3705225"/>
            <a:ext cx="1673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Social media presence</a:t>
            </a:r>
          </a:p>
          <a:p>
            <a:pPr>
              <a:lnSpc>
                <a:spcPts val="1625"/>
              </a:lnSpc>
              <a:spcBef>
                <a:spcPts val="2625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Number of reviews</a:t>
            </a:r>
          </a:p>
        </p:txBody>
      </p:sp>
      <p:sp>
        <p:nvSpPr>
          <p:cNvPr id="22538" name="object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595959"/>
                </a:solidFill>
                <a:latin typeface="HCORRC+Nunito-Regular"/>
                <a:ea typeface="HCORRC+Nunito-Regular"/>
                <a:cs typeface="HCORRC+Nunito-Regular"/>
              </a:rPr>
              <a:t>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319088" y="393700"/>
            <a:ext cx="8031162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3.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2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YIELD</a:t>
            </a:r>
            <a:r>
              <a:rPr sz="2800" spc="3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MANAGEMENT:</a:t>
            </a:r>
            <a:r>
              <a:rPr sz="2800" spc="8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W</a:t>
            </a:r>
            <a:r>
              <a:rPr sz="2800" spc="-56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hat,</a:t>
            </a:r>
            <a:r>
              <a:rPr sz="2800"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how</a:t>
            </a:r>
            <a:r>
              <a:rPr sz="2800" spc="7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and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why?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4838700" y="1004888"/>
            <a:ext cx="3924300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Determining the right hotel room pricing is called “yield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management strategy”.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838700" y="1538288"/>
            <a:ext cx="3605213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In simple words,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increase</a:t>
            </a:r>
            <a:r>
              <a:rPr sz="1200" spc="2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the</a:t>
            </a:r>
            <a:r>
              <a:rPr sz="1200" spc="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room</a:t>
            </a:r>
            <a:r>
              <a:rPr sz="1200" spc="2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rate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when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the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occupancy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increases</a:t>
            </a:r>
            <a:r>
              <a:rPr sz="1200" spc="2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and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vice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versa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.</a:t>
            </a:r>
          </a:p>
        </p:txBody>
      </p:sp>
      <p:sp>
        <p:nvSpPr>
          <p:cNvPr id="23558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38700" y="2071688"/>
            <a:ext cx="3781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00"/>
                </a:solidFill>
                <a:latin typeface="HKFJUP+Nunito-Bold"/>
                <a:ea typeface="HKFJUP+Nunito-Bold"/>
                <a:cs typeface="HKFJUP+Nunito-Bold"/>
              </a:rPr>
              <a:t>#MYTH: </a:t>
            </a: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Yield management = Revenue management.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4838700" y="2395538"/>
            <a:ext cx="3694113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No.</a:t>
            </a:r>
            <a:r>
              <a:rPr sz="12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Yield management is </a:t>
            </a:r>
            <a:r>
              <a:rPr sz="1200" spc="-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NOT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the same as Revenue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Management.</a:t>
            </a:r>
          </a:p>
        </p:txBody>
      </p:sp>
      <p:sp>
        <p:nvSpPr>
          <p:cNvPr id="23560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38700" y="2928938"/>
            <a:ext cx="38258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Yield management only encompasses the revenue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generated from the room rates or occupancy, whereas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revenue management involves a lot more than just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occupancy.</a:t>
            </a:r>
          </a:p>
        </p:txBody>
      </p:sp>
      <p:sp>
        <p:nvSpPr>
          <p:cNvPr id="23561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392113" y="187325"/>
            <a:ext cx="828675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Yield</a:t>
            </a:r>
            <a:r>
              <a:rPr sz="2800" spc="6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management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revolves</a:t>
            </a:r>
            <a:r>
              <a:rPr sz="2800" spc="7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around</a:t>
            </a:r>
            <a:r>
              <a:rPr sz="2800" spc="6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these</a:t>
            </a:r>
            <a:r>
              <a:rPr sz="2800" spc="4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metrics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312738" y="887413"/>
            <a:ext cx="3954462" cy="787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2455"/>
              </a:lnSpc>
              <a:buSzTx/>
              <a:buFontTx/>
              <a:buNone/>
            </a:pPr>
            <a:r>
              <a:rPr spc="3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A.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Occupancy</a:t>
            </a:r>
          </a:p>
          <a:p>
            <a:pPr eaLnBrk="0" fontAlgn="auto" hangingPunct="0">
              <a:lnSpc>
                <a:spcPts val="1636"/>
              </a:lnSpc>
              <a:spcBef>
                <a:spcPts val="104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Occupancy is the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key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parameter to measure your </a:t>
            </a:r>
            <a:r>
              <a:rPr sz="1200" spc="-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hotel’s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performance. It can be calculated as: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5445125" y="969963"/>
            <a:ext cx="3198813" cy="3492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2455"/>
              </a:lnSpc>
              <a:buSzTx/>
              <a:buFontTx/>
              <a:buNone/>
            </a:pPr>
            <a:r>
              <a:rPr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B.</a:t>
            </a:r>
            <a:r>
              <a:rPr spc="5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Average</a:t>
            </a:r>
            <a:r>
              <a:rPr spc="4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Daily</a:t>
            </a:r>
            <a:r>
              <a:rPr spc="4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Rate</a:t>
            </a:r>
            <a:r>
              <a:rPr spc="4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(ADR)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5462588" y="1470025"/>
            <a:ext cx="3270250" cy="665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ADR is a metric that measures the average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revenue earned from the occupied rooms on a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 spc="-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day.</a:t>
            </a:r>
            <a:r>
              <a:rPr sz="1200" spc="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It can be calculated as: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296863" y="1817688"/>
            <a:ext cx="3544887" cy="4476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1555941"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Number of occupied rooms</a:t>
            </a:r>
          </a:p>
          <a:p>
            <a:pPr eaLnBrk="0" fontAlgn="auto" hangingPunct="0">
              <a:lnSpc>
                <a:spcPts val="1589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Occupancy % =</a:t>
            </a:r>
          </a:p>
        </p:txBody>
      </p:sp>
      <p:sp>
        <p:nvSpPr>
          <p:cNvPr id="24584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79888" y="2019300"/>
            <a:ext cx="495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*100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1670050" y="2209800"/>
            <a:ext cx="2354263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2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Total</a:t>
            </a:r>
            <a:r>
              <a:rPr sz="1200" spc="2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number of available rooms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5462588" y="2447925"/>
            <a:ext cx="3252787" cy="4286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1169530"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Revenue earned from rooms</a:t>
            </a:r>
          </a:p>
          <a:p>
            <a:pPr eaLnBrk="0" fontAlgn="auto" hangingPunct="0">
              <a:lnSpc>
                <a:spcPts val="1432"/>
              </a:lnSpc>
              <a:spcBef>
                <a:spcPts val="50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ADR =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312738" y="2800350"/>
            <a:ext cx="4570412" cy="3492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2455"/>
              </a:lnSpc>
              <a:buSzTx/>
              <a:buFontTx/>
              <a:buNone/>
            </a:pPr>
            <a:r>
              <a:rPr spc="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C.</a:t>
            </a:r>
            <a:r>
              <a:rPr spc="1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Revenue</a:t>
            </a:r>
            <a:r>
              <a:rPr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per</a:t>
            </a:r>
            <a:r>
              <a:rPr spc="3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Available</a:t>
            </a:r>
            <a:r>
              <a:rPr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Room</a:t>
            </a:r>
            <a:r>
              <a:rPr spc="4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pc="-2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(RevPAR)</a:t>
            </a:r>
          </a:p>
        </p:txBody>
      </p:sp>
      <p:sp>
        <p:nvSpPr>
          <p:cNvPr id="24588" name="object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35775" y="2846388"/>
            <a:ext cx="1676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Number of rooms sold</a:t>
            </a:r>
          </a:p>
        </p:txBody>
      </p:sp>
      <p:sp>
        <p:nvSpPr>
          <p:cNvPr id="13" name="object 13"/>
          <p:cNvSpPr txBox="1"/>
          <p:nvPr>
            <p:custDataLst>
              <p:tags r:id="rId12"/>
            </p:custDataLst>
          </p:nvPr>
        </p:nvSpPr>
        <p:spPr>
          <a:xfrm>
            <a:off x="312738" y="3241675"/>
            <a:ext cx="4518025" cy="665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RevPAR is a measurement of a hotel’s average daily rate and its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ability to ﬁll its rooms. There are two basic formulas to calculate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RevPAR:</a:t>
            </a: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5462588" y="3327400"/>
            <a:ext cx="1668462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(*ADR</a:t>
            </a:r>
            <a:r>
              <a:rPr sz="1200" spc="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does not count:</a:t>
            </a:r>
          </a:p>
        </p:txBody>
      </p:sp>
      <p:sp>
        <p:nvSpPr>
          <p:cNvPr id="24591" name="object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65775" y="3536950"/>
            <a:ext cx="2778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</p:txBody>
      </p:sp>
      <p:sp>
        <p:nvSpPr>
          <p:cNvPr id="16" name="object 16"/>
          <p:cNvSpPr txBox="1"/>
          <p:nvPr>
            <p:custDataLst>
              <p:tags r:id="rId15"/>
            </p:custDataLst>
          </p:nvPr>
        </p:nvSpPr>
        <p:spPr>
          <a:xfrm>
            <a:off x="5919788" y="3536950"/>
            <a:ext cx="2682875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Vacant</a:t>
            </a:r>
            <a:r>
              <a:rPr sz="12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rooms, complimentary rooms,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hotel use rooms.</a:t>
            </a:r>
          </a:p>
        </p:txBody>
      </p:sp>
      <p:sp>
        <p:nvSpPr>
          <p:cNvPr id="24593" name="object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5775" y="3956050"/>
            <a:ext cx="2778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</p:txBody>
      </p:sp>
      <p:sp>
        <p:nvSpPr>
          <p:cNvPr id="18" name="object 18"/>
          <p:cNvSpPr txBox="1"/>
          <p:nvPr>
            <p:custDataLst>
              <p:tags r:id="rId17"/>
            </p:custDataLst>
          </p:nvPr>
        </p:nvSpPr>
        <p:spPr>
          <a:xfrm>
            <a:off x="5919788" y="3956050"/>
            <a:ext cx="2857500" cy="665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‘No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shows’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and forfeited deposit rooms.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Canceled bookings and charges levied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for the same)</a:t>
            </a:r>
          </a:p>
        </p:txBody>
      </p:sp>
      <p:sp>
        <p:nvSpPr>
          <p:cNvPr id="19" name="object 19"/>
          <p:cNvSpPr txBox="1"/>
          <p:nvPr>
            <p:custDataLst>
              <p:tags r:id="rId18"/>
            </p:custDataLst>
          </p:nvPr>
        </p:nvSpPr>
        <p:spPr>
          <a:xfrm>
            <a:off x="2768600" y="3978275"/>
            <a:ext cx="1238250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Room’s</a:t>
            </a:r>
            <a:r>
              <a:rPr sz="12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revenue</a:t>
            </a:r>
          </a:p>
        </p:txBody>
      </p:sp>
      <p:sp>
        <p:nvSpPr>
          <p:cNvPr id="20" name="object 20"/>
          <p:cNvSpPr txBox="1"/>
          <p:nvPr>
            <p:custDataLst>
              <p:tags r:id="rId19"/>
            </p:custDataLst>
          </p:nvPr>
        </p:nvSpPr>
        <p:spPr>
          <a:xfrm>
            <a:off x="415925" y="4175125"/>
            <a:ext cx="303213" cy="838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23924"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1.</a:t>
            </a:r>
          </a:p>
          <a:p>
            <a:pPr eaLnBrk="0" fontAlgn="auto" hangingPunct="0">
              <a:lnSpc>
                <a:spcPts val="1636"/>
              </a:lnSpc>
              <a:spcBef>
                <a:spcPts val="3071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2.</a:t>
            </a:r>
          </a:p>
        </p:txBody>
      </p:sp>
      <p:sp>
        <p:nvSpPr>
          <p:cNvPr id="21" name="object 21"/>
          <p:cNvSpPr txBox="1"/>
          <p:nvPr>
            <p:custDataLst>
              <p:tags r:id="rId20"/>
            </p:custDataLst>
          </p:nvPr>
        </p:nvSpPr>
        <p:spPr>
          <a:xfrm>
            <a:off x="793750" y="4175125"/>
            <a:ext cx="841375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RevPAR</a:t>
            </a:r>
            <a:r>
              <a:rPr sz="1200" spc="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=</a:t>
            </a:r>
          </a:p>
        </p:txBody>
      </p:sp>
      <p:sp>
        <p:nvSpPr>
          <p:cNvPr id="24598" name="object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89188" y="4376738"/>
            <a:ext cx="1998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Number of available rooms</a:t>
            </a:r>
          </a:p>
        </p:txBody>
      </p:sp>
      <p:sp>
        <p:nvSpPr>
          <p:cNvPr id="23" name="object 23"/>
          <p:cNvSpPr txBox="1"/>
          <p:nvPr>
            <p:custDataLst>
              <p:tags r:id="rId22"/>
            </p:custDataLst>
          </p:nvPr>
        </p:nvSpPr>
        <p:spPr>
          <a:xfrm>
            <a:off x="769938" y="4765675"/>
            <a:ext cx="3824287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RevPAR</a:t>
            </a:r>
            <a:r>
              <a:rPr sz="1200" spc="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= Average daily rate * Occupancy percentage</a:t>
            </a:r>
          </a:p>
        </p:txBody>
      </p:sp>
      <p:sp>
        <p:nvSpPr>
          <p:cNvPr id="24600" name="object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104900" y="1597025"/>
            <a:ext cx="3478213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4.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Pricing</a:t>
            </a:r>
            <a:r>
              <a:rPr sz="2800" spc="6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Strategies</a:t>
            </a:r>
          </a:p>
        </p:txBody>
      </p:sp>
      <p:sp>
        <p:nvSpPr>
          <p:cNvPr id="25604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6963" y="2416175"/>
            <a:ext cx="2820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Basically, your ultimate goal should be: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1233488" y="2755900"/>
            <a:ext cx="244475" cy="4175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  <a:p>
            <a:pPr>
              <a:lnSpc>
                <a:spcPts val="1338"/>
              </a:lnSpc>
              <a:spcBef>
                <a:spcPts val="350"/>
              </a:spcBef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1554163" y="2740025"/>
            <a:ext cx="2794000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Increased occupancy with high </a:t>
            </a:r>
            <a:r>
              <a:rPr sz="1200" spc="-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revPAR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High </a:t>
            </a:r>
            <a:r>
              <a:rPr sz="1200" spc="-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revPAR</a:t>
            </a:r>
            <a:r>
              <a:rPr sz="1200" spc="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with maximized yield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1096963" y="3273425"/>
            <a:ext cx="4665662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The</a:t>
            </a:r>
            <a:r>
              <a:rPr sz="1200" spc="-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only way to achieve this is to apply various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pricing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strategies.</a:t>
            </a:r>
          </a:p>
        </p:txBody>
      </p:sp>
      <p:sp>
        <p:nvSpPr>
          <p:cNvPr id="25608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17513" y="428625"/>
            <a:ext cx="1062037" cy="280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Strategy</a:t>
            </a:r>
            <a:r>
              <a:rPr sz="1400" spc="3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1: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417513" y="628650"/>
            <a:ext cx="3910012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Dynamic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pricing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as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per</a:t>
            </a:r>
          </a:p>
        </p:txBody>
      </p:sp>
      <p:sp>
        <p:nvSpPr>
          <p:cNvPr id="26629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7513" y="1057275"/>
            <a:ext cx="187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3813"/>
              </a:lnSpc>
            </a:pPr>
            <a:r>
              <a:rPr lang="ru-RU" altLang="en-US" sz="2800">
                <a:solidFill>
                  <a:srgbClr val="000000"/>
                </a:solidFill>
                <a:latin typeface="HKFJUP+Nunito-Bold"/>
                <a:ea typeface="HKFJUP+Nunito-Bold"/>
                <a:cs typeface="HKFJUP+Nunito-Bold"/>
              </a:rPr>
              <a:t>occupancy</a:t>
            </a:r>
          </a:p>
        </p:txBody>
      </p:sp>
      <p:sp>
        <p:nvSpPr>
          <p:cNvPr id="26630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5613" y="1874838"/>
            <a:ext cx="38211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Dynamic pricing is also known as slab-wise pricing. In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this strategy, different pricing slabs are made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according to the occupancy percentage.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455613" y="2617788"/>
            <a:ext cx="10318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For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example: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455613" y="2941638"/>
            <a:ext cx="3800475" cy="6651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Your</a:t>
            </a:r>
            <a:r>
              <a:rPr sz="1200" spc="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basic room rate is 50 </a:t>
            </a:r>
            <a:r>
              <a:rPr sz="12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USD.</a:t>
            </a:r>
            <a:r>
              <a:rPr sz="12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If your occupancy lies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between 0-25%, keep the same room rate. (Refer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graph.)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4862513" y="3506788"/>
            <a:ext cx="3813175" cy="695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900"/>
              </a:lnSpc>
            </a:pPr>
            <a:r>
              <a:rPr lang="ru-RU" altLang="en-US" sz="1400">
                <a:solidFill>
                  <a:srgbClr val="EEFF41"/>
                </a:solidFill>
                <a:latin typeface="HKFJUP+Nunito-Bold"/>
                <a:ea typeface="HKFJUP+Nunito-Bold"/>
                <a:cs typeface="HKFJUP+Nunito-Bold"/>
              </a:rPr>
              <a:t>IMPORTANT NOTE: </a:t>
            </a: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This is not a standard slab.</a:t>
            </a:r>
          </a:p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Depending upon the trends and your hotel’s data, you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can deﬁne your slab-wise pricing.</a:t>
            </a:r>
          </a:p>
        </p:txBody>
      </p:sp>
      <p:sp>
        <p:nvSpPr>
          <p:cNvPr id="26634" name="object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5613" y="3684588"/>
            <a:ext cx="37909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Then, as the occupancy increases, increase your room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rates.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455613" y="4217988"/>
            <a:ext cx="3659187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HKFJUP+Nunito-Bold"/>
                <a:cs typeface="HKFJUP+Nunito-Bold"/>
                <a:sym typeface="Wingdings"/>
              </a:rPr>
              <a:t>#ProTip:</a:t>
            </a:r>
            <a:r>
              <a:rPr sz="1200" spc="1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Adopt technology such as hotel software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and booking engine to practice this pricing strategy.</a:t>
            </a:r>
          </a:p>
        </p:txBody>
      </p:sp>
      <p:sp>
        <p:nvSpPr>
          <p:cNvPr id="26636" name="object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03225" y="414338"/>
            <a:ext cx="2968625" cy="723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1FFED"/>
                </a:solidFill>
                <a:latin typeface="HKFJUP+Nunito-Bold"/>
                <a:cs typeface="HKFJUP+Nunito-Bold"/>
                <a:sym typeface="Wingdings"/>
              </a:rPr>
              <a:t>Strategy</a:t>
            </a:r>
            <a:r>
              <a:rPr sz="1400" spc="3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1FFED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1FFED"/>
                </a:solidFill>
                <a:latin typeface="HKFJUP+Nunito-Bold"/>
                <a:cs typeface="HKFJUP+Nunito-Bold"/>
                <a:sym typeface="Wingdings"/>
              </a:rPr>
              <a:t>2:</a:t>
            </a:r>
          </a:p>
          <a:p>
            <a:pPr eaLnBrk="0" fontAlgn="auto" hangingPunct="0">
              <a:lnSpc>
                <a:spcPts val="2994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Segmented</a:t>
            </a:r>
            <a:r>
              <a:rPr sz="2800" spc="5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rates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5051425" y="422275"/>
            <a:ext cx="2941638" cy="723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Strategy</a:t>
            </a:r>
            <a:r>
              <a:rPr sz="1400" spc="3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3:</a:t>
            </a:r>
          </a:p>
          <a:p>
            <a:pPr eaLnBrk="0" fontAlgn="auto" hangingPunct="0">
              <a:lnSpc>
                <a:spcPts val="2994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Discounted</a:t>
            </a:r>
            <a:r>
              <a:rPr sz="2800" spc="6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rates</a:t>
            </a:r>
          </a:p>
        </p:txBody>
      </p:sp>
      <p:sp>
        <p:nvSpPr>
          <p:cNvPr id="27653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76825" y="1355725"/>
            <a:ext cx="3903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In this pricing strategy, sell your rooms on a discounted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price for a short period.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430213" y="1376363"/>
            <a:ext cx="3567112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In this strategy, segment your customers and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offer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different rates to each customer's segment.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5076825" y="1889125"/>
            <a:ext cx="1031875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For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example: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430213" y="1909763"/>
            <a:ext cx="10318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For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example:</a:t>
            </a:r>
          </a:p>
        </p:txBody>
      </p:sp>
      <p:sp>
        <p:nvSpPr>
          <p:cNvPr id="27657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80013" y="2212975"/>
            <a:ext cx="277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5534025" y="2212975"/>
            <a:ext cx="3394075" cy="665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Offer nominal discounts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few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months before the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peak season. 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This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will help you acquire assured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reservations in the peak season beforehand.</a:t>
            </a:r>
          </a:p>
        </p:txBody>
      </p:sp>
      <p:sp>
        <p:nvSpPr>
          <p:cNvPr id="27659" name="object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1813" y="2233613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</p:txBody>
      </p:sp>
      <p:sp>
        <p:nvSpPr>
          <p:cNvPr id="27660" name="object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87413" y="2233613"/>
            <a:ext cx="33274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Following the rate parity strategy, the rates for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the open market should be the same.</a:t>
            </a:r>
          </a:p>
        </p:txBody>
      </p:sp>
      <p:sp>
        <p:nvSpPr>
          <p:cNvPr id="27661" name="object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1813" y="2776538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887413" y="2776538"/>
            <a:ext cx="3381375" cy="874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On the other hand,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offer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negotiated rates to the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corporate segment and in return ask them to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commit a certain number of rooms for the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negotiated rates.</a:t>
            </a:r>
          </a:p>
        </p:txBody>
      </p:sp>
      <p:sp>
        <p:nvSpPr>
          <p:cNvPr id="15" name="object 15"/>
          <p:cNvSpPr txBox="1"/>
          <p:nvPr>
            <p:custDataLst>
              <p:tags r:id="rId14"/>
            </p:custDataLst>
          </p:nvPr>
        </p:nvSpPr>
        <p:spPr>
          <a:xfrm>
            <a:off x="5534025" y="2955925"/>
            <a:ext cx="3370263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Book now</a:t>
            </a:r>
            <a:r>
              <a:rPr sz="1200" spc="1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at 30% </a:t>
            </a:r>
            <a:r>
              <a:rPr sz="12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off</a:t>
            </a:r>
            <a:r>
              <a:rPr sz="1200" spc="2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and enjoy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your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Christmas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to</a:t>
            </a:r>
            <a:r>
              <a:rPr sz="120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New</a:t>
            </a:r>
            <a:r>
              <a:rPr sz="12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 spc="-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Year</a:t>
            </a:r>
            <a:r>
              <a:rPr sz="1200" spc="4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eve</a:t>
            </a:r>
            <a:r>
              <a:rPr sz="1200" spc="1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at Avalanche</a:t>
            </a:r>
            <a:r>
              <a:rPr sz="12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Resort.</a:t>
            </a:r>
          </a:p>
        </p:txBody>
      </p:sp>
      <p:sp>
        <p:nvSpPr>
          <p:cNvPr id="27664" name="object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0013" y="3489325"/>
            <a:ext cx="277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</p:txBody>
      </p:sp>
      <p:sp>
        <p:nvSpPr>
          <p:cNvPr id="27665" name="object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34025" y="3489325"/>
            <a:ext cx="33750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Run attractive ﬂash discount hours for a limited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period. Offer big discounts on booking directly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via your hotel website.</a:t>
            </a:r>
          </a:p>
        </p:txBody>
      </p:sp>
      <p:sp>
        <p:nvSpPr>
          <p:cNvPr id="27666" name="object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1813" y="3738563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</p:txBody>
      </p:sp>
      <p:sp>
        <p:nvSpPr>
          <p:cNvPr id="27667" name="object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87413" y="3738563"/>
            <a:ext cx="34925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Connect with a tour operator and sell them some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rooms at special rates.</a:t>
            </a:r>
          </a:p>
        </p:txBody>
      </p:sp>
      <p:sp>
        <p:nvSpPr>
          <p:cNvPr id="20" name="object 20"/>
          <p:cNvSpPr txBox="1"/>
          <p:nvPr>
            <p:custDataLst>
              <p:tags r:id="rId19"/>
            </p:custDataLst>
          </p:nvPr>
        </p:nvSpPr>
        <p:spPr>
          <a:xfrm>
            <a:off x="5534025" y="4232275"/>
            <a:ext cx="2973388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MNJJQC+Nunito-BoldItalic"/>
                <a:ea typeface="MNJJQC+Nunito-BoldItalic"/>
                <a:cs typeface="MNJJQC+Nunito-BoldItalic"/>
              </a:rPr>
              <a:t>#ChristmasDiscount: </a:t>
            </a:r>
            <a:r>
              <a:rPr lang="ru-RU" altLang="en-US" sz="1200">
                <a:solidFill>
                  <a:srgbClr val="000000"/>
                </a:solidFill>
                <a:latin typeface="COCQSP+Nunito-Italic"/>
                <a:ea typeface="COCQSP+Nunito-Italic"/>
                <a:cs typeface="COCQSP+Nunito-Italic"/>
              </a:rPr>
              <a:t>Get ﬂat 25% off on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000000"/>
                </a:solidFill>
                <a:latin typeface="COCQSP+Nunito-Italic"/>
                <a:ea typeface="COCQSP+Nunito-Italic"/>
                <a:cs typeface="COCQSP+Nunito-Italic"/>
              </a:rPr>
              <a:t>booking. Offer available till 20 DEC only.</a:t>
            </a:r>
          </a:p>
        </p:txBody>
      </p:sp>
      <p:sp>
        <p:nvSpPr>
          <p:cNvPr id="27669" name="object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595959"/>
                </a:solidFill>
                <a:latin typeface="HCORRC+Nunito-Regular"/>
                <a:ea typeface="HCORRC+Nunito-Regular"/>
                <a:cs typeface="HCORRC+Nunito-Regular"/>
              </a:rPr>
              <a:t>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71488" y="444500"/>
            <a:ext cx="1062037" cy="280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Strategy</a:t>
            </a:r>
            <a:r>
              <a:rPr sz="1400" spc="3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4: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4832350" y="447675"/>
            <a:ext cx="1062038" cy="280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1FFED"/>
                </a:solidFill>
                <a:latin typeface="HKFJUP+Nunito-Bold"/>
                <a:cs typeface="HKFJUP+Nunito-Bold"/>
                <a:sym typeface="Wingdings"/>
              </a:rPr>
              <a:t>Strategy</a:t>
            </a:r>
            <a:r>
              <a:rPr sz="1400" spc="3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1FFED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1FFED"/>
                </a:solidFill>
                <a:latin typeface="HKFJUP+Nunito-Bold"/>
                <a:cs typeface="HKFJUP+Nunito-Bold"/>
                <a:sym typeface="Wingdings"/>
              </a:rPr>
              <a:t>5: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71488" y="647700"/>
            <a:ext cx="6064250" cy="971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Rates</a:t>
            </a:r>
            <a:r>
              <a:rPr sz="2800" spc="6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as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per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length</a:t>
            </a:r>
            <a:r>
              <a:rPr sz="2800" spc="5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of</a:t>
            </a:r>
            <a:r>
              <a:rPr sz="2800" spc="493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3F3F3"/>
                </a:solidFill>
                <a:latin typeface="HKFJUP+Nunito-Bold"/>
                <a:cs typeface="HKFJUP+Nunito-Bold"/>
                <a:sym typeface="Wingdings"/>
              </a:rPr>
              <a:t>Packages</a:t>
            </a:r>
          </a:p>
          <a:p>
            <a:pPr eaLnBrk="0" fontAlgn="auto" hangingPunct="0">
              <a:lnSpc>
                <a:spcPts val="3375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stay</a:t>
            </a:r>
            <a:r>
              <a:rPr sz="2800" spc="6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2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(LOS)</a:t>
            </a:r>
          </a:p>
        </p:txBody>
      </p:sp>
      <p:sp>
        <p:nvSpPr>
          <p:cNvPr id="28678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9175" y="1128713"/>
            <a:ext cx="3875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 package is a room rate clustered together with other</a:t>
            </a:r>
          </a:p>
        </p:txBody>
      </p:sp>
      <p:sp>
        <p:nvSpPr>
          <p:cNvPr id="28679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29175" y="1338263"/>
            <a:ext cx="1670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products and services.</a:t>
            </a:r>
          </a:p>
        </p:txBody>
      </p:sp>
      <p:sp>
        <p:nvSpPr>
          <p:cNvPr id="28680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29175" y="1662113"/>
            <a:ext cx="39274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By offering packages, you can create a value perception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among your guests.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471488" y="1724025"/>
            <a:ext cx="3284537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Adjust your prices on the basis of your guests’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length of </a:t>
            </a:r>
            <a:r>
              <a:rPr sz="1200" spc="-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stay.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4829175" y="2195513"/>
            <a:ext cx="1031875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For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example: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471488" y="2257425"/>
            <a:ext cx="1031875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For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example:</a:t>
            </a: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4829175" y="2519363"/>
            <a:ext cx="1652588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Package</a:t>
            </a:r>
            <a:r>
              <a:rPr sz="1200" spc="3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1: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Free</a:t>
            </a:r>
            <a:r>
              <a:rPr sz="1200" spc="3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meal</a:t>
            </a:r>
          </a:p>
        </p:txBody>
      </p:sp>
      <p:sp>
        <p:nvSpPr>
          <p:cNvPr id="28685" name="object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1488" y="2581275"/>
            <a:ext cx="3068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Mandate the length of your guest's stay by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offering them good prices.</a:t>
            </a: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4829175" y="2767013"/>
            <a:ext cx="4064000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If your guests have selected a European plan, then offer a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free meal for the ﬁrst day as a package.</a:t>
            </a:r>
          </a:p>
        </p:txBody>
      </p:sp>
      <p:sp>
        <p:nvSpPr>
          <p:cNvPr id="28687" name="object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1488" y="311467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1. Decrease the rates in weak seasons</a:t>
            </a:r>
          </a:p>
        </p:txBody>
      </p:sp>
      <p:sp>
        <p:nvSpPr>
          <p:cNvPr id="16" name="object 16"/>
          <p:cNvSpPr txBox="1"/>
          <p:nvPr>
            <p:custDataLst>
              <p:tags r:id="rId15"/>
            </p:custDataLst>
          </p:nvPr>
        </p:nvSpPr>
        <p:spPr>
          <a:xfrm>
            <a:off x="4829175" y="3300413"/>
            <a:ext cx="3067050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Package</a:t>
            </a:r>
            <a:r>
              <a:rPr sz="1200" spc="3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2: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Pick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up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and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Drop-off</a:t>
            </a:r>
            <a:r>
              <a:rPr sz="1200" spc="2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facilities</a:t>
            </a:r>
          </a:p>
        </p:txBody>
      </p:sp>
      <p:sp>
        <p:nvSpPr>
          <p:cNvPr id="17" name="object 17"/>
          <p:cNvSpPr txBox="1"/>
          <p:nvPr>
            <p:custDataLst>
              <p:tags r:id="rId16"/>
            </p:custDataLst>
          </p:nvPr>
        </p:nvSpPr>
        <p:spPr>
          <a:xfrm>
            <a:off x="471488" y="3438525"/>
            <a:ext cx="3413125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Get 3N/2D stay at Avalanche Resort and at 200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USD </a:t>
            </a:r>
            <a:r>
              <a:rPr sz="1200" spc="-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only.</a:t>
            </a:r>
          </a:p>
        </p:txBody>
      </p:sp>
      <p:sp>
        <p:nvSpPr>
          <p:cNvPr id="28690" name="object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29175" y="3548063"/>
            <a:ext cx="39973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Offer them pickup and drop-off facilities from the airport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as a package.</a:t>
            </a:r>
          </a:p>
        </p:txBody>
      </p:sp>
      <p:sp>
        <p:nvSpPr>
          <p:cNvPr id="28691" name="object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1488" y="3971925"/>
            <a:ext cx="3333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2. Increase their length of stay in peak seasons</a:t>
            </a:r>
          </a:p>
        </p:txBody>
      </p:sp>
      <p:sp>
        <p:nvSpPr>
          <p:cNvPr id="20" name="object 20"/>
          <p:cNvSpPr txBox="1"/>
          <p:nvPr>
            <p:custDataLst>
              <p:tags r:id="rId19"/>
            </p:custDataLst>
          </p:nvPr>
        </p:nvSpPr>
        <p:spPr>
          <a:xfrm>
            <a:off x="4829175" y="4081463"/>
            <a:ext cx="2298700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Package</a:t>
            </a:r>
            <a:r>
              <a:rPr sz="1200" spc="3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3: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Cancellation</a:t>
            </a:r>
            <a:r>
              <a:rPr sz="1200" spc="2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EFF41"/>
                </a:solidFill>
                <a:latin typeface="HKFJUP+Nunito-Bold"/>
                <a:cs typeface="HKFJUP+Nunito-Bold"/>
                <a:sym typeface="Wingdings"/>
              </a:rPr>
              <a:t>policy</a:t>
            </a:r>
          </a:p>
        </p:txBody>
      </p:sp>
      <p:sp>
        <p:nvSpPr>
          <p:cNvPr id="21" name="object 21"/>
          <p:cNvSpPr txBox="1"/>
          <p:nvPr>
            <p:custDataLst>
              <p:tags r:id="rId20"/>
            </p:custDataLst>
          </p:nvPr>
        </p:nvSpPr>
        <p:spPr>
          <a:xfrm>
            <a:off x="471488" y="4295775"/>
            <a:ext cx="3600450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Stay for a minimum of 4 nights and at the cost of 3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nights </a:t>
            </a:r>
            <a:r>
              <a:rPr sz="1200" spc="-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only.</a:t>
            </a:r>
          </a:p>
        </p:txBody>
      </p:sp>
      <p:sp>
        <p:nvSpPr>
          <p:cNvPr id="28694" name="object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29175" y="4329113"/>
            <a:ext cx="41687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Offer your packages at high rates with a refundable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condition and vice-versa (with a non-refundable condition).</a:t>
            </a:r>
          </a:p>
        </p:txBody>
      </p:sp>
      <p:sp>
        <p:nvSpPr>
          <p:cNvPr id="28695" name="object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859838" y="49291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03225" y="596900"/>
            <a:ext cx="3716338" cy="723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Bonus</a:t>
            </a:r>
            <a:r>
              <a:rPr sz="14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Strategy:</a:t>
            </a:r>
          </a:p>
          <a:p>
            <a:pPr eaLnBrk="0" fontAlgn="auto" hangingPunct="0">
              <a:lnSpc>
                <a:spcPts val="2994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Run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loyalty</a:t>
            </a:r>
            <a:r>
              <a:rPr sz="2800" spc="7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programs</a:t>
            </a:r>
          </a:p>
        </p:txBody>
      </p:sp>
      <p:sp>
        <p:nvSpPr>
          <p:cNvPr id="29700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0213" y="1609725"/>
            <a:ext cx="34147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Loyalty programs cannot be excluded from your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revenue management. It is the best way to get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business from repeat guests.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30213" y="2352675"/>
            <a:ext cx="3602037" cy="665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Also, running a loyalty program is a no-brainer. All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you have to do is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offer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attractive rewards to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increase your sales.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430213" y="3095625"/>
            <a:ext cx="3632200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Running loyalty programs for your property beneﬁt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you in several ways. You can,</a:t>
            </a:r>
          </a:p>
        </p:txBody>
      </p:sp>
      <p:sp>
        <p:nvSpPr>
          <p:cNvPr id="29703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1813" y="3629025"/>
            <a:ext cx="2778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4.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887413" y="3629025"/>
            <a:ext cx="2933700" cy="8747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Retain your old customers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Attract new guests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Promote your brand value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Most importantly,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increase</a:t>
            </a:r>
            <a:r>
              <a:rPr sz="1200" spc="2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your</a:t>
            </a:r>
            <a:r>
              <a:rPr sz="12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revenue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695325" y="742950"/>
            <a:ext cx="1025525" cy="3492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2455"/>
              </a:lnSpc>
              <a:buSzTx/>
              <a:buFontTx/>
              <a:buNone/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That’s it!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695325" y="1012825"/>
            <a:ext cx="6007100" cy="952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 spc="3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The</a:t>
            </a:r>
            <a:r>
              <a:rPr sz="2800" spc="-3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lock, stock and barrel </a:t>
            </a:r>
            <a:r>
              <a:rPr sz="2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of</a:t>
            </a:r>
            <a:r>
              <a:rPr sz="28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revenue</a:t>
            </a:r>
          </a:p>
          <a:p>
            <a:pPr eaLnBrk="0" fontAlgn="auto" hangingPunct="0">
              <a:lnSpc>
                <a:spcPts val="3375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management is </a:t>
            </a:r>
            <a:r>
              <a:rPr sz="28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sorted.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784225" y="2481263"/>
            <a:ext cx="5811838" cy="1019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 spc="-4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Want</a:t>
            </a:r>
            <a:r>
              <a:rPr sz="2800" spc="4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revenue </a:t>
            </a:r>
            <a:r>
              <a:rPr sz="28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experts</a:t>
            </a:r>
            <a:r>
              <a:rPr sz="2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to</a:t>
            </a:r>
            <a:r>
              <a:rPr sz="28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give </a:t>
            </a:r>
            <a:r>
              <a:rPr sz="2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you</a:t>
            </a:r>
            <a:r>
              <a:rPr sz="28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</a:t>
            </a:r>
          </a:p>
          <a:p>
            <a:pPr eaLnBrk="0" fontAlgn="auto" hangingPunct="0">
              <a:lnSpc>
                <a:spcPts val="3819"/>
              </a:lnSpc>
              <a:spcBef>
                <a:spcPts val="80"/>
              </a:spcBef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free consultation on this?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1114425" y="3887788"/>
            <a:ext cx="1763713" cy="454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273"/>
              </a:lnSpc>
              <a:buSzTx/>
              <a:buFontTx/>
              <a:buNone/>
            </a:pPr>
            <a:r>
              <a:rPr sz="240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10000"/>
                </a:highlight>
                <a:latin typeface="HKFJUP+Nunito-Bold"/>
                <a:cs typeface="HKFJUP+Nunito-Bold"/>
                <a:sym typeface="Wingdings"/>
              </a:rPr>
              <a:t>Get</a:t>
            </a:r>
            <a:r>
              <a:rPr sz="2400" spc="5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10000"/>
                </a:highlight>
                <a:latin typeface="HKFJUP+Nunito-Bold"/>
                <a:cs typeface="HKFJUP+Nunito-Bold"/>
                <a:sym typeface="Wingdings"/>
              </a:rPr>
              <a:t> </a:t>
            </a:r>
            <a:r>
              <a:rPr sz="240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10000"/>
                </a:highlight>
                <a:latin typeface="HKFJUP+Nunito-Bold"/>
                <a:cs typeface="HKFJUP+Nunito-Bold"/>
                <a:sym typeface="Wingdings"/>
              </a:rPr>
              <a:t>started</a:t>
            </a:r>
            <a:endParaRPr sz="24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highlight>
                <a:srgbClr val="010000"/>
              </a:highlight>
              <a:latin typeface="HKFJUP+Nunito-Bold"/>
              <a:cs typeface="HKFJUP+Nunito-Bold"/>
              <a:sym typeface="Wingdings"/>
              <a:hlinkClick r:id="rId9"/>
            </a:endParaRPr>
          </a:p>
        </p:txBody>
      </p:sp>
      <p:sp>
        <p:nvSpPr>
          <p:cNvPr id="30727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83638" y="4776788"/>
            <a:ext cx="304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54025" y="749300"/>
            <a:ext cx="62484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W</a:t>
            </a:r>
            <a:r>
              <a:rPr sz="2800" spc="-56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hat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is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hotel</a:t>
            </a:r>
            <a:r>
              <a:rPr sz="2800" spc="6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revenue</a:t>
            </a:r>
            <a:r>
              <a:rPr sz="2800" spc="7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management?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454025" y="1393825"/>
            <a:ext cx="7607300" cy="5254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2175"/>
              </a:lnSpc>
            </a:pPr>
            <a:r>
              <a:rPr lang="ru-RU" altLang="en-US" sz="1600">
                <a:solidFill>
                  <a:srgbClr val="FFFF00"/>
                </a:solidFill>
                <a:latin typeface="HKFJUP+Nunito-Bold"/>
                <a:ea typeface="HKFJUP+Nunito-Bold"/>
                <a:cs typeface="HKFJUP+Nunito-Bold"/>
              </a:rPr>
              <a:t>Revenue management </a:t>
            </a: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is the backbone of a proﬁtable hotel business. However, it has always seemed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challenging to hotels because of many misconceptions.</a:t>
            </a:r>
          </a:p>
        </p:txBody>
      </p:sp>
      <p:sp>
        <p:nvSpPr>
          <p:cNvPr id="4101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4025" y="2082800"/>
            <a:ext cx="5886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Revenue management for hotels can be wrapped up into 5 R's. It is all about selling:</a:t>
            </a:r>
          </a:p>
        </p:txBody>
      </p:sp>
      <p:sp>
        <p:nvSpPr>
          <p:cNvPr id="4102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7213" y="2492375"/>
            <a:ext cx="27781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4.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5.</a:t>
            </a:r>
          </a:p>
        </p:txBody>
      </p:sp>
      <p:sp>
        <p:nvSpPr>
          <p:cNvPr id="4103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1225" y="2492375"/>
            <a:ext cx="958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Right Room</a:t>
            </a:r>
          </a:p>
        </p:txBody>
      </p:sp>
      <p:sp>
        <p:nvSpPr>
          <p:cNvPr id="4104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1225" y="2701925"/>
            <a:ext cx="1298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to Right Guest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at Right Moment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at Right Price</a:t>
            </a:r>
          </a:p>
        </p:txBody>
      </p:sp>
      <p:sp>
        <p:nvSpPr>
          <p:cNvPr id="4105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1225" y="3330575"/>
            <a:ext cx="1398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on Right Platform.</a:t>
            </a:r>
          </a:p>
        </p:txBody>
      </p:sp>
      <p:sp>
        <p:nvSpPr>
          <p:cNvPr id="10" name="object 10"/>
          <p:cNvSpPr txBox="1"/>
          <p:nvPr>
            <p:custDataLst>
              <p:tags r:id="rId9"/>
            </p:custDataLst>
          </p:nvPr>
        </p:nvSpPr>
        <p:spPr>
          <a:xfrm>
            <a:off x="454025" y="3740150"/>
            <a:ext cx="735013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That’s it!</a:t>
            </a:r>
          </a:p>
        </p:txBody>
      </p:sp>
      <p:sp>
        <p:nvSpPr>
          <p:cNvPr id="4107" name="object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59838" y="4776788"/>
            <a:ext cx="228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1493838" y="104775"/>
            <a:ext cx="6081712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Know</a:t>
            </a:r>
            <a:r>
              <a:rPr sz="2800" spc="6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how</a:t>
            </a:r>
            <a:r>
              <a:rPr sz="2800" spc="7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your</a:t>
            </a:r>
            <a:r>
              <a:rPr sz="2800" spc="6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3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hotel’s</a:t>
            </a:r>
            <a:r>
              <a:rPr sz="2800" spc="9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doing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with</a:t>
            </a:r>
            <a:r>
              <a:rPr sz="2800"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a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1882775" y="533400"/>
            <a:ext cx="5303838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300"/>
                </a:solidFill>
                <a:latin typeface="ODOOKM+Nunito-ExtraBold"/>
                <a:cs typeface="ODOOKM+Nunito-ExtraBold"/>
                <a:sym typeface="Wingdings"/>
              </a:rPr>
              <a:t>FREE</a:t>
            </a:r>
            <a:r>
              <a:rPr sz="2800" spc="5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3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hotel</a:t>
            </a:r>
            <a:r>
              <a:rPr sz="2800" spc="6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performance</a:t>
            </a:r>
            <a:r>
              <a:rPr sz="2800" spc="5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report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5168900" y="1241425"/>
            <a:ext cx="3324225" cy="757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Get your </a:t>
            </a:r>
            <a:r>
              <a:rPr sz="1400" spc="-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hotel’s</a:t>
            </a:r>
            <a:r>
              <a:rPr sz="1400" spc="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reality check done by</a:t>
            </a:r>
          </a:p>
          <a:p>
            <a:pPr eaLnBrk="0" fontAlgn="auto" hangingPunct="0">
              <a:lnSpc>
                <a:spcPts val="1875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industry experts on 45 parameters such</a:t>
            </a:r>
          </a:p>
          <a:p>
            <a:pPr eaLnBrk="0" fontAlgn="auto" hangingPunct="0">
              <a:lnSpc>
                <a:spcPts val="1875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as...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5251450" y="2070100"/>
            <a:ext cx="3389313" cy="995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1.</a:t>
            </a:r>
            <a:r>
              <a:rPr sz="1400" spc="143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400" spc="-8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OTA</a:t>
            </a:r>
            <a:r>
              <a:rPr sz="1400" spc="8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connections</a:t>
            </a:r>
          </a:p>
          <a:p>
            <a:pPr eaLnBrk="0" fontAlgn="auto" hangingPunct="0">
              <a:lnSpc>
                <a:spcPts val="1875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2.</a:t>
            </a:r>
            <a:r>
              <a:rPr sz="1400" spc="143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Direct bookings</a:t>
            </a:r>
          </a:p>
          <a:p>
            <a:pPr eaLnBrk="0" fontAlgn="auto" hangingPunct="0">
              <a:lnSpc>
                <a:spcPts val="1875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3.</a:t>
            </a:r>
            <a:r>
              <a:rPr sz="1400" spc="143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Online reputation management</a:t>
            </a:r>
          </a:p>
          <a:p>
            <a:pPr eaLnBrk="0" fontAlgn="auto" hangingPunct="0">
              <a:lnSpc>
                <a:spcPts val="1875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4.</a:t>
            </a:r>
            <a:r>
              <a:rPr sz="1400" spc="143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Metasearch connectivity and so on...</a:t>
            </a:r>
          </a:p>
        </p:txBody>
      </p:sp>
      <p:sp>
        <p:nvSpPr>
          <p:cNvPr id="31751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68900" y="3136900"/>
            <a:ext cx="292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900"/>
              </a:lnSpc>
            </a:pPr>
            <a:r>
              <a:rPr lang="ru-RU" altLang="en-US" sz="14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Get advice on how to improve your</a:t>
            </a:r>
          </a:p>
          <a:p>
            <a:pPr>
              <a:lnSpc>
                <a:spcPts val="1875"/>
              </a:lnSpc>
            </a:pPr>
            <a:r>
              <a:rPr lang="ru-RU" altLang="en-US" sz="14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performance.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5902325" y="3887788"/>
            <a:ext cx="2174875" cy="255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706"/>
              </a:lnSpc>
              <a:buSzTx/>
              <a:buFontTx/>
              <a:buNone/>
            </a:pPr>
            <a:r>
              <a:rPr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00000"/>
                </a:highlight>
                <a:latin typeface="UNKWFH+Montserrat-SemiBold"/>
                <a:cs typeface="UNKWFH+Montserrat-SemiBold"/>
                <a:sym typeface="Wingdings"/>
              </a:rPr>
              <a:t>Get</a:t>
            </a:r>
            <a:r>
              <a:rPr sz="1400" spc="36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00000"/>
                </a:highlight>
                <a:latin typeface="UNKWFH+Montserrat-SemiBold"/>
                <a:cs typeface="UNKWFH+Montserrat-SemiBold"/>
                <a:sym typeface="Wingdings"/>
              </a:rPr>
              <a:t> </a:t>
            </a:r>
            <a:r>
              <a:rPr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00000"/>
                </a:highlight>
                <a:latin typeface="UNKWFH+Montserrat-SemiBold"/>
                <a:cs typeface="UNKWFH+Montserrat-SemiBold"/>
                <a:sym typeface="Wingdings"/>
              </a:rPr>
              <a:t>your</a:t>
            </a:r>
            <a:r>
              <a:rPr sz="1400" spc="43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00000"/>
                </a:highlight>
                <a:latin typeface="UNKWFH+Montserrat-SemiBold"/>
                <a:cs typeface="UNKWFH+Montserrat-SemiBold"/>
                <a:sym typeface="Wingdings"/>
              </a:rPr>
              <a:t> </a:t>
            </a:r>
            <a:r>
              <a:rPr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00000"/>
                </a:highlight>
                <a:latin typeface="UNKWFH+Montserrat-SemiBold"/>
                <a:cs typeface="UNKWFH+Montserrat-SemiBold"/>
                <a:sym typeface="Wingdings"/>
              </a:rPr>
              <a:t>report</a:t>
            </a:r>
            <a:r>
              <a:rPr sz="1400" spc="35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00000"/>
                </a:highlight>
                <a:latin typeface="UNKWFH+Montserrat-SemiBold"/>
                <a:cs typeface="UNKWFH+Montserrat-SemiBold"/>
                <a:sym typeface="Wingdings"/>
              </a:rPr>
              <a:t> </a:t>
            </a:r>
            <a:r>
              <a:rPr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highlight>
                  <a:srgbClr val="000000"/>
                </a:highlight>
                <a:latin typeface="UNKWFH+Montserrat-SemiBold"/>
                <a:cs typeface="UNKWFH+Montserrat-SemiBold"/>
                <a:sym typeface="Wingdings"/>
              </a:rPr>
              <a:t>today!</a:t>
            </a:r>
            <a:endParaRPr sz="14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highlight>
                <a:srgbClr val="000000"/>
              </a:highlight>
              <a:latin typeface="UNKWFH+Montserrat-SemiBold"/>
              <a:cs typeface="UNKWFH+Montserrat-SemiBold"/>
              <a:sym typeface="Wingdings"/>
              <a:hlinkClick r:id="rId11"/>
            </a:endParaRPr>
          </a:p>
        </p:txBody>
      </p:sp>
      <p:sp>
        <p:nvSpPr>
          <p:cNvPr id="31753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67763" y="4767263"/>
            <a:ext cx="320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500"/>
              </a:lnSpc>
            </a:pPr>
            <a:r>
              <a:rPr lang="ru-RU" altLang="en-US" sz="11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54025" y="984250"/>
            <a:ext cx="6732588" cy="952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 spc="4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Why</a:t>
            </a:r>
            <a:r>
              <a:rPr sz="280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hotels</a:t>
            </a:r>
            <a:r>
              <a:rPr sz="2800" spc="6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should</a:t>
            </a:r>
            <a:r>
              <a:rPr sz="2800" spc="6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consider</a:t>
            </a:r>
            <a:r>
              <a:rPr sz="2800" spc="6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working</a:t>
            </a:r>
            <a:r>
              <a:rPr sz="2800" spc="6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on</a:t>
            </a:r>
          </a:p>
          <a:p>
            <a:pPr eaLnBrk="0" fontAlgn="auto" hangingPunct="0">
              <a:lnSpc>
                <a:spcPts val="3375"/>
              </a:lnSpc>
              <a:buSzTx/>
              <a:buFontTx/>
              <a:buNone/>
            </a:pPr>
            <a:r>
              <a:rPr sz="2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revenue</a:t>
            </a:r>
            <a:r>
              <a:rPr sz="2800" spc="6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management?</a:t>
            </a:r>
          </a:p>
        </p:txBody>
      </p:sp>
      <p:sp>
        <p:nvSpPr>
          <p:cNvPr id="5124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025" y="2093913"/>
            <a:ext cx="77327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Over the years, the hotel industry has become truly competitive. It is challenging for hotels to survive and stand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ahead among their competitors.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54025" y="2713038"/>
            <a:ext cx="6273800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Besides, your hotel business is not meant to be run on the grounds of going with the ﬂow.</a:t>
            </a:r>
          </a:p>
        </p:txBody>
      </p:sp>
      <p:sp>
        <p:nvSpPr>
          <p:cNvPr id="5126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4025" y="3122613"/>
            <a:ext cx="78882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Here is when revenue management comes into the picture. It helps you ﬁght against all these problems and have,</a:t>
            </a:r>
          </a:p>
        </p:txBody>
      </p:sp>
      <p:sp>
        <p:nvSpPr>
          <p:cNvPr id="5127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7213" y="3532188"/>
            <a:ext cx="2778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</p:txBody>
      </p:sp>
      <p:sp>
        <p:nvSpPr>
          <p:cNvPr id="5128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1225" y="3532188"/>
            <a:ext cx="34544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 successful hotel business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 headway among your competitors</a:t>
            </a:r>
          </a:p>
          <a:p>
            <a:pPr>
              <a:lnSpc>
                <a:spcPts val="1625"/>
              </a:lnSpc>
              <a:spcBef>
                <a:spcPts val="13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A steady ﬂow of income regardless of any factor</a:t>
            </a:r>
          </a:p>
        </p:txBody>
      </p:sp>
      <p:sp>
        <p:nvSpPr>
          <p:cNvPr id="5129" name="object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59838" y="4776788"/>
            <a:ext cx="228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47675" y="819150"/>
            <a:ext cx="3921125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 spc="-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How</a:t>
            </a:r>
            <a:r>
              <a:rPr sz="2800" spc="7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to</a:t>
            </a:r>
            <a:r>
              <a:rPr sz="2800" spc="6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use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this</a:t>
            </a:r>
            <a:r>
              <a:rPr sz="2800"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guide?</a:t>
            </a:r>
          </a:p>
        </p:txBody>
      </p:sp>
      <p:sp>
        <p:nvSpPr>
          <p:cNvPr id="6148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4363" y="1539875"/>
            <a:ext cx="277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1.</a:t>
            </a:r>
          </a:p>
        </p:txBody>
      </p:sp>
      <p:sp>
        <p:nvSpPr>
          <p:cNvPr id="6149" name="object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8375" y="1539875"/>
            <a:ext cx="28590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Go through all the strategies and action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steps in this guide.</a:t>
            </a:r>
          </a:p>
        </p:txBody>
      </p:sp>
      <p:sp>
        <p:nvSpPr>
          <p:cNvPr id="6150" name="object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4363" y="2082800"/>
            <a:ext cx="277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2.</a:t>
            </a:r>
          </a:p>
          <a:p>
            <a:pPr>
              <a:lnSpc>
                <a:spcPts val="1625"/>
              </a:lnSpc>
              <a:spcBef>
                <a:spcPts val="1038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3.</a:t>
            </a:r>
          </a:p>
          <a:p>
            <a:pPr>
              <a:lnSpc>
                <a:spcPts val="1625"/>
              </a:lnSpc>
              <a:spcBef>
                <a:spcPts val="988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4.</a:t>
            </a:r>
          </a:p>
        </p:txBody>
      </p:sp>
      <p:sp>
        <p:nvSpPr>
          <p:cNvPr id="6151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68375" y="2082800"/>
            <a:ext cx="1314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Implement them.</a:t>
            </a:r>
          </a:p>
          <a:p>
            <a:pPr>
              <a:lnSpc>
                <a:spcPts val="1625"/>
              </a:lnSpc>
              <a:spcBef>
                <a:spcPts val="1038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Analyse results.</a:t>
            </a:r>
          </a:p>
        </p:txBody>
      </p:sp>
      <p:sp>
        <p:nvSpPr>
          <p:cNvPr id="6152" name="object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68375" y="2749550"/>
            <a:ext cx="2546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Continue strategies that performed</a:t>
            </a:r>
          </a:p>
          <a:p>
            <a:pPr>
              <a:lnSpc>
                <a:spcPts val="1625"/>
              </a:lnSpc>
              <a:spcBef>
                <a:spcPts val="63"/>
              </a:spcBef>
            </a:pPr>
            <a:r>
              <a:rPr lang="ru-RU" altLang="en-US" sz="1200">
                <a:solidFill>
                  <a:srgbClr val="000000"/>
                </a:solidFill>
                <a:latin typeface="HCORRC+Nunito-Regular"/>
                <a:ea typeface="HCORRC+Nunito-Regular"/>
                <a:cs typeface="HCORRC+Nunito-Regular"/>
              </a:rPr>
              <a:t>well.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496888" y="3624263"/>
            <a:ext cx="4157662" cy="874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MNJJQC+Nunito-BoldItalic"/>
                <a:cs typeface="MNJJQC+Nunito-BoldItalic"/>
                <a:sym typeface="Wingdings"/>
              </a:rPr>
              <a:t>Disclaimer:</a:t>
            </a:r>
            <a:r>
              <a:rPr sz="1200" spc="2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MNJJQC+Nunito-BoldItalic"/>
                <a:cs typeface="MNJJQC+Nunito-BoldItalic"/>
                <a:sym typeface="Wingdings"/>
              </a:rPr>
              <a:t> </a:t>
            </a:r>
            <a:r>
              <a:rPr sz="1200" spc="1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The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strategies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mentioned in this guide are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generalized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for</a:t>
            </a:r>
            <a:r>
              <a:rPr sz="1200" spc="1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all property types. All strategies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are</a:t>
            </a:r>
            <a:r>
              <a:rPr sz="12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not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for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everyone. Choose the strategies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on the basis of</a:t>
            </a:r>
            <a:r>
              <a:rPr sz="1200" spc="1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the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mentioned points and your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CQSP+Nunito-Italic"/>
                <a:cs typeface="COCQSP+Nunito-Italic"/>
                <a:sym typeface="Wingdings"/>
              </a:rPr>
              <a:t>convenience.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2046288" y="2095500"/>
            <a:ext cx="5205412" cy="952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 spc="-2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Let’s</a:t>
            </a:r>
            <a:r>
              <a:rPr sz="2800" spc="8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go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through</a:t>
            </a:r>
            <a:r>
              <a:rPr sz="2800" spc="5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basic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revenue</a:t>
            </a:r>
          </a:p>
          <a:p>
            <a:pPr marL="575281" eaLnBrk="0" fontAlgn="auto" hangingPunct="0">
              <a:lnSpc>
                <a:spcPts val="3375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management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strategies</a:t>
            </a:r>
          </a:p>
        </p:txBody>
      </p:sp>
      <p:sp>
        <p:nvSpPr>
          <p:cNvPr id="7172" name="object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9838" y="4776788"/>
            <a:ext cx="228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373063" y="441325"/>
            <a:ext cx="60071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1.</a:t>
            </a:r>
            <a:r>
              <a:rPr sz="2800" spc="109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T</a:t>
            </a:r>
            <a:r>
              <a:rPr sz="2800" spc="-54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hink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again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on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6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OTA</a:t>
            </a:r>
            <a:r>
              <a:rPr sz="2800" spc="22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connections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395288" y="1160463"/>
            <a:ext cx="4035425" cy="6556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First things ﬁrst, choose the right OTAs for your property.</a:t>
            </a:r>
          </a:p>
          <a:p>
            <a:pPr>
              <a:lnSpc>
                <a:spcPts val="1625"/>
              </a:lnSpc>
              <a:spcBef>
                <a:spcPts val="1638"/>
              </a:spcBef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For example: If you’re a hostel in China then,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42913" y="1978025"/>
            <a:ext cx="4648200" cy="280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 spc="2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A.</a:t>
            </a:r>
            <a:r>
              <a:rPr sz="1400" spc="142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Connect</a:t>
            </a:r>
            <a:r>
              <a:rPr sz="1400" spc="3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to</a:t>
            </a:r>
            <a:r>
              <a:rPr sz="1400" spc="3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the</a:t>
            </a:r>
            <a:r>
              <a:rPr sz="1400" spc="2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relevant</a:t>
            </a:r>
            <a:r>
              <a:rPr sz="1400" spc="3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regional</a:t>
            </a:r>
            <a:r>
              <a:rPr sz="1400" spc="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and</a:t>
            </a:r>
            <a:r>
              <a:rPr sz="14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global</a:t>
            </a:r>
            <a:r>
              <a:rPr sz="1400" spc="3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 spc="-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OTAs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989013" y="2243138"/>
            <a:ext cx="244475" cy="4175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  <a:p>
            <a:pPr>
              <a:lnSpc>
                <a:spcPts val="1338"/>
              </a:lnSpc>
              <a:spcBef>
                <a:spcPts val="350"/>
              </a:spcBef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1309688" y="2227263"/>
            <a:ext cx="3397250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 regional </a:t>
            </a:r>
            <a:r>
              <a:rPr sz="1200" spc="-7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OTA</a:t>
            </a:r>
            <a:r>
              <a:rPr sz="1200" spc="7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like Ctrip.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Global </a:t>
            </a:r>
            <a:r>
              <a:rPr sz="1200" spc="-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OTAs</a:t>
            </a:r>
            <a:r>
              <a:rPr sz="1200" spc="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such as Expedia and Booking.com.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458788" y="2854325"/>
            <a:ext cx="4608512" cy="280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B.</a:t>
            </a:r>
            <a:r>
              <a:rPr sz="1400" spc="146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Select</a:t>
            </a:r>
            <a:r>
              <a:rPr sz="1400" spc="3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the</a:t>
            </a:r>
            <a:r>
              <a:rPr sz="1400" spc="2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 spc="-6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OTAs</a:t>
            </a:r>
            <a:r>
              <a:rPr sz="1400" spc="8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as</a:t>
            </a:r>
            <a:r>
              <a:rPr sz="14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per</a:t>
            </a:r>
            <a:r>
              <a:rPr sz="14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your</a:t>
            </a:r>
            <a:r>
              <a:rPr sz="1400" spc="3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accommodation</a:t>
            </a:r>
            <a:r>
              <a:rPr sz="1400" spc="3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type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989013" y="3119438"/>
            <a:ext cx="244475" cy="2079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8202" name="object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9688" y="3103563"/>
            <a:ext cx="59070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625"/>
              </a:lnSpc>
            </a:pPr>
            <a:r>
              <a:rPr lang="ru-RU" altLang="en-US" sz="12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List yourself on Hostelworld and Hostelbookers where your potential customers are.</a:t>
            </a: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442913" y="3521075"/>
            <a:ext cx="319087" cy="280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 spc="12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C.</a:t>
            </a:r>
          </a:p>
        </p:txBody>
      </p:sp>
      <p:sp>
        <p:nvSpPr>
          <p:cNvPr id="12" name="object 12"/>
          <p:cNvSpPr txBox="1"/>
          <p:nvPr>
            <p:custDataLst>
              <p:tags r:id="rId11"/>
            </p:custDataLst>
          </p:nvPr>
        </p:nvSpPr>
        <p:spPr>
          <a:xfrm>
            <a:off x="893763" y="3521075"/>
            <a:ext cx="3708400" cy="280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909"/>
              </a:lnSpc>
              <a:buSzTx/>
              <a:buFontTx/>
              <a:buNone/>
            </a:pP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Choose</a:t>
            </a:r>
            <a:r>
              <a:rPr sz="1400" spc="2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the</a:t>
            </a:r>
            <a:r>
              <a:rPr sz="1400" spc="2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 spc="-6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OTAs</a:t>
            </a:r>
            <a:r>
              <a:rPr sz="1400" spc="89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that</a:t>
            </a:r>
            <a:r>
              <a:rPr sz="1400" spc="2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fall</a:t>
            </a:r>
            <a:r>
              <a:rPr sz="1400" spc="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into</a:t>
            </a:r>
            <a:r>
              <a:rPr sz="1400" spc="3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your</a:t>
            </a:r>
            <a:r>
              <a:rPr sz="1400" spc="3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budget</a:t>
            </a:r>
          </a:p>
        </p:txBody>
      </p:sp>
      <p:sp>
        <p:nvSpPr>
          <p:cNvPr id="13" name="object 13"/>
          <p:cNvSpPr txBox="1"/>
          <p:nvPr>
            <p:custDataLst>
              <p:tags r:id="rId12"/>
            </p:custDataLst>
          </p:nvPr>
        </p:nvSpPr>
        <p:spPr>
          <a:xfrm>
            <a:off x="989013" y="3786188"/>
            <a:ext cx="244475" cy="2079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38"/>
              </a:lnSpc>
            </a:pPr>
            <a:r>
              <a:rPr lang="ru-RU" altLang="en-US" sz="1200">
                <a:solidFill>
                  <a:srgbClr val="FFFFFF"/>
                </a:solidFill>
                <a:latin typeface="JNATBL+ArialMT"/>
                <a:ea typeface="JNATBL+ArialMT"/>
                <a:cs typeface="JNATBL+ArialMT"/>
              </a:rPr>
              <a:t>●</a:t>
            </a:r>
          </a:p>
        </p:txBody>
      </p:sp>
      <p:sp>
        <p:nvSpPr>
          <p:cNvPr id="14" name="object 14"/>
          <p:cNvSpPr txBox="1"/>
          <p:nvPr>
            <p:custDataLst>
              <p:tags r:id="rId13"/>
            </p:custDataLst>
          </p:nvPr>
        </p:nvSpPr>
        <p:spPr>
          <a:xfrm>
            <a:off x="1309688" y="3770313"/>
            <a:ext cx="3681412" cy="246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Select the </a:t>
            </a:r>
            <a:r>
              <a:rPr sz="1200" spc="-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OTAs</a:t>
            </a:r>
            <a:r>
              <a:rPr sz="1200" spc="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that are not heavy on your pockets.</a:t>
            </a:r>
          </a:p>
        </p:txBody>
      </p:sp>
      <p:sp>
        <p:nvSpPr>
          <p:cNvPr id="15" name="object 15"/>
          <p:cNvSpPr txBox="1"/>
          <p:nvPr>
            <p:custDataLst>
              <p:tags r:id="rId14"/>
            </p:custDataLst>
          </p:nvPr>
        </p:nvSpPr>
        <p:spPr>
          <a:xfrm>
            <a:off x="395288" y="4179888"/>
            <a:ext cx="7864475" cy="4556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#Note:</a:t>
            </a:r>
            <a:r>
              <a:rPr sz="1200" spc="27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 spc="-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You</a:t>
            </a:r>
            <a:r>
              <a:rPr sz="1200"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can negotiate the commission rates with the </a:t>
            </a:r>
            <a:r>
              <a:rPr sz="1200" spc="-3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OTAs.</a:t>
            </a:r>
            <a:r>
              <a:rPr sz="1200" spc="3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But with less commission, they might cost you the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visibility on their platform.</a:t>
            </a:r>
          </a:p>
        </p:txBody>
      </p:sp>
      <p:sp>
        <p:nvSpPr>
          <p:cNvPr id="8208" name="object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859838" y="4776788"/>
            <a:ext cx="228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323528" y="136525"/>
            <a:ext cx="8422010" cy="4732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#</a:t>
            </a:r>
            <a:r>
              <a:rPr sz="28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UltimateSecret</a:t>
            </a:r>
            <a:r>
              <a:rPr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:</a:t>
            </a:r>
            <a:r>
              <a:rPr sz="2800" spc="5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998AA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Don't</a:t>
            </a:r>
            <a:r>
              <a:rPr sz="2800" spc="58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limit</a:t>
            </a:r>
            <a:r>
              <a:rPr sz="2800" spc="58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yourself</a:t>
            </a:r>
            <a:r>
              <a:rPr sz="2800" spc="67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1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to</a:t>
            </a:r>
            <a:r>
              <a:rPr sz="2800" spc="69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2-3</a:t>
            </a:r>
            <a:r>
              <a:rPr lang="en-US" sz="280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-73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OTAs</a:t>
            </a:r>
            <a:r>
              <a:rPr sz="2800" spc="-73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KFJUP+Nunito-Bold"/>
                <a:cs typeface="HKFJUP+Nunito-Bold"/>
                <a:sym typeface="Wingdings"/>
              </a:rPr>
              <a:t>.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539552" y="749300"/>
            <a:ext cx="1422400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If you do </a:t>
            </a:r>
            <a:r>
              <a:rPr sz="1200" spc="-12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so,</a:t>
            </a:r>
            <a:r>
              <a:rPr sz="1200" spc="12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then…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547688" y="1106488"/>
            <a:ext cx="304800" cy="1028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200"/>
              </a:lnSpc>
            </a:pPr>
            <a:r>
              <a:rPr lang="ru-RU" altLang="en-US" sz="1200">
                <a:solidFill>
                  <a:srgbClr val="000000"/>
                </a:solidFill>
                <a:latin typeface="KUDNPU+MS-PGothic"/>
                <a:ea typeface="KUDNPU+MS-PGothic"/>
                <a:cs typeface="KUDNPU+MS-PGothic"/>
              </a:rPr>
              <a:t>➔</a:t>
            </a:r>
          </a:p>
          <a:p>
            <a:pPr>
              <a:lnSpc>
                <a:spcPts val="1200"/>
              </a:lnSpc>
              <a:spcBef>
                <a:spcPts val="500"/>
              </a:spcBef>
            </a:pPr>
            <a:r>
              <a:rPr lang="ru-RU" altLang="en-US" sz="1200">
                <a:solidFill>
                  <a:srgbClr val="000000"/>
                </a:solidFill>
                <a:latin typeface="KUDNPU+MS-PGothic"/>
                <a:ea typeface="KUDNPU+MS-PGothic"/>
                <a:cs typeface="KUDNPU+MS-PGothic"/>
              </a:rPr>
              <a:t>➔</a:t>
            </a:r>
          </a:p>
          <a:p>
            <a:pPr>
              <a:lnSpc>
                <a:spcPts val="1200"/>
              </a:lnSpc>
              <a:spcBef>
                <a:spcPts val="400"/>
              </a:spcBef>
            </a:pPr>
            <a:r>
              <a:rPr lang="ru-RU" altLang="en-US" sz="1200">
                <a:solidFill>
                  <a:srgbClr val="000000"/>
                </a:solidFill>
                <a:latin typeface="KUDNPU+MS-PGothic"/>
                <a:ea typeface="KUDNPU+MS-PGothic"/>
                <a:cs typeface="KUDNPU+MS-PGothic"/>
              </a:rPr>
              <a:t>➔</a:t>
            </a:r>
          </a:p>
          <a:p>
            <a:pPr>
              <a:lnSpc>
                <a:spcPts val="1200"/>
              </a:lnSpc>
              <a:spcBef>
                <a:spcPts val="500"/>
              </a:spcBef>
            </a:pPr>
            <a:r>
              <a:rPr lang="ru-RU" altLang="en-US" sz="1200">
                <a:solidFill>
                  <a:srgbClr val="000000"/>
                </a:solidFill>
                <a:latin typeface="KUDNPU+MS-PGothic"/>
                <a:ea typeface="KUDNPU+MS-PGothic"/>
                <a:cs typeface="KUDNPU+MS-PGothic"/>
              </a:rPr>
              <a:t>➔</a:t>
            </a:r>
          </a:p>
          <a:p>
            <a:pPr>
              <a:lnSpc>
                <a:spcPts val="1200"/>
              </a:lnSpc>
              <a:spcBef>
                <a:spcPts val="438"/>
              </a:spcBef>
            </a:pPr>
            <a:r>
              <a:rPr lang="ru-RU" altLang="en-US" sz="1200">
                <a:solidFill>
                  <a:srgbClr val="000000"/>
                </a:solidFill>
                <a:latin typeface="KUDNPU+MS-PGothic"/>
                <a:ea typeface="KUDNPU+MS-PGothic"/>
                <a:cs typeface="KUDNPU+MS-PGothic"/>
              </a:rPr>
              <a:t>➔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928688" y="1082675"/>
            <a:ext cx="3048000" cy="1084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3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Your</a:t>
            </a:r>
            <a:r>
              <a:rPr sz="1200" spc="3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hotel does not get required exposure.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 spc="-46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</a:t>
            </a:r>
            <a:r>
              <a:rPr sz="1200" spc="46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do not get more bookings.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 spc="-46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</a:t>
            </a:r>
            <a:r>
              <a:rPr sz="1200" spc="46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do not get right guests.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 spc="-46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</a:t>
            </a:r>
            <a:r>
              <a:rPr sz="1200" spc="46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do not get more reviews.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 spc="-3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Your</a:t>
            </a:r>
            <a:r>
              <a:rPr sz="1200" spc="3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CORRC+Nunito-Regular"/>
                <a:cs typeface="HCORRC+Nunito-Regular"/>
                <a:sym typeface="Wingdings"/>
              </a:rPr>
              <a:t>online presence will scale down.</a:t>
            </a:r>
          </a:p>
        </p:txBody>
      </p:sp>
      <p:sp>
        <p:nvSpPr>
          <p:cNvPr id="9223" name="object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31238" y="4776788"/>
            <a:ext cx="228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>
              <a:defRPr>
                <a:solidFill>
                  <a:schemeClr val="tx1"/>
                </a:solidFill>
                <a:latin typeface="Calibri"/>
              </a:defRPr>
            </a:lvl2pPr>
            <a:lvl3pPr>
              <a:defRPr>
                <a:solidFill>
                  <a:schemeClr val="tx1"/>
                </a:solidFill>
                <a:latin typeface="Calibri"/>
              </a:defRPr>
            </a:lvl3pPr>
            <a:lvl4pPr>
              <a:defRPr>
                <a:solidFill>
                  <a:schemeClr val="tx1"/>
                </a:solidFill>
                <a:latin typeface="Calibri"/>
              </a:defRPr>
            </a:lvl4pPr>
            <a:lvl5pPr>
              <a:defRPr>
                <a:solidFill>
                  <a:schemeClr val="tx1"/>
                </a:solidFill>
                <a:latin typeface="Calibri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ts val="1363"/>
              </a:lnSpc>
            </a:pPr>
            <a:r>
              <a:rPr lang="ru-RU" altLang="en-US" sz="1000">
                <a:solidFill>
                  <a:srgbClr val="FFFFFF"/>
                </a:solidFill>
                <a:latin typeface="HCORRC+Nunito-Regular"/>
                <a:ea typeface="HCORRC+Nunito-Regular"/>
                <a:cs typeface="HCORRC+Nunito-Regular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object 3"/>
          <p:cNvSpPr txBox="1"/>
          <p:nvPr>
            <p:custDataLst>
              <p:tags r:id="rId2"/>
            </p:custDataLst>
          </p:nvPr>
        </p:nvSpPr>
        <p:spPr>
          <a:xfrm>
            <a:off x="458788" y="504825"/>
            <a:ext cx="3714750" cy="9525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3819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2.</a:t>
            </a:r>
            <a:r>
              <a:rPr sz="2800" spc="5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Perform</a:t>
            </a:r>
            <a:r>
              <a:rPr sz="2800" spc="63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 spc="18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smart</a:t>
            </a:r>
          </a:p>
          <a:p>
            <a:pPr eaLnBrk="0" fontAlgn="auto" hangingPunct="0">
              <a:lnSpc>
                <a:spcPts val="3375"/>
              </a:lnSpc>
              <a:buSzTx/>
              <a:buFontTx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inventory</a:t>
            </a:r>
            <a:r>
              <a:rPr sz="2800" spc="5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KFJUP+Nunito-Bold"/>
                <a:cs typeface="HKFJUP+Nunito-Bold"/>
                <a:sym typeface="Wingdings"/>
              </a:rPr>
              <a:t>distribution</a:t>
            </a:r>
          </a:p>
        </p:txBody>
      </p:sp>
      <p:sp>
        <p:nvSpPr>
          <p:cNvPr id="4" name="object 4"/>
          <p:cNvSpPr txBox="1"/>
          <p:nvPr>
            <p:custDataLst>
              <p:tags r:id="rId3"/>
            </p:custDataLst>
          </p:nvPr>
        </p:nvSpPr>
        <p:spPr>
          <a:xfrm>
            <a:off x="458788" y="1555750"/>
            <a:ext cx="3819525" cy="665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Too</a:t>
            </a:r>
            <a:r>
              <a:rPr sz="1200" spc="46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much dependency on an allocated inventory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distribution, walk-ins or one booking source is now an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old-school method.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Avoid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doing that.</a:t>
            </a:r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58788" y="2384425"/>
            <a:ext cx="2538412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Do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inventory</a:t>
            </a:r>
            <a:r>
              <a:rPr sz="1200" spc="2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distribution</a:t>
            </a:r>
            <a:r>
              <a:rPr sz="1200" spc="24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smartly.</a:t>
            </a:r>
          </a:p>
        </p:txBody>
      </p:sp>
      <p:sp>
        <p:nvSpPr>
          <p:cNvPr id="6" name="object 6"/>
          <p:cNvSpPr txBox="1"/>
          <p:nvPr>
            <p:custDataLst>
              <p:tags r:id="rId5"/>
            </p:custDataLst>
          </p:nvPr>
        </p:nvSpPr>
        <p:spPr>
          <a:xfrm>
            <a:off x="458788" y="2794000"/>
            <a:ext cx="3725862" cy="665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Adopt a uniform distribution method </a:t>
            </a:r>
            <a:r>
              <a:rPr sz="1200" spc="-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(AKA</a:t>
            </a:r>
            <a:r>
              <a:rPr sz="1200" spc="1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pooled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inventory concept) and list all your inventories on all</a:t>
            </a:r>
          </a:p>
          <a:p>
            <a:pPr eaLnBrk="0" fontAlgn="auto" hangingPunct="0">
              <a:lnSpc>
                <a:spcPts val="1636"/>
              </a:lnSpc>
              <a:spcBef>
                <a:spcPts val="1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channels.</a:t>
            </a:r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458788" y="3622675"/>
            <a:ext cx="3357562" cy="45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Use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a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channel</a:t>
            </a:r>
            <a:r>
              <a:rPr sz="1200" spc="2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HKFJUP+Nunito-Bold"/>
                <a:cs typeface="HKFJUP+Nunito-Bold"/>
                <a:sym typeface="Wingdings"/>
              </a:rPr>
              <a:t>manager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to practice this pooled</a:t>
            </a:r>
          </a:p>
          <a:p>
            <a:pPr eaLnBrk="0" fontAlgn="auto" hangingPunct="0">
              <a:lnSpc>
                <a:spcPts val="1636"/>
              </a:lnSpc>
              <a:spcBef>
                <a:spcPts val="63"/>
              </a:spcBef>
              <a:buSzTx/>
              <a:buFontTx/>
              <a:buNone/>
            </a:pP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inventory distribution method.</a:t>
            </a:r>
          </a:p>
        </p:txBody>
      </p:sp>
      <p:sp>
        <p:nvSpPr>
          <p:cNvPr id="8" name="object 8"/>
          <p:cNvSpPr txBox="1"/>
          <p:nvPr>
            <p:custDataLst>
              <p:tags r:id="rId7"/>
            </p:custDataLst>
          </p:nvPr>
        </p:nvSpPr>
        <p:spPr>
          <a:xfrm>
            <a:off x="458788" y="4241800"/>
            <a:ext cx="2938462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636"/>
              </a:lnSpc>
              <a:buSzTx/>
              <a:buFontTx/>
              <a:buNone/>
            </a:pPr>
            <a:r>
              <a:rPr sz="1200" spc="-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Let’s</a:t>
            </a:r>
            <a:r>
              <a:rPr sz="1200" spc="1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 </a:t>
            </a:r>
            <a:r>
              <a: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understand it better by an example.</a:t>
            </a:r>
          </a:p>
        </p:txBody>
      </p:sp>
      <p:sp>
        <p:nvSpPr>
          <p:cNvPr id="9" name="object 9"/>
          <p:cNvSpPr txBox="1"/>
          <p:nvPr>
            <p:custDataLst>
              <p:tags r:id="rId8"/>
            </p:custDataLst>
          </p:nvPr>
        </p:nvSpPr>
        <p:spPr>
          <a:xfrm>
            <a:off x="8859838" y="4776788"/>
            <a:ext cx="298450" cy="2111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lnSpc>
                <a:spcPts val="1363"/>
              </a:lnSpc>
              <a:buSzTx/>
              <a:buFontTx/>
              <a:buNone/>
            </a:pPr>
            <a:r>
              <a:rPr sz="1000" spc="-555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HCORRC+Nunito-Regular"/>
                <a:cs typeface="HCORRC+Nunito-Regular"/>
                <a:sym typeface="Wingdings"/>
              </a:rPr>
              <a:t>9</a:t>
            </a:r>
            <a:r>
              <a:rPr sz="1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595959"/>
                </a:solidFill>
                <a:latin typeface="JNATBL+ArialMT"/>
                <a:cs typeface="JNATBL+ArialMT"/>
                <a:sym typeface="Wingdings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2432</Words>
  <Application>Microsoft Office PowerPoint</Application>
  <PresentationFormat>On-screen Show (16:9)</PresentationFormat>
  <Paragraphs>474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HCORRC+Nunito-Regular</vt:lpstr>
      <vt:lpstr>JNATBL+ArialMT</vt:lpstr>
      <vt:lpstr>Century Gothic</vt:lpstr>
      <vt:lpstr>COCQSP+Nunito-Italic</vt:lpstr>
      <vt:lpstr>KUDNPU+MS-PGothic</vt:lpstr>
      <vt:lpstr>ODOOKM+Nunito-ExtraBold</vt:lpstr>
      <vt:lpstr>KHBJAH+AlegreyaSansSC-Regular</vt:lpstr>
      <vt:lpstr>Times New Roman</vt:lpstr>
      <vt:lpstr>Wingdings</vt:lpstr>
      <vt:lpstr>MNJJQC+Nunito-BoldItalic</vt:lpstr>
      <vt:lpstr>Gill Sans MT</vt:lpstr>
      <vt:lpstr>HKFJUP+Nunito-Bold</vt:lpstr>
      <vt:lpstr>Calibri</vt:lpstr>
      <vt:lpstr>UNKWFH+Montserrat-SemiBold</vt:lpstr>
      <vt:lpstr>Arial Unicode MS</vt:lpstr>
      <vt:lpstr>Theme Office</vt:lpstr>
      <vt:lpstr>A step-by-step guide for Hotel Revenue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Microsoft</cp:lastModifiedBy>
  <cp:revision>3</cp:revision>
  <cp:lastPrinted>1601-01-01T00:00:00Z</cp:lastPrinted>
  <dcterms:created xsi:type="dcterms:W3CDTF">1601-01-01T00:00:00Z</dcterms:created>
  <dcterms:modified xsi:type="dcterms:W3CDTF">2022-09-03T04:31:08Z</dcterms:modified>
</cp:coreProperties>
</file>