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59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06E09AF-1995-4A15-B4B0-D6E85937345F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2432691-D7E6-4228-8717-29C389EB95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STCW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88" y="1157288"/>
            <a:ext cx="8062912" cy="1890712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BASIC SAFETY TRAINING 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0088" y="3200400"/>
            <a:ext cx="8062912" cy="17526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EFA, FPFF, PST, PSSR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65192"/>
            <a:ext cx="7467600" cy="4778408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</a:pPr>
            <a:r>
              <a:rPr lang="en-US" sz="2000" dirty="0" smtClean="0"/>
              <a:t>All crew members aboard ship </a:t>
            </a:r>
            <a:r>
              <a:rPr lang="en-US" sz="2000" b="1" dirty="0" smtClean="0"/>
              <a:t>should have proper training and sufficient knowledge of first aid</a:t>
            </a:r>
            <a:r>
              <a:rPr lang="en-US" sz="2000" dirty="0" smtClean="0"/>
              <a:t>.</a:t>
            </a:r>
          </a:p>
          <a:p>
            <a:pPr lvl="0">
              <a:lnSpc>
                <a:spcPct val="110000"/>
              </a:lnSpc>
            </a:pPr>
            <a:endParaRPr lang="en-US" sz="1600" dirty="0" smtClean="0"/>
          </a:p>
          <a:p>
            <a:pPr lvl="0">
              <a:lnSpc>
                <a:spcPct val="110000"/>
              </a:lnSpc>
            </a:pPr>
            <a:r>
              <a:rPr lang="en-US" sz="2000" dirty="0" smtClean="0"/>
              <a:t> Crew members should be able to </a:t>
            </a:r>
            <a:r>
              <a:rPr lang="en-US" sz="2000" b="1" dirty="0" smtClean="0"/>
              <a:t>administer emergency treatment </a:t>
            </a:r>
            <a:r>
              <a:rPr lang="en-US" sz="2000" dirty="0" smtClean="0"/>
              <a:t>until medical assistance arrives.</a:t>
            </a:r>
          </a:p>
          <a:p>
            <a:pPr>
              <a:lnSpc>
                <a:spcPct val="110000"/>
              </a:lnSpc>
            </a:pPr>
            <a:endParaRPr lang="en-US" sz="1800" dirty="0" smtClean="0"/>
          </a:p>
          <a:p>
            <a:pPr lvl="0">
              <a:lnSpc>
                <a:spcPct val="110000"/>
              </a:lnSpc>
            </a:pPr>
            <a:r>
              <a:rPr lang="en-US" sz="2000" dirty="0" smtClean="0"/>
              <a:t>As first aider, crew members </a:t>
            </a:r>
            <a:r>
              <a:rPr lang="en-US" sz="2000" b="1" dirty="0" smtClean="0"/>
              <a:t>should be aware of their </a:t>
            </a:r>
            <a:r>
              <a:rPr lang="en-US" sz="2000" b="1" u="sng" dirty="0" smtClean="0">
                <a:solidFill>
                  <a:srgbClr val="FF0000"/>
                </a:solidFill>
              </a:rPr>
              <a:t>ABILITY</a:t>
            </a:r>
            <a:r>
              <a:rPr lang="en-US" sz="2000" b="1" dirty="0" smtClean="0"/>
              <a:t> and </a:t>
            </a:r>
            <a:r>
              <a:rPr lang="en-US" sz="2000" b="1" u="sng" dirty="0" smtClean="0">
                <a:solidFill>
                  <a:srgbClr val="FF0000"/>
                </a:solidFill>
              </a:rPr>
              <a:t>LIMITATIONS</a:t>
            </a:r>
            <a:r>
              <a:rPr lang="en-US" sz="2000" b="1" dirty="0" smtClean="0"/>
              <a:t>.</a:t>
            </a:r>
            <a:r>
              <a:rPr lang="en-US" sz="2000" dirty="0" smtClean="0"/>
              <a:t> </a:t>
            </a:r>
          </a:p>
          <a:p>
            <a:pPr>
              <a:lnSpc>
                <a:spcPct val="110000"/>
              </a:lnSpc>
            </a:pPr>
            <a:endParaRPr lang="en-US" sz="1800" dirty="0" smtClean="0"/>
          </a:p>
          <a:p>
            <a:pPr lvl="0">
              <a:lnSpc>
                <a:spcPct val="110000"/>
              </a:lnSpc>
            </a:pPr>
            <a:r>
              <a:rPr lang="en-US" sz="2000" dirty="0" smtClean="0"/>
              <a:t>Crew members should not attempt to administer first aid procedure and techniques </a:t>
            </a:r>
            <a:r>
              <a:rPr lang="en-US" sz="2000" b="1" u="sng" dirty="0" smtClean="0"/>
              <a:t>which they are not properly trained or that are beyond their ability</a:t>
            </a:r>
            <a:r>
              <a:rPr lang="en-US" sz="2000" dirty="0" smtClean="0"/>
              <a:t> because </a:t>
            </a:r>
            <a:r>
              <a:rPr lang="en-US" sz="2000" b="1" i="1" dirty="0" smtClean="0">
                <a:solidFill>
                  <a:srgbClr val="0070C0"/>
                </a:solidFill>
              </a:rPr>
              <a:t>it will further harm the victim or victims.</a:t>
            </a:r>
            <a:endParaRPr lang="en-US" sz="2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b="1" dirty="0" smtClean="0"/>
              <a:t>Aboard ship first aid must be immediately administered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4648200" cy="4245008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2400" dirty="0" smtClean="0"/>
              <a:t>Restore breathing and heartbeat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Control bleeding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Remove poisons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Prevent further injury to the patient</a:t>
            </a:r>
          </a:p>
          <a:p>
            <a:endParaRPr lang="en-US" dirty="0"/>
          </a:p>
        </p:txBody>
      </p:sp>
      <p:pic>
        <p:nvPicPr>
          <p:cNvPr id="4" name="Picture 3" descr="http://www.stormforce.biz/uploads/Products/product_95/MCA_STCW_'95_Elementary_First_Ai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2209800"/>
            <a:ext cx="2819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914400"/>
            <a:ext cx="7239000" cy="1600200"/>
          </a:xfrm>
        </p:spPr>
        <p:txBody>
          <a:bodyPr>
            <a:normAutofit/>
          </a:bodyPr>
          <a:lstStyle/>
          <a:p>
            <a:pPr lvl="0"/>
            <a:r>
              <a:rPr lang="en-US" sz="4400" dirty="0" smtClean="0"/>
              <a:t>Fire Prevention and Fire Fighting (FPFF) </a:t>
            </a:r>
            <a:endParaRPr 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</a:pPr>
            <a:r>
              <a:rPr lang="en-US" sz="2000" b="1" dirty="0" smtClean="0"/>
              <a:t>Fire Prevention and Fire Fighting</a:t>
            </a:r>
            <a:r>
              <a:rPr lang="en-US" sz="2000" dirty="0" smtClean="0"/>
              <a:t> course </a:t>
            </a:r>
            <a:r>
              <a:rPr lang="en-US" sz="2000" i="1" u="sng" dirty="0" smtClean="0"/>
              <a:t>deals with the necessary precautions to minimize the risk of fires aboard ship</a:t>
            </a:r>
            <a:r>
              <a:rPr lang="en-US" sz="2000" dirty="0" smtClean="0"/>
              <a:t>, </a:t>
            </a:r>
            <a:r>
              <a:rPr lang="en-US" sz="2000" i="1" u="sng" dirty="0" smtClean="0"/>
              <a:t>how fires are caused</a:t>
            </a:r>
            <a:r>
              <a:rPr lang="en-US" sz="2000" dirty="0" smtClean="0"/>
              <a:t> and </a:t>
            </a:r>
            <a:r>
              <a:rPr lang="en-US" sz="2000" i="1" u="sng" dirty="0" smtClean="0"/>
              <a:t>the first means of extinguishing them</a:t>
            </a:r>
            <a:r>
              <a:rPr lang="en-US" sz="2000" dirty="0" smtClean="0"/>
              <a:t>. 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000" dirty="0" smtClean="0"/>
              <a:t> </a:t>
            </a:r>
          </a:p>
          <a:p>
            <a:pPr lvl="0" algn="ctr">
              <a:lnSpc>
                <a:spcPct val="150000"/>
              </a:lnSpc>
            </a:pPr>
            <a:r>
              <a:rPr lang="en-US" sz="2000" dirty="0" smtClean="0"/>
              <a:t>The course includes </a:t>
            </a:r>
            <a:r>
              <a:rPr lang="en-US" sz="2000" b="1" dirty="0" smtClean="0"/>
              <a:t>practical training in the use of firefighting equipment</a:t>
            </a:r>
            <a:r>
              <a:rPr lang="en-US" sz="2000" dirty="0" smtClean="0"/>
              <a:t> and the </a:t>
            </a:r>
            <a:r>
              <a:rPr lang="en-US" sz="2000" b="1" dirty="0" smtClean="0"/>
              <a:t>use of breathing apparatus </a:t>
            </a:r>
            <a:r>
              <a:rPr lang="en-US" sz="2000" dirty="0" smtClean="0"/>
              <a:t>for fire fighting and rescue.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You will also be able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dirty="0" smtClean="0"/>
              <a:t>Maintain a state of </a:t>
            </a:r>
            <a:r>
              <a:rPr lang="en-US" sz="2400" i="1" u="sng" dirty="0" smtClean="0"/>
              <a:t>readiness to respond to emergency situations</a:t>
            </a:r>
            <a:r>
              <a:rPr lang="en-US" sz="2400" dirty="0" smtClean="0"/>
              <a:t> involving fires 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i="1" u="sng" dirty="0" smtClean="0"/>
              <a:t>Fighting and extinguishing a fire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i="1" u="sng" dirty="0" smtClean="0"/>
              <a:t>Act as a member of a fire party</a:t>
            </a:r>
            <a:r>
              <a:rPr lang="en-US" sz="2400" dirty="0" smtClean="0"/>
              <a:t>, including use of self-contained breathing apparatus.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5181600" cy="5540408"/>
          </a:xfrm>
        </p:spPr>
        <p:txBody>
          <a:bodyPr>
            <a:normAutofit/>
          </a:bodyPr>
          <a:lstStyle/>
          <a:p>
            <a:pPr lvl="0"/>
            <a:r>
              <a:rPr lang="en-US" sz="2400" b="1" dirty="0" smtClean="0"/>
              <a:t>Location of fire-fighting appliances</a:t>
            </a:r>
            <a:r>
              <a:rPr lang="en-US" sz="2400" dirty="0" smtClean="0"/>
              <a:t> and emergency escape routes</a:t>
            </a:r>
          </a:p>
          <a:p>
            <a:pPr lvl="0"/>
            <a:endParaRPr lang="en-US" sz="1600" dirty="0" smtClean="0"/>
          </a:p>
          <a:p>
            <a:pPr lvl="0"/>
            <a:r>
              <a:rPr lang="en-US" sz="2400" dirty="0" smtClean="0"/>
              <a:t>The elements of fire and explosion (the </a:t>
            </a:r>
            <a:r>
              <a:rPr lang="en-US" sz="2400" b="1" dirty="0" smtClean="0"/>
              <a:t>FIRE TRIANGLE</a:t>
            </a:r>
            <a:r>
              <a:rPr lang="en-US" sz="2400" dirty="0" smtClean="0"/>
              <a:t>)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2400" dirty="0" smtClean="0"/>
              <a:t>Types and sources of ignition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5181600" cy="5540408"/>
          </a:xfrm>
        </p:spPr>
        <p:txBody>
          <a:bodyPr>
            <a:normAutofit fontScale="77500" lnSpcReduction="20000"/>
          </a:bodyPr>
          <a:lstStyle/>
          <a:p>
            <a:pPr lvl="0">
              <a:lnSpc>
                <a:spcPct val="160000"/>
              </a:lnSpc>
            </a:pPr>
            <a:r>
              <a:rPr lang="en-US" b="1" dirty="0" smtClean="0"/>
              <a:t>Flammable material</a:t>
            </a:r>
            <a:r>
              <a:rPr lang="en-US" dirty="0" smtClean="0"/>
              <a:t>, fire hazards and spread of fire</a:t>
            </a:r>
          </a:p>
          <a:p>
            <a:pPr lvl="0">
              <a:lnSpc>
                <a:spcPct val="160000"/>
              </a:lnSpc>
            </a:pPr>
            <a:endParaRPr lang="en-US" dirty="0" smtClean="0"/>
          </a:p>
          <a:p>
            <a:pPr lvl="0">
              <a:lnSpc>
                <a:spcPct val="160000"/>
              </a:lnSpc>
            </a:pPr>
            <a:r>
              <a:rPr lang="en-US" b="1" dirty="0" smtClean="0"/>
              <a:t>Fire and smoke detection </a:t>
            </a:r>
            <a:r>
              <a:rPr lang="en-US" dirty="0" smtClean="0"/>
              <a:t>and automatic alarm systems</a:t>
            </a:r>
          </a:p>
          <a:p>
            <a:pPr lvl="0">
              <a:lnSpc>
                <a:spcPct val="160000"/>
              </a:lnSpc>
            </a:pPr>
            <a:endParaRPr lang="en-US" dirty="0" smtClean="0"/>
          </a:p>
          <a:p>
            <a:pPr lvl="0">
              <a:lnSpc>
                <a:spcPct val="160000"/>
              </a:lnSpc>
            </a:pPr>
            <a:r>
              <a:rPr lang="en-US" b="1" dirty="0" smtClean="0"/>
              <a:t>Classification of fire </a:t>
            </a:r>
            <a:r>
              <a:rPr lang="en-US" dirty="0" smtClean="0"/>
              <a:t>and applicable extinguishing agents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88008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US" sz="2400" b="1" dirty="0" smtClean="0"/>
              <a:t>Perform rescue operation/s on a smoke-filled spaces</a:t>
            </a:r>
            <a:r>
              <a:rPr lang="en-US" sz="2400" dirty="0" smtClean="0"/>
              <a:t> wearing the </a:t>
            </a:r>
          </a:p>
          <a:p>
            <a:pPr lvl="1">
              <a:lnSpc>
                <a:spcPct val="150000"/>
              </a:lnSpc>
            </a:pPr>
            <a:r>
              <a:rPr lang="en-US" sz="2000" b="1" dirty="0" smtClean="0"/>
              <a:t>CABA</a:t>
            </a:r>
            <a:r>
              <a:rPr lang="en-US" sz="2000" dirty="0" smtClean="0"/>
              <a:t> (Compressed Air Breathing Apparatus) or </a:t>
            </a:r>
          </a:p>
          <a:p>
            <a:pPr lvl="1">
              <a:lnSpc>
                <a:spcPct val="150000"/>
              </a:lnSpc>
            </a:pPr>
            <a:r>
              <a:rPr lang="en-US" sz="2000" b="1" dirty="0" smtClean="0"/>
              <a:t>SCBA</a:t>
            </a:r>
            <a:r>
              <a:rPr lang="en-US" sz="2000" dirty="0" smtClean="0"/>
              <a:t> (Self Contained Air Breathing Apparatus)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914400"/>
            <a:ext cx="7239000" cy="1362075"/>
          </a:xfrm>
        </p:spPr>
        <p:txBody>
          <a:bodyPr>
            <a:noAutofit/>
          </a:bodyPr>
          <a:lstStyle/>
          <a:p>
            <a:pPr lvl="0"/>
            <a:r>
              <a:rPr lang="en-US" sz="5400" dirty="0" smtClean="0"/>
              <a:t>Personal Survival Techniques (PST) </a:t>
            </a:r>
            <a:endParaRPr lang="en-US" sz="5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b="1" dirty="0" smtClean="0"/>
              <a:t>Survival</a:t>
            </a:r>
            <a:r>
              <a:rPr lang="en-US" sz="2400" dirty="0" smtClean="0"/>
              <a:t> - is the </a:t>
            </a:r>
            <a:r>
              <a:rPr lang="en-US" sz="2400" u="sng" dirty="0" smtClean="0"/>
              <a:t>ability of a seafarer to stay alive </a:t>
            </a:r>
            <a:r>
              <a:rPr lang="en-US" sz="2400" dirty="0" smtClean="0"/>
              <a:t>when life is threatened in a shipping casualty. </a:t>
            </a:r>
          </a:p>
          <a:p>
            <a:pPr lvl="0">
              <a:lnSpc>
                <a:spcPct val="150000"/>
              </a:lnSpc>
            </a:pPr>
            <a:endParaRPr lang="en-US" sz="900" dirty="0" smtClean="0"/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It is an </a:t>
            </a:r>
            <a:r>
              <a:rPr lang="en-US" sz="2000" b="1" dirty="0" smtClean="0"/>
              <a:t>action</a:t>
            </a:r>
            <a:r>
              <a:rPr lang="en-US" sz="2000" dirty="0" smtClean="0"/>
              <a:t>, </a:t>
            </a:r>
            <a:r>
              <a:rPr lang="en-US" sz="2000" b="1" dirty="0" smtClean="0"/>
              <a:t>ability </a:t>
            </a:r>
            <a:r>
              <a:rPr lang="en-US" sz="2000" dirty="0" smtClean="0"/>
              <a:t>or </a:t>
            </a:r>
            <a:r>
              <a:rPr lang="en-US" sz="2000" b="1" dirty="0" smtClean="0"/>
              <a:t>effort exerted </a:t>
            </a:r>
            <a:r>
              <a:rPr lang="en-US" sz="2000" dirty="0" smtClean="0"/>
              <a:t>by a person or group of persons </a:t>
            </a:r>
            <a:r>
              <a:rPr lang="en-US" sz="2000" b="1" u="sng" dirty="0" smtClean="0"/>
              <a:t>in order to continue to live</a:t>
            </a:r>
            <a:r>
              <a:rPr lang="en-US" sz="2000" dirty="0" smtClean="0"/>
              <a:t> in the midst of disastrous situation. </a:t>
            </a:r>
          </a:p>
          <a:p>
            <a:pPr lvl="1">
              <a:lnSpc>
                <a:spcPct val="150000"/>
              </a:lnSpc>
            </a:pPr>
            <a:endParaRPr lang="en-US" sz="800" dirty="0" smtClean="0"/>
          </a:p>
          <a:p>
            <a:pPr lvl="1"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It is a struggle for existence.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cliparthut.com/clip-arts/1314/cruise-ship-silhouette-clip-art-131477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400299" y="3352800"/>
            <a:ext cx="6743701" cy="35052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427037"/>
            <a:ext cx="7620000" cy="5287963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400" b="1" dirty="0"/>
              <a:t> </a:t>
            </a:r>
            <a:endParaRPr lang="en-US" sz="2400" dirty="0"/>
          </a:p>
          <a:p>
            <a:pPr lvl="0" algn="ctr">
              <a:lnSpc>
                <a:spcPct val="150000"/>
              </a:lnSpc>
            </a:pPr>
            <a:r>
              <a:rPr lang="en-US" sz="2400" dirty="0"/>
              <a:t>Accidents and casualties both at sea and in port were dogging the international shipping during crisis in the </a:t>
            </a:r>
            <a:r>
              <a:rPr lang="en-US" sz="2400" b="1" dirty="0"/>
              <a:t>1980’s</a:t>
            </a:r>
            <a:r>
              <a:rPr lang="en-US" sz="2400" dirty="0"/>
              <a:t>.</a:t>
            </a:r>
          </a:p>
          <a:p>
            <a:pPr algn="ctr">
              <a:lnSpc>
                <a:spcPct val="150000"/>
              </a:lnSpc>
            </a:pPr>
            <a:endParaRPr lang="en-US" sz="2400" dirty="0"/>
          </a:p>
          <a:p>
            <a:pPr lvl="0" algn="ctr">
              <a:lnSpc>
                <a:spcPct val="150000"/>
              </a:lnSpc>
            </a:pPr>
            <a:r>
              <a:rPr lang="en-US" sz="2400" dirty="0"/>
              <a:t>It is well established fact that the </a:t>
            </a:r>
            <a:r>
              <a:rPr lang="en-US" sz="2400" b="1" dirty="0"/>
              <a:t>seafarer’s competence </a:t>
            </a:r>
            <a:r>
              <a:rPr lang="en-US" sz="2400" dirty="0"/>
              <a:t>is among the </a:t>
            </a:r>
            <a:r>
              <a:rPr lang="en-US" sz="2400" i="1" u="sng" dirty="0"/>
              <a:t>most critical factors in safe and efficient ship operation</a:t>
            </a:r>
            <a:r>
              <a:rPr lang="en-US" sz="2400" dirty="0"/>
              <a:t>. </a:t>
            </a:r>
          </a:p>
          <a:p>
            <a:pPr lvl="0" algn="ctr">
              <a:lnSpc>
                <a:spcPct val="150000"/>
              </a:lnSpc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Essentials for survival at sea: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78358" lvl="0" indent="-514350">
              <a:buFont typeface="+mj-lt"/>
              <a:buAutoNum type="alphaLcPeriod"/>
            </a:pPr>
            <a:r>
              <a:rPr lang="en-US" b="1" dirty="0" smtClean="0"/>
              <a:t>Have a strong will to survive.</a:t>
            </a:r>
          </a:p>
          <a:p>
            <a:pPr marL="578358" lvl="0" indent="-514350">
              <a:buFont typeface="+mj-lt"/>
              <a:buAutoNum type="alphaLcPeriod"/>
            </a:pPr>
            <a:endParaRPr lang="en-US" dirty="0" smtClean="0"/>
          </a:p>
          <a:p>
            <a:pPr marL="578358" lvl="0" indent="-514350">
              <a:buFont typeface="+mj-lt"/>
              <a:buAutoNum type="alphaLcPeriod"/>
            </a:pPr>
            <a:r>
              <a:rPr lang="en-US" b="1" dirty="0" smtClean="0"/>
              <a:t>Have survival knowledge and techniques:</a:t>
            </a:r>
            <a:r>
              <a:rPr lang="en-US" dirty="0" smtClean="0"/>
              <a:t>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Proper use of life-saving appliances and equipment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Actions to be taken when abandoning a ship 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Survival knowledge and techniques required when drifting</a:t>
            </a:r>
          </a:p>
          <a:p>
            <a:pPr lvl="1">
              <a:buFont typeface="Wingdings" pitchFamily="2" charset="2"/>
              <a:buChar char="v"/>
            </a:pPr>
            <a:r>
              <a:rPr lang="en-US" dirty="0" smtClean="0"/>
              <a:t>Cautions required by a person being pick-up</a:t>
            </a:r>
          </a:p>
          <a:p>
            <a:endParaRPr lang="en-US" dirty="0" smtClean="0"/>
          </a:p>
          <a:p>
            <a:pPr marL="578358" lvl="0" indent="-514350">
              <a:buFont typeface="+mj-lt"/>
              <a:buAutoNum type="alphaLcPeriod" startAt="3"/>
            </a:pPr>
            <a:r>
              <a:rPr lang="en-US" b="1" dirty="0" smtClean="0"/>
              <a:t>Have excellent life-saving appliances </a:t>
            </a:r>
            <a:r>
              <a:rPr lang="en-US" dirty="0" smtClean="0"/>
              <a:t>which are always maintained in good condition.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Life-saving appliances: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20000"/>
              </a:lnSpc>
            </a:pPr>
            <a:r>
              <a:rPr lang="en-US" dirty="0" smtClean="0"/>
              <a:t>Lifeboat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Life raft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Buoyant apparatus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Lifejacket (rigid)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Lifejacket (inflatable)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Lifebuoy / Life ring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Lifejacket light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Immersion suit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Thermal Protective Air (TPA)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Things to remember: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 smtClean="0"/>
              <a:t>Know your duties in an emergency.</a:t>
            </a:r>
          </a:p>
          <a:p>
            <a:pPr lvl="0">
              <a:lnSpc>
                <a:spcPct val="150000"/>
              </a:lnSpc>
            </a:pPr>
            <a:endParaRPr lang="en-US" sz="1600" dirty="0" smtClean="0"/>
          </a:p>
          <a:p>
            <a:pPr lvl="0">
              <a:lnSpc>
                <a:spcPct val="150000"/>
              </a:lnSpc>
            </a:pPr>
            <a:r>
              <a:rPr lang="en-US" sz="2400" b="1" dirty="0" smtClean="0"/>
              <a:t>Be prepared </a:t>
            </a:r>
            <a:r>
              <a:rPr lang="en-US" sz="2400" dirty="0" smtClean="0"/>
              <a:t>- an emergency can arise anytime.</a:t>
            </a:r>
          </a:p>
          <a:p>
            <a:pPr lvl="0">
              <a:lnSpc>
                <a:spcPct val="150000"/>
              </a:lnSpc>
            </a:pPr>
            <a:endParaRPr lang="en-US" sz="1400" dirty="0" smtClean="0"/>
          </a:p>
          <a:p>
            <a:pPr lvl="0">
              <a:lnSpc>
                <a:spcPct val="150000"/>
              </a:lnSpc>
            </a:pPr>
            <a:r>
              <a:rPr lang="en-US" sz="2400" b="1" dirty="0" smtClean="0"/>
              <a:t>Knowledge and Training </a:t>
            </a:r>
            <a:r>
              <a:rPr lang="en-US" sz="2400" dirty="0" smtClean="0"/>
              <a:t>gives you the best chances to cope with an emergency.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990600"/>
            <a:ext cx="7239000" cy="16002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Personal Safety &amp; Social Responsibility (PSSR)</a:t>
            </a:r>
            <a:endParaRPr lang="en-US" sz="4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9408"/>
          </a:xfrm>
        </p:spPr>
        <p:txBody>
          <a:bodyPr>
            <a:normAutofit/>
          </a:bodyPr>
          <a:lstStyle/>
          <a:p>
            <a:pPr lvl="0" algn="ctr">
              <a:lnSpc>
                <a:spcPct val="150000"/>
              </a:lnSpc>
            </a:pPr>
            <a:r>
              <a:rPr lang="en-US" sz="2400" dirty="0" smtClean="0"/>
              <a:t>Due to the </a:t>
            </a:r>
            <a:r>
              <a:rPr lang="en-US" sz="2400" i="1" u="sng" dirty="0" smtClean="0"/>
              <a:t>vastly different environment on a ship as compared to ashore</a:t>
            </a:r>
            <a:r>
              <a:rPr lang="en-US" sz="2400" dirty="0" smtClean="0"/>
              <a:t>, this course is </a:t>
            </a:r>
            <a:r>
              <a:rPr lang="en-US" sz="2400" i="1" u="sng" dirty="0" smtClean="0"/>
              <a:t>designed to prepare new personnel for a life at sea</a:t>
            </a:r>
            <a:r>
              <a:rPr lang="en-US" sz="2400" dirty="0" smtClean="0"/>
              <a:t>. </a:t>
            </a:r>
          </a:p>
          <a:p>
            <a:pPr lvl="0" algn="ctr">
              <a:lnSpc>
                <a:spcPct val="150000"/>
              </a:lnSpc>
            </a:pPr>
            <a:endParaRPr lang="en-US" sz="2400" b="1" dirty="0" smtClean="0"/>
          </a:p>
          <a:p>
            <a:pPr lvl="0" algn="ctr">
              <a:lnSpc>
                <a:spcPct val="150000"/>
              </a:lnSpc>
            </a:pPr>
            <a:r>
              <a:rPr lang="en-US" sz="2400" b="1" dirty="0" smtClean="0"/>
              <a:t>Working at sea can be a hazardous</a:t>
            </a:r>
            <a:r>
              <a:rPr lang="en-US" sz="2400" dirty="0" smtClean="0"/>
              <a:t> occupation for the uninitiated. 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000" dirty="0" smtClean="0"/>
              <a:t>The course will provide an insight into the </a:t>
            </a:r>
            <a:r>
              <a:rPr lang="en-US" sz="2000" b="1" dirty="0" smtClean="0"/>
              <a:t>various elements of a ship and Operating Procedures onboard</a:t>
            </a:r>
            <a:r>
              <a:rPr lang="en-US" sz="2000" dirty="0" smtClean="0"/>
              <a:t> </a:t>
            </a:r>
            <a:r>
              <a:rPr lang="en-US" sz="2000" i="1" u="sng" dirty="0" smtClean="0"/>
              <a:t>so that adjustment can be made to the shipboard environment</a:t>
            </a:r>
            <a:r>
              <a:rPr lang="en-US" sz="2000" dirty="0" smtClean="0"/>
              <a:t>, and are better prepared to cope with any unforeseen circumstances. 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lvl="0">
              <a:lnSpc>
                <a:spcPct val="150000"/>
              </a:lnSpc>
            </a:pPr>
            <a:r>
              <a:rPr lang="en-US" sz="2000" dirty="0" smtClean="0"/>
              <a:t>This course is planned to provide knowledge of shipboard life before personnel step on board.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sz="3600" b="1" dirty="0" smtClean="0"/>
              <a:t>The student successfully completing the course will be able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82808"/>
            <a:ext cx="8077200" cy="4572000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 smtClean="0"/>
              <a:t>comply with emergency procedures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take precautions to prevent pollution of the marine environment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observe safe working practices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contribute to effective human relationships on board ship</a:t>
            </a:r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cliparthut.com/clip-arts/1314/cruise-ship-silhouette-clip-art-131477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886200" y="4125132"/>
            <a:ext cx="5257800" cy="2732868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077200" cy="5287963"/>
          </a:xfrm>
        </p:spPr>
        <p:txBody>
          <a:bodyPr>
            <a:normAutofit/>
          </a:bodyPr>
          <a:lstStyle/>
          <a:p>
            <a:pPr lvl="0" algn="ctr">
              <a:lnSpc>
                <a:spcPct val="170000"/>
              </a:lnSpc>
            </a:pPr>
            <a:r>
              <a:rPr lang="en-US" sz="2300" dirty="0" smtClean="0"/>
              <a:t>Therefore</a:t>
            </a:r>
            <a:r>
              <a:rPr lang="en-US" sz="2300" dirty="0"/>
              <a:t>, the </a:t>
            </a:r>
            <a:r>
              <a:rPr lang="en-US" sz="2300" b="1" dirty="0"/>
              <a:t>International Maritime Organization (IMO)</a:t>
            </a:r>
            <a:r>
              <a:rPr lang="en-US" sz="2300" dirty="0"/>
              <a:t> adopted in </a:t>
            </a:r>
            <a:r>
              <a:rPr lang="en-US" sz="2300" b="1" dirty="0"/>
              <a:t>July 1995</a:t>
            </a:r>
            <a:r>
              <a:rPr lang="en-US" sz="2300" dirty="0"/>
              <a:t> substantial amendments to the </a:t>
            </a:r>
            <a:r>
              <a:rPr lang="en-US" sz="2300" dirty="0" smtClean="0"/>
              <a:t>International </a:t>
            </a:r>
            <a:r>
              <a:rPr lang="en-US" sz="2300" dirty="0"/>
              <a:t>Convention on </a:t>
            </a:r>
            <a:r>
              <a:rPr lang="en-US" sz="2300" b="1" i="1" dirty="0" smtClean="0">
                <a:solidFill>
                  <a:srgbClr val="FF0000"/>
                </a:solidFill>
              </a:rPr>
              <a:t>Standards </a:t>
            </a:r>
            <a:r>
              <a:rPr lang="en-US" sz="2300" b="1" i="1" dirty="0">
                <a:solidFill>
                  <a:srgbClr val="FF0000"/>
                </a:solidFill>
              </a:rPr>
              <a:t>of Training Certification and </a:t>
            </a:r>
            <a:r>
              <a:rPr lang="en-US" sz="2300" b="1" i="1" dirty="0" err="1">
                <a:solidFill>
                  <a:srgbClr val="FF0000"/>
                </a:solidFill>
              </a:rPr>
              <a:t>Watchkeeping</a:t>
            </a:r>
            <a:r>
              <a:rPr lang="en-US" sz="2300" b="1" i="1" dirty="0">
                <a:solidFill>
                  <a:srgbClr val="FF0000"/>
                </a:solidFill>
              </a:rPr>
              <a:t> </a:t>
            </a:r>
            <a:r>
              <a:rPr lang="en-US" sz="2300" dirty="0"/>
              <a:t>for seafarer’s of 1978 (STCW ’78).</a:t>
            </a:r>
          </a:p>
          <a:p>
            <a:pPr algn="ctr">
              <a:lnSpc>
                <a:spcPct val="17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cliparthut.com/clip-arts/1314/cruise-ship-silhouette-clip-art-131477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745934" y="4572000"/>
            <a:ext cx="4398066" cy="22860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7620000" cy="5410200"/>
          </a:xfrm>
        </p:spPr>
        <p:txBody>
          <a:bodyPr>
            <a:normAutofit/>
          </a:bodyPr>
          <a:lstStyle/>
          <a:p>
            <a:pPr lvl="0">
              <a:lnSpc>
                <a:spcPct val="170000"/>
              </a:lnSpc>
            </a:pPr>
            <a:r>
              <a:rPr lang="en-US" sz="2000" dirty="0" smtClean="0"/>
              <a:t>The International Convention on </a:t>
            </a:r>
            <a:r>
              <a:rPr lang="en-US" sz="2000" b="1" dirty="0" smtClean="0"/>
              <a:t>Standards of Training, Certification and </a:t>
            </a:r>
            <a:r>
              <a:rPr lang="en-US" sz="2000" b="1" dirty="0" err="1" smtClean="0"/>
              <a:t>Watchkeeping</a:t>
            </a:r>
            <a:r>
              <a:rPr lang="en-US" sz="2000" b="1" dirty="0" smtClean="0"/>
              <a:t> </a:t>
            </a:r>
            <a:r>
              <a:rPr lang="en-US" sz="2000" dirty="0" smtClean="0"/>
              <a:t>for Seafarers (</a:t>
            </a:r>
            <a:r>
              <a:rPr lang="en-US" sz="2000" b="1" dirty="0" smtClean="0">
                <a:hlinkClick r:id="rId3" tooltip="STCW"/>
              </a:rPr>
              <a:t>STCW</a:t>
            </a:r>
            <a:r>
              <a:rPr lang="en-US" sz="2000" dirty="0" smtClean="0"/>
              <a:t>), requires that seafarers be provided with </a:t>
            </a:r>
            <a:r>
              <a:rPr lang="en-US" sz="2000" b="1" dirty="0" smtClean="0">
                <a:solidFill>
                  <a:srgbClr val="FF0000"/>
                </a:solidFill>
              </a:rPr>
              <a:t>"familiarization training" </a:t>
            </a:r>
            <a:r>
              <a:rPr lang="en-US" sz="2000" dirty="0" smtClean="0"/>
              <a:t>and "</a:t>
            </a:r>
            <a:r>
              <a:rPr lang="en-US" sz="2000" b="1" dirty="0" smtClean="0"/>
              <a:t>BASIC SAFETY TRAINING</a:t>
            </a:r>
            <a:r>
              <a:rPr lang="en-US" sz="2000" dirty="0" smtClean="0"/>
              <a:t>" which includes basic:</a:t>
            </a:r>
          </a:p>
          <a:p>
            <a:pPr lvl="0">
              <a:lnSpc>
                <a:spcPct val="170000"/>
              </a:lnSpc>
            </a:pPr>
            <a:endParaRPr lang="en-US" sz="1000" dirty="0" smtClean="0"/>
          </a:p>
          <a:p>
            <a:pPr lvl="2"/>
            <a:r>
              <a:rPr lang="en-US" sz="2000" dirty="0" smtClean="0"/>
              <a:t>Elementary First Aid</a:t>
            </a:r>
            <a:r>
              <a:rPr lang="en-US" sz="2000" b="1" dirty="0" smtClean="0"/>
              <a:t> (EFA)</a:t>
            </a:r>
            <a:endParaRPr lang="en-US" sz="2000" dirty="0" smtClean="0"/>
          </a:p>
          <a:p>
            <a:pPr lvl="2"/>
            <a:r>
              <a:rPr lang="en-US" sz="2000" dirty="0" smtClean="0"/>
              <a:t>Fire Prevention and Fire Fighting </a:t>
            </a:r>
            <a:r>
              <a:rPr lang="en-US" sz="2000" b="1" dirty="0" smtClean="0"/>
              <a:t>(FPFF)</a:t>
            </a:r>
            <a:endParaRPr lang="en-US" sz="2000" dirty="0" smtClean="0"/>
          </a:p>
          <a:p>
            <a:pPr lvl="2"/>
            <a:r>
              <a:rPr lang="en-US" sz="2000" dirty="0" smtClean="0"/>
              <a:t>Personal Survival Techniques </a:t>
            </a:r>
            <a:r>
              <a:rPr lang="en-US" sz="2000" b="1" dirty="0" smtClean="0"/>
              <a:t>(PST)</a:t>
            </a:r>
            <a:endParaRPr lang="en-US" sz="2000" dirty="0" smtClean="0"/>
          </a:p>
          <a:p>
            <a:pPr lvl="2"/>
            <a:r>
              <a:rPr lang="en-US" sz="2000" dirty="0" smtClean="0"/>
              <a:t>Personal Safety and Social Responsibility </a:t>
            </a:r>
            <a:r>
              <a:rPr lang="en-US" sz="2000" b="1" dirty="0" smtClean="0"/>
              <a:t>(PSSR)</a:t>
            </a:r>
            <a:endParaRPr lang="en-US" sz="2000" dirty="0" smtClean="0"/>
          </a:p>
          <a:p>
            <a:pPr>
              <a:lnSpc>
                <a:spcPct val="170000"/>
              </a:lnSpc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cliparthut.com/clip-arts/1314/cruise-ship-silhouette-clip-art-131477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400299" y="3352800"/>
            <a:ext cx="6743701" cy="3505200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792"/>
            <a:ext cx="7772400" cy="515940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400" dirty="0" smtClean="0"/>
              <a:t> </a:t>
            </a:r>
          </a:p>
          <a:p>
            <a:pPr lvl="0" algn="ctr">
              <a:lnSpc>
                <a:spcPct val="200000"/>
              </a:lnSpc>
            </a:pPr>
            <a:r>
              <a:rPr lang="en-US" sz="2400" dirty="0" smtClean="0"/>
              <a:t>This training is intended to ensure that seafarers are </a:t>
            </a:r>
            <a:r>
              <a:rPr lang="en-US" sz="2400" b="1" i="1" u="sng" dirty="0" smtClean="0"/>
              <a:t>aware of the hazards of working on a vessel </a:t>
            </a:r>
            <a:r>
              <a:rPr lang="en-US" sz="2400" dirty="0" smtClean="0"/>
              <a:t>and </a:t>
            </a:r>
            <a:r>
              <a:rPr lang="en-US" sz="2400" b="1" i="1" u="sng" dirty="0" smtClean="0"/>
              <a:t>can respond appropriately in an emergency</a:t>
            </a:r>
            <a:r>
              <a:rPr lang="en-US" sz="2400" b="1" dirty="0" smtClean="0"/>
              <a:t>.</a:t>
            </a:r>
          </a:p>
          <a:p>
            <a:pPr algn="ctr"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533400"/>
            <a:ext cx="7239000" cy="2319336"/>
          </a:xfrm>
        </p:spPr>
        <p:txBody>
          <a:bodyPr>
            <a:normAutofit/>
          </a:bodyPr>
          <a:lstStyle/>
          <a:p>
            <a:r>
              <a:rPr lang="en-US" sz="5400" dirty="0" smtClean="0"/>
              <a:t>Elementary First Aid </a:t>
            </a:r>
            <a:br>
              <a:rPr lang="en-US" sz="5400" dirty="0" smtClean="0"/>
            </a:br>
            <a:r>
              <a:rPr lang="en-US" sz="5400" dirty="0" smtClean="0"/>
              <a:t>(EFA)</a:t>
            </a:r>
            <a:endParaRPr lang="en-US" sz="5400" dirty="0"/>
          </a:p>
        </p:txBody>
      </p:sp>
      <p:pic>
        <p:nvPicPr>
          <p:cNvPr id="6" name="Picture 5" descr="http://www.idessinteractive.com/images/ourproducts/safety/efa/EFA04A.gif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2667000"/>
            <a:ext cx="470503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001000" cy="523560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000" b="1" dirty="0" smtClean="0"/>
              <a:t>First Aid</a:t>
            </a:r>
            <a:r>
              <a:rPr lang="en-US" sz="2000" dirty="0" smtClean="0"/>
              <a:t> - is the emergency treatment given to the ill or injured person before professional medical services can be obtain.</a:t>
            </a:r>
          </a:p>
          <a:p>
            <a:pPr>
              <a:lnSpc>
                <a:spcPct val="150000"/>
              </a:lnSpc>
            </a:pPr>
            <a:endParaRPr lang="en-US" sz="2000" dirty="0" smtClean="0"/>
          </a:p>
          <a:p>
            <a:pPr lvl="0">
              <a:lnSpc>
                <a:spcPct val="150000"/>
              </a:lnSpc>
            </a:pPr>
            <a:r>
              <a:rPr lang="en-US" sz="2000" dirty="0" smtClean="0"/>
              <a:t>A </a:t>
            </a:r>
            <a:r>
              <a:rPr lang="en-US" sz="2000" b="1" dirty="0" smtClean="0"/>
              <a:t>first aider</a:t>
            </a:r>
            <a:r>
              <a:rPr lang="en-US" sz="2000" dirty="0" smtClean="0"/>
              <a:t> </a:t>
            </a:r>
            <a:r>
              <a:rPr lang="en-US" sz="2000" i="1" u="sng" dirty="0" smtClean="0"/>
              <a:t>fills the gap between the victim and physician</a:t>
            </a:r>
            <a:r>
              <a:rPr lang="en-US" sz="2000" dirty="0" smtClean="0"/>
              <a:t>; it should not compete or take the place of the physician, the role of the first aider ends when the services of the physicians begin.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A good first aider must be: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82808"/>
            <a:ext cx="8001000" cy="457200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Resourceful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Gentle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Sympathetic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Cheerful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Observant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Tactful</a:t>
            </a:r>
          </a:p>
          <a:p>
            <a:pPr>
              <a:buNone/>
            </a:pPr>
            <a:r>
              <a:rPr lang="en-US" dirty="0" smtClean="0"/>
              <a:t> 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  <p:pic>
        <p:nvPicPr>
          <p:cNvPr id="4" name="Picture 4" descr="http://www.cliparthut.com/clip-arts/1314/cruise-ship-silhouette-clip-art-1314773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819400" y="3570638"/>
            <a:ext cx="6324600" cy="32873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 smtClean="0"/>
              <a:t>Purpose in administering first aid to ill or injured person: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8001000" cy="439740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US" sz="2400" dirty="0" smtClean="0"/>
              <a:t>To prevent death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To prevent further injury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To counteract shock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To relieve pain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To prevent severe bleeding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/>
              <a:t>To prevent asphyxiation</a:t>
            </a:r>
            <a:br>
              <a:rPr lang="en-US" sz="2400" dirty="0" smtClean="0"/>
            </a:br>
            <a:endParaRPr lang="en-US" sz="2400" dirty="0" smtClean="0"/>
          </a:p>
          <a:p>
            <a:pPr>
              <a:lnSpc>
                <a:spcPct val="150000"/>
              </a:lnSpc>
            </a:pP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58</TotalTime>
  <Words>777</Words>
  <Application>Microsoft Office PowerPoint</Application>
  <PresentationFormat>On-screen Show (4:3)</PresentationFormat>
  <Paragraphs>113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Verve</vt:lpstr>
      <vt:lpstr>BASIC SAFETY TRAINING </vt:lpstr>
      <vt:lpstr>PowerPoint Presentation</vt:lpstr>
      <vt:lpstr>PowerPoint Presentation</vt:lpstr>
      <vt:lpstr>PowerPoint Presentation</vt:lpstr>
      <vt:lpstr>PowerPoint Presentation</vt:lpstr>
      <vt:lpstr>Elementary First Aid  (EFA)</vt:lpstr>
      <vt:lpstr>PowerPoint Presentation</vt:lpstr>
      <vt:lpstr>A good first aider must be:</vt:lpstr>
      <vt:lpstr>Purpose in administering first aid to ill or injured person:</vt:lpstr>
      <vt:lpstr>PowerPoint Presentation</vt:lpstr>
      <vt:lpstr>Aboard ship first aid must be immediately administered to:</vt:lpstr>
      <vt:lpstr>Fire Prevention and Fire Fighting (FPFF) </vt:lpstr>
      <vt:lpstr>PowerPoint Presentation</vt:lpstr>
      <vt:lpstr>You will also be able to:</vt:lpstr>
      <vt:lpstr>PowerPoint Presentation</vt:lpstr>
      <vt:lpstr>PowerPoint Presentation</vt:lpstr>
      <vt:lpstr>PowerPoint Presentation</vt:lpstr>
      <vt:lpstr>Personal Survival Techniques (PST) </vt:lpstr>
      <vt:lpstr>PowerPoint Presentation</vt:lpstr>
      <vt:lpstr>Essentials for survival at sea:</vt:lpstr>
      <vt:lpstr>Life-saving appliances:</vt:lpstr>
      <vt:lpstr>Things to remember:</vt:lpstr>
      <vt:lpstr>Personal Safety &amp; Social Responsibility (PSSR)</vt:lpstr>
      <vt:lpstr>PowerPoint Presentation</vt:lpstr>
      <vt:lpstr>PowerPoint Presentation</vt:lpstr>
      <vt:lpstr>The student successfully completing the course will be able to: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SAFETY TRAINING</dc:title>
  <dc:creator>CHEFSHEE</dc:creator>
  <cp:lastModifiedBy>Microsoft</cp:lastModifiedBy>
  <cp:revision>16</cp:revision>
  <dcterms:created xsi:type="dcterms:W3CDTF">2015-09-16T03:56:00Z</dcterms:created>
  <dcterms:modified xsi:type="dcterms:W3CDTF">2022-09-26T07:38:35Z</dcterms:modified>
</cp:coreProperties>
</file>