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7"/>
  </p:notesMasterIdLst>
  <p:sldIdLst>
    <p:sldId id="256" r:id="rId3"/>
    <p:sldId id="257" r:id="rId4"/>
    <p:sldId id="262" r:id="rId5"/>
    <p:sldId id="258" r:id="rId6"/>
    <p:sldId id="271" r:id="rId7"/>
    <p:sldId id="260" r:id="rId8"/>
    <p:sldId id="261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5" r:id="rId18"/>
    <p:sldId id="276" r:id="rId19"/>
    <p:sldId id="277" r:id="rId20"/>
    <p:sldId id="278" r:id="rId21"/>
    <p:sldId id="279" r:id="rId22"/>
    <p:sldId id="309" r:id="rId23"/>
    <p:sldId id="282" r:id="rId24"/>
    <p:sldId id="283" r:id="rId25"/>
    <p:sldId id="284" r:id="rId26"/>
    <p:sldId id="310" r:id="rId27"/>
    <p:sldId id="311" r:id="rId28"/>
    <p:sldId id="312" r:id="rId29"/>
    <p:sldId id="286" r:id="rId30"/>
    <p:sldId id="285" r:id="rId31"/>
    <p:sldId id="287" r:id="rId32"/>
    <p:sldId id="288" r:id="rId33"/>
    <p:sldId id="289" r:id="rId34"/>
    <p:sldId id="290" r:id="rId35"/>
    <p:sldId id="291" r:id="rId36"/>
    <p:sldId id="299" r:id="rId37"/>
    <p:sldId id="300" r:id="rId38"/>
    <p:sldId id="301" r:id="rId39"/>
    <p:sldId id="302" r:id="rId40"/>
    <p:sldId id="303" r:id="rId41"/>
    <p:sldId id="304" r:id="rId42"/>
    <p:sldId id="305" r:id="rId43"/>
    <p:sldId id="307" r:id="rId44"/>
    <p:sldId id="306" r:id="rId45"/>
    <p:sldId id="308" r:id="rId4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17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0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presProps" Target="presProps.xml"/><Relationship Id="rId8" Type="http://schemas.openxmlformats.org/officeDocument/2006/relationships/slide" Target="slides/slide6.xml"/><Relationship Id="rId51" Type="http://schemas.openxmlformats.org/officeDocument/2006/relationships/tableStyles" Target="tableStyles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75FCF8-D2DF-441E-AC53-44769DA45067}" type="datetimeFigureOut">
              <a:rPr lang="en-US" smtClean="0"/>
              <a:t>9/4/2022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8818E-5272-45AD-9242-123D0A65CE8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6444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88640"/>
            <a:ext cx="9144001" cy="1224136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6381328"/>
            <a:ext cx="28575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object 25"/>
          <p:cNvSpPr>
            <a:spLocks noGrp="1"/>
          </p:cNvSpPr>
          <p:nvPr>
            <p:ph type="sldNum" sz="quarter" idx="12"/>
          </p:nvPr>
        </p:nvSpPr>
        <p:spPr>
          <a:xfrm>
            <a:off x="395536" y="6381328"/>
            <a:ext cx="3005138" cy="234950"/>
          </a:xfrm>
          <a:prstGeom prst="rect">
            <a:avLst/>
          </a:prstGeo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08225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object 25"/>
          <p:cNvSpPr>
            <a:spLocks noGrp="1"/>
          </p:cNvSpPr>
          <p:nvPr>
            <p:ph type="sldNum" sz="quarter" idx="12"/>
          </p:nvPr>
        </p:nvSpPr>
        <p:spPr>
          <a:xfrm>
            <a:off x="467544" y="6381328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87688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object 25"/>
          <p:cNvSpPr>
            <a:spLocks noGrp="1"/>
          </p:cNvSpPr>
          <p:nvPr>
            <p:ph type="sldNum" sz="quarter" idx="12"/>
          </p:nvPr>
        </p:nvSpPr>
        <p:spPr>
          <a:xfrm>
            <a:off x="467544" y="6381328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33572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object 25"/>
          <p:cNvSpPr>
            <a:spLocks noGrp="1"/>
          </p:cNvSpPr>
          <p:nvPr>
            <p:ph type="sldNum" sz="quarter" idx="12"/>
          </p:nvPr>
        </p:nvSpPr>
        <p:spPr>
          <a:xfrm>
            <a:off x="467544" y="6381328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94356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C68147D-20BB-44E0-A45D-D1FB18AEC3B5}" type="datetimeFigureOut">
              <a:rPr lang="en-US" smtClean="0"/>
              <a:t>9/4/2022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60F7EC1-5D0C-4F83-92C3-FD97DFD666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227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C68147D-20BB-44E0-A45D-D1FB18AEC3B5}" type="datetimeFigureOut">
              <a:rPr lang="en-US" smtClean="0"/>
              <a:t>9/4/2022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60F7EC1-5D0C-4F83-92C3-FD97DFD666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471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C68147D-20BB-44E0-A45D-D1FB18AEC3B5}" type="datetimeFigureOut">
              <a:rPr lang="en-US" smtClean="0"/>
              <a:t>9/4/2022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60F7EC1-5D0C-4F83-92C3-FD97DFD666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111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C68147D-20BB-44E0-A45D-D1FB18AEC3B5}" type="datetimeFigureOut">
              <a:rPr lang="en-US" smtClean="0"/>
              <a:t>9/4/2022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60F7EC1-5D0C-4F83-92C3-FD97DFD666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279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C68147D-20BB-44E0-A45D-D1FB18AEC3B5}" type="datetimeFigureOut">
              <a:rPr lang="en-US" smtClean="0"/>
              <a:t>9/4/2022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60F7EC1-5D0C-4F83-92C3-FD97DFD666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132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C68147D-20BB-44E0-A45D-D1FB18AEC3B5}" type="datetimeFigureOut">
              <a:rPr lang="en-US" smtClean="0"/>
              <a:t>9/4/2022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60F7EC1-5D0C-4F83-92C3-FD97DFD666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184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C68147D-20BB-44E0-A45D-D1FB18AEC3B5}" type="datetimeFigureOut">
              <a:rPr lang="en-US" smtClean="0"/>
              <a:t>9/4/2022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60F7EC1-5D0C-4F83-92C3-FD97DFD666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2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32654"/>
            <a:ext cx="8496944" cy="1152129"/>
          </a:xfrm>
          <a:prstGeom prst="rect">
            <a:avLst/>
          </a:prstGeom>
        </p:spPr>
      </p:pic>
      <p:sp>
        <p:nvSpPr>
          <p:cNvPr id="8" name="object 25"/>
          <p:cNvSpPr>
            <a:spLocks noGrp="1"/>
          </p:cNvSpPr>
          <p:nvPr>
            <p:ph type="sldNum" sz="quarter" idx="12"/>
          </p:nvPr>
        </p:nvSpPr>
        <p:spPr>
          <a:xfrm>
            <a:off x="395536" y="6381328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92960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C68147D-20BB-44E0-A45D-D1FB18AEC3B5}" type="datetimeFigureOut">
              <a:rPr lang="en-US" smtClean="0"/>
              <a:t>9/4/2022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60F7EC1-5D0C-4F83-92C3-FD97DFD666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055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C68147D-20BB-44E0-A45D-D1FB18AEC3B5}" type="datetimeFigureOut">
              <a:rPr lang="en-US" smtClean="0"/>
              <a:t>9/4/2022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60F7EC1-5D0C-4F83-92C3-FD97DFD666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165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C68147D-20BB-44E0-A45D-D1FB18AEC3B5}" type="datetimeFigureOut">
              <a:rPr lang="en-US" smtClean="0"/>
              <a:t>9/4/2022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60F7EC1-5D0C-4F83-92C3-FD97DFD666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391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32654"/>
            <a:ext cx="8208912" cy="1152129"/>
          </a:xfrm>
          <a:prstGeom prst="rect">
            <a:avLst/>
          </a:prstGeom>
        </p:spPr>
      </p:pic>
      <p:sp>
        <p:nvSpPr>
          <p:cNvPr id="9" name="object 25"/>
          <p:cNvSpPr>
            <a:spLocks noGrp="1"/>
          </p:cNvSpPr>
          <p:nvPr>
            <p:ph type="sldNum" sz="quarter" idx="12"/>
          </p:nvPr>
        </p:nvSpPr>
        <p:spPr>
          <a:xfrm>
            <a:off x="467544" y="6381328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32676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32654"/>
            <a:ext cx="8208912" cy="1152129"/>
          </a:xfrm>
          <a:prstGeom prst="rect">
            <a:avLst/>
          </a:prstGeom>
        </p:spPr>
      </p:pic>
      <p:sp>
        <p:nvSpPr>
          <p:cNvPr id="10" name="object 25"/>
          <p:cNvSpPr>
            <a:spLocks noGrp="1"/>
          </p:cNvSpPr>
          <p:nvPr>
            <p:ph type="sldNum" sz="quarter" idx="12"/>
          </p:nvPr>
        </p:nvSpPr>
        <p:spPr>
          <a:xfrm>
            <a:off x="467544" y="6381328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05908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32654"/>
            <a:ext cx="8208912" cy="1152129"/>
          </a:xfrm>
          <a:prstGeom prst="rect">
            <a:avLst/>
          </a:prstGeom>
        </p:spPr>
      </p:pic>
      <p:sp>
        <p:nvSpPr>
          <p:cNvPr id="12" name="object 25"/>
          <p:cNvSpPr>
            <a:spLocks noGrp="1"/>
          </p:cNvSpPr>
          <p:nvPr>
            <p:ph type="sldNum" sz="quarter" idx="12"/>
          </p:nvPr>
        </p:nvSpPr>
        <p:spPr>
          <a:xfrm>
            <a:off x="467544" y="6381328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2351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32654"/>
            <a:ext cx="8208912" cy="1152129"/>
          </a:xfrm>
          <a:prstGeom prst="rect">
            <a:avLst/>
          </a:prstGeom>
        </p:spPr>
      </p:pic>
      <p:sp>
        <p:nvSpPr>
          <p:cNvPr id="8" name="object 25"/>
          <p:cNvSpPr>
            <a:spLocks noGrp="1"/>
          </p:cNvSpPr>
          <p:nvPr>
            <p:ph type="sldNum" sz="quarter" idx="12"/>
          </p:nvPr>
        </p:nvSpPr>
        <p:spPr>
          <a:xfrm>
            <a:off x="467544" y="6381328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32238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32654"/>
            <a:ext cx="8208912" cy="1152129"/>
          </a:xfrm>
          <a:prstGeom prst="rect">
            <a:avLst/>
          </a:prstGeom>
        </p:spPr>
      </p:pic>
      <p:sp>
        <p:nvSpPr>
          <p:cNvPr id="7" name="object 25"/>
          <p:cNvSpPr>
            <a:spLocks noGrp="1"/>
          </p:cNvSpPr>
          <p:nvPr>
            <p:ph type="sldNum" sz="quarter" idx="12"/>
          </p:nvPr>
        </p:nvSpPr>
        <p:spPr>
          <a:xfrm>
            <a:off x="467544" y="6381328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66198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32654"/>
            <a:ext cx="8208912" cy="1152129"/>
          </a:xfrm>
          <a:prstGeom prst="rect">
            <a:avLst/>
          </a:prstGeom>
        </p:spPr>
      </p:pic>
      <p:sp>
        <p:nvSpPr>
          <p:cNvPr id="10" name="object 25"/>
          <p:cNvSpPr>
            <a:spLocks noGrp="1"/>
          </p:cNvSpPr>
          <p:nvPr>
            <p:ph type="sldNum" sz="quarter" idx="12"/>
          </p:nvPr>
        </p:nvSpPr>
        <p:spPr>
          <a:xfrm>
            <a:off x="467544" y="6381328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00109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object 25"/>
          <p:cNvSpPr>
            <a:spLocks noGrp="1"/>
          </p:cNvSpPr>
          <p:nvPr>
            <p:ph type="sldNum" sz="quarter" idx="12"/>
          </p:nvPr>
        </p:nvSpPr>
        <p:spPr>
          <a:xfrm>
            <a:off x="467544" y="6381328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5304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32654"/>
            <a:ext cx="8208912" cy="1152129"/>
          </a:xfrm>
          <a:prstGeom prst="rect">
            <a:avLst/>
          </a:prstGeom>
        </p:spPr>
      </p:pic>
      <p:sp>
        <p:nvSpPr>
          <p:cNvPr id="9" name="object 25"/>
          <p:cNvSpPr>
            <a:spLocks noGrp="1"/>
          </p:cNvSpPr>
          <p:nvPr>
            <p:ph type="sldNum" sz="quarter" idx="4"/>
          </p:nvPr>
        </p:nvSpPr>
        <p:spPr>
          <a:xfrm>
            <a:off x="323528" y="6381328"/>
            <a:ext cx="3005138" cy="234950"/>
          </a:xfrm>
          <a:prstGeom prst="rect">
            <a:avLst/>
          </a:prstGeom>
        </p:spPr>
        <p:txBody>
          <a:bodyPr wrap="square" lIns="0" tIns="19685" rIns="0" bIns="0">
            <a:spAutoFit/>
          </a:bodyPr>
          <a:lstStyle>
            <a:lvl1pPr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pPr marL="38100">
              <a:spcBef>
                <a:spcPts val="155"/>
              </a:spcBef>
              <a:defRPr/>
            </a:pPr>
            <a:r>
              <a:rPr 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lang="en-US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1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6381328"/>
            <a:ext cx="28575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6976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object 25"/>
          <p:cNvSpPr>
            <a:spLocks noGrp="1"/>
          </p:cNvSpPr>
          <p:nvPr>
            <p:ph type="sldNum" sz="quarter" idx="4"/>
          </p:nvPr>
        </p:nvSpPr>
        <p:spPr>
          <a:xfrm>
            <a:off x="467544" y="6381328"/>
            <a:ext cx="3005138" cy="234950"/>
          </a:xfrm>
          <a:prstGeom prst="rect">
            <a:avLst/>
          </a:prstGeo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381328"/>
            <a:ext cx="28575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8204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5"/>
          <p:cNvSpPr>
            <a:spLocks noGrp="1"/>
          </p:cNvSpPr>
          <p:nvPr>
            <p:ph type="sldNum" sz="quarter" idx="12"/>
          </p:nvPr>
        </p:nvSpPr>
        <p:spPr>
          <a:xfrm>
            <a:off x="395536" y="6434410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27584" y="2132856"/>
            <a:ext cx="764319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MANAGING CAREER </a:t>
            </a:r>
            <a:br>
              <a:rPr lang="en-US" sz="60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60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HOTEL INDUSTRY</a:t>
            </a:r>
            <a:endParaRPr lang="en-US" sz="6000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70783" y="3618890"/>
            <a:ext cx="424058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Series 200</a:t>
            </a:r>
          </a:p>
          <a:p>
            <a:pPr algn="ctr"/>
            <a:r>
              <a:rPr lang="en-US" sz="5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Housekeeping</a:t>
            </a:r>
            <a:endParaRPr lang="en-US" sz="5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88024" y="6392361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By: Drs. A. Agus Purwanto, SE MM CHA</a:t>
            </a:r>
            <a:endParaRPr lang="en-US" sz="1200" dirty="0"/>
          </a:p>
        </p:txBody>
      </p:sp>
      <p:sp>
        <p:nvSpPr>
          <p:cNvPr id="6" name="Rectangle 5"/>
          <p:cNvSpPr/>
          <p:nvPr/>
        </p:nvSpPr>
        <p:spPr>
          <a:xfrm>
            <a:off x="611560" y="5579948"/>
            <a:ext cx="785921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Career Path, Skills Mapping and Competencies</a:t>
            </a:r>
            <a:endParaRPr lang="en-US" sz="28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64462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</p:spPr>
        <p:txBody>
          <a:bodyPr>
            <a:no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SKILLS FRAMEWORK FOR </a:t>
            </a:r>
            <a:r>
              <a:rPr lang="en-US" sz="2000" b="1" dirty="0" smtClean="0">
                <a:solidFill>
                  <a:schemeClr val="bg1"/>
                </a:solidFill>
              </a:rPr>
              <a:t>HOTEL</a:t>
            </a:r>
            <a:r>
              <a:rPr lang="en-US" sz="2000" dirty="0">
                <a:solidFill>
                  <a:schemeClr val="bg1"/>
                </a:solidFill>
              </a:rPr>
              <a:t/>
            </a:r>
            <a:br>
              <a:rPr lang="en-US" sz="2000" dirty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SKILLS MAP </a:t>
            </a:r>
            <a:r>
              <a:rPr lang="en-US" sz="2000" b="1" dirty="0" smtClean="0">
                <a:solidFill>
                  <a:schemeClr val="bg1"/>
                </a:solidFill>
              </a:rPr>
              <a:t>– </a:t>
            </a:r>
            <a:r>
              <a:rPr lang="en-US" sz="2000" b="1" dirty="0">
                <a:solidFill>
                  <a:schemeClr val="bg1"/>
                </a:solidFill>
              </a:rPr>
              <a:t>Assistant Housekeeper/Assistant Housekeeping Manager/Housekeeping Supervisor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4" name="object 25"/>
          <p:cNvSpPr>
            <a:spLocks noGrp="1"/>
          </p:cNvSpPr>
          <p:nvPr>
            <p:ph type="sldNum" sz="quarter" idx="12"/>
          </p:nvPr>
        </p:nvSpPr>
        <p:spPr>
          <a:xfrm>
            <a:off x="395536" y="6434410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88024" y="6392361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By: Drs. A. Agus Purwanto, SE MM CHA</a:t>
            </a:r>
            <a:endParaRPr lang="en-US" sz="1200" dirty="0"/>
          </a:p>
        </p:txBody>
      </p:sp>
      <p:sp>
        <p:nvSpPr>
          <p:cNvPr id="7" name="Rectangle 6"/>
          <p:cNvSpPr/>
          <p:nvPr/>
        </p:nvSpPr>
        <p:spPr>
          <a:xfrm>
            <a:off x="395536" y="1484784"/>
            <a:ext cx="237674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 smtClean="0"/>
              <a:t>Housekeeping </a:t>
            </a:r>
            <a:r>
              <a:rPr lang="en-US" sz="1600" b="1" dirty="0"/>
              <a:t>Operations</a:t>
            </a:r>
          </a:p>
        </p:txBody>
      </p:sp>
      <p:sp>
        <p:nvSpPr>
          <p:cNvPr id="9" name="Rectangle 8"/>
          <p:cNvSpPr/>
          <p:nvPr/>
        </p:nvSpPr>
        <p:spPr>
          <a:xfrm>
            <a:off x="395536" y="1855857"/>
            <a:ext cx="808035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 smtClean="0"/>
              <a:t>Job Role: </a:t>
            </a:r>
            <a:r>
              <a:rPr lang="en-US" sz="1600" b="1" dirty="0"/>
              <a:t>Assistant Housekeeper/Assistant Housekeeping Manager/Housekeeping Supervisor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7665606"/>
              </p:ext>
            </p:extLst>
          </p:nvPr>
        </p:nvGraphicFramePr>
        <p:xfrm>
          <a:off x="467544" y="4394800"/>
          <a:ext cx="8221744" cy="2025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1105"/>
                <a:gridCol w="5760639"/>
              </a:tblGrid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Critical Work Functions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Key Tasks</a:t>
                      </a:r>
                      <a:endParaRPr lang="en-US" sz="12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Manage front office operations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Plan resources and allocate work assignments to team members</a:t>
                      </a:r>
                    </a:p>
                    <a:p>
                      <a:r>
                        <a:rPr lang="en-US" sz="1200" dirty="0" smtClean="0"/>
                        <a:t>Organize work activities for shift commencement and completion</a:t>
                      </a:r>
                    </a:p>
                    <a:p>
                      <a:r>
                        <a:rPr lang="en-US" sz="1200" dirty="0" smtClean="0"/>
                        <a:t>Supervise work performance to ensure cleaning and maintenance are carried out in accordance with organizational procedures and standards</a:t>
                      </a:r>
                    </a:p>
                    <a:p>
                      <a:r>
                        <a:rPr lang="en-US" sz="1200" dirty="0" smtClean="0"/>
                        <a:t>Inspect rooms and public areas to ensure cleanliness level conforms to organizational standards</a:t>
                      </a:r>
                    </a:p>
                    <a:p>
                      <a:r>
                        <a:rPr lang="en-US" sz="1200" dirty="0" smtClean="0"/>
                        <a:t>Monitor turnover of rooms to ensure housekeeping efficiency</a:t>
                      </a:r>
                    </a:p>
                    <a:p>
                      <a:r>
                        <a:rPr lang="en-US" sz="1200" dirty="0" smtClean="0"/>
                        <a:t>Coordinate the maintenance of rooms, public areas and housekeeping equipment</a:t>
                      </a:r>
                    </a:p>
                    <a:p>
                      <a:r>
                        <a:rPr lang="en-US" sz="1200" dirty="0" smtClean="0"/>
                        <a:t>Maintain inventory of housekeeping supplies and equipment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276872"/>
            <a:ext cx="8352928" cy="2016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50048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5"/>
          <p:cNvSpPr>
            <a:spLocks noGrp="1"/>
          </p:cNvSpPr>
          <p:nvPr>
            <p:ph type="sldNum" sz="quarter" idx="12"/>
          </p:nvPr>
        </p:nvSpPr>
        <p:spPr>
          <a:xfrm>
            <a:off x="395536" y="6434410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88024" y="6392361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By: Drs. A. Agus Purwanto, SE MM CHA</a:t>
            </a:r>
            <a:endParaRPr lang="en-US" sz="12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8703934"/>
              </p:ext>
            </p:extLst>
          </p:nvPr>
        </p:nvGraphicFramePr>
        <p:xfrm>
          <a:off x="466092" y="2067664"/>
          <a:ext cx="8221744" cy="3305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1105"/>
                <a:gridCol w="5760639"/>
              </a:tblGrid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Critical Work Functions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smtClean="0"/>
                        <a:t>Key Tasks</a:t>
                      </a:r>
                      <a:endParaRPr lang="en-US" sz="12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Drive service and operational excellence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Resolve guests' concerns and feedback</a:t>
                      </a:r>
                    </a:p>
                    <a:p>
                      <a:r>
                        <a:rPr lang="en-US" sz="1200" dirty="0" smtClean="0"/>
                        <a:t>Propose improvements to enhance operational efficiency and guest experience</a:t>
                      </a:r>
                    </a:p>
                    <a:p>
                      <a:r>
                        <a:rPr lang="en-US" sz="1200" dirty="0" smtClean="0"/>
                        <a:t>Implement innovation, improvement and sustainability plans for continuous improvement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Manage operational risks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Monitor team's compliance with organizational and regulatory requirements on hygiene, and workplace safety and health</a:t>
                      </a:r>
                    </a:p>
                    <a:p>
                      <a:r>
                        <a:rPr lang="en-US" sz="1200" dirty="0" smtClean="0"/>
                        <a:t>Identify and monitor signs of potential security threats for appropriate follow-up</a:t>
                      </a:r>
                    </a:p>
                    <a:p>
                      <a:r>
                        <a:rPr lang="en-US" sz="1200" dirty="0" smtClean="0"/>
                        <a:t>Execute response and recovery actions during emergency situations</a:t>
                      </a:r>
                    </a:p>
                    <a:p>
                      <a:r>
                        <a:rPr lang="en-US" sz="1200" dirty="0" smtClean="0"/>
                        <a:t>Implement loss and risk prevention policies and procedures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Manage human resources, finance and report management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Generate and interpret operations reports for management reporting</a:t>
                      </a:r>
                    </a:p>
                    <a:p>
                      <a:r>
                        <a:rPr lang="en-US" sz="1200" dirty="0" smtClean="0"/>
                        <a:t>Provide coaching and feedback to improve team performance</a:t>
                      </a:r>
                    </a:p>
                    <a:p>
                      <a:r>
                        <a:rPr lang="en-US" sz="1200" dirty="0" smtClean="0"/>
                        <a:t>Identify training needs and implement training plans to enhance team capabilities</a:t>
                      </a:r>
                    </a:p>
                    <a:p>
                      <a:r>
                        <a:rPr lang="en-US" sz="1200" dirty="0" smtClean="0"/>
                        <a:t>Monitor team performance and provide feedback for improvement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</p:spPr>
        <p:txBody>
          <a:bodyPr>
            <a:no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SKILLS FRAMEWORK FOR </a:t>
            </a:r>
            <a:r>
              <a:rPr lang="en-US" sz="2000" b="1" dirty="0" smtClean="0">
                <a:solidFill>
                  <a:schemeClr val="bg1"/>
                </a:solidFill>
              </a:rPr>
              <a:t>HOTEL</a:t>
            </a:r>
            <a:r>
              <a:rPr lang="en-US" sz="2000" dirty="0">
                <a:solidFill>
                  <a:schemeClr val="bg1"/>
                </a:solidFill>
              </a:rPr>
              <a:t/>
            </a:r>
            <a:br>
              <a:rPr lang="en-US" sz="2000" dirty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SKILLS MAP </a:t>
            </a:r>
            <a:r>
              <a:rPr lang="en-US" sz="2000" b="1" dirty="0" smtClean="0">
                <a:solidFill>
                  <a:schemeClr val="bg1"/>
                </a:solidFill>
              </a:rPr>
              <a:t>– </a:t>
            </a:r>
            <a:r>
              <a:rPr lang="en-US" sz="2000" b="1" dirty="0">
                <a:solidFill>
                  <a:schemeClr val="bg1"/>
                </a:solidFill>
              </a:rPr>
              <a:t>Assistant Housekeeper/Assistant Housekeeping Manager/Housekeeping </a:t>
            </a:r>
            <a:r>
              <a:rPr lang="en-US" sz="2000" b="1" dirty="0" smtClean="0">
                <a:solidFill>
                  <a:schemeClr val="bg1"/>
                </a:solidFill>
              </a:rPr>
              <a:t>Supervisor (continue…)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9655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5"/>
          <p:cNvSpPr>
            <a:spLocks noGrp="1"/>
          </p:cNvSpPr>
          <p:nvPr>
            <p:ph type="sldNum" sz="quarter" idx="12"/>
          </p:nvPr>
        </p:nvSpPr>
        <p:spPr>
          <a:xfrm>
            <a:off x="395536" y="6434410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88024" y="6392361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By: Drs. A. Agus Purwanto, SE MM CHA</a:t>
            </a:r>
            <a:endParaRPr lang="en-US" sz="12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9092996"/>
              </p:ext>
            </p:extLst>
          </p:nvPr>
        </p:nvGraphicFramePr>
        <p:xfrm>
          <a:off x="395536" y="2348880"/>
          <a:ext cx="8219256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9747"/>
                <a:gridCol w="806677"/>
                <a:gridCol w="3600400"/>
                <a:gridCol w="802432"/>
              </a:tblGrid>
              <a:tr h="313184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Asset and Inventory Management</a:t>
                      </a:r>
                    </a:p>
                    <a:p>
                      <a:r>
                        <a:rPr lang="en-US" sz="1200" dirty="0" smtClean="0"/>
                        <a:t>Customer Challenges Management</a:t>
                      </a:r>
                    </a:p>
                    <a:p>
                      <a:r>
                        <a:rPr lang="en-US" sz="1200" dirty="0" smtClean="0"/>
                        <a:t>Environmental Sustainability Management</a:t>
                      </a:r>
                    </a:p>
                    <a:p>
                      <a:r>
                        <a:rPr lang="en-US" sz="1200" dirty="0" smtClean="0"/>
                        <a:t>Loss and Risk Prevention Management</a:t>
                      </a:r>
                    </a:p>
                    <a:p>
                      <a:r>
                        <a:rPr lang="en-US" sz="1200" dirty="0" smtClean="0"/>
                        <a:t>People and Performance Management</a:t>
                      </a:r>
                    </a:p>
                    <a:p>
                      <a:r>
                        <a:rPr lang="en-US" sz="1200" dirty="0" smtClean="0"/>
                        <a:t>People Development</a:t>
                      </a:r>
                    </a:p>
                    <a:p>
                      <a:r>
                        <a:rPr lang="en-US" sz="1200" dirty="0" smtClean="0"/>
                        <a:t>Resource Management</a:t>
                      </a:r>
                    </a:p>
                    <a:p>
                      <a:r>
                        <a:rPr lang="en-US" sz="1200" dirty="0" smtClean="0"/>
                        <a:t>Service Coaching</a:t>
                      </a:r>
                    </a:p>
                    <a:p>
                      <a:r>
                        <a:rPr lang="en-US" sz="1200" dirty="0" smtClean="0"/>
                        <a:t>Service Excellence</a:t>
                      </a:r>
                    </a:p>
                    <a:p>
                      <a:r>
                        <a:rPr lang="en-US" sz="1200" dirty="0" smtClean="0"/>
                        <a:t>Service Planning and Implementation</a:t>
                      </a:r>
                    </a:p>
                    <a:p>
                      <a:r>
                        <a:rPr lang="en-US" sz="1200" dirty="0" smtClean="0"/>
                        <a:t>Technology Adoption and Innovation</a:t>
                      </a:r>
                    </a:p>
                    <a:p>
                      <a:r>
                        <a:rPr lang="en-US" sz="1200" dirty="0" smtClean="0"/>
                        <a:t>Vendor Management</a:t>
                      </a:r>
                    </a:p>
                    <a:p>
                      <a:r>
                        <a:rPr lang="en-US" sz="1200" dirty="0" smtClean="0"/>
                        <a:t>Communication</a:t>
                      </a:r>
                    </a:p>
                    <a:p>
                      <a:r>
                        <a:rPr lang="en-US" sz="1200" dirty="0" smtClean="0"/>
                        <a:t>Service Orientation</a:t>
                      </a:r>
                    </a:p>
                    <a:p>
                      <a:r>
                        <a:rPr lang="en-US" sz="1200" dirty="0" smtClean="0"/>
                        <a:t>Problem Solving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Level 2,3</a:t>
                      </a:r>
                    </a:p>
                    <a:p>
                      <a:r>
                        <a:rPr lang="en-US" sz="1200" dirty="0" smtClean="0"/>
                        <a:t>Level 3</a:t>
                      </a:r>
                    </a:p>
                    <a:p>
                      <a:r>
                        <a:rPr lang="en-US" sz="1200" dirty="0" smtClean="0"/>
                        <a:t>Level 3</a:t>
                      </a:r>
                    </a:p>
                    <a:p>
                      <a:r>
                        <a:rPr lang="en-US" sz="1200" dirty="0" smtClean="0"/>
                        <a:t>Level 3</a:t>
                      </a:r>
                    </a:p>
                    <a:p>
                      <a:r>
                        <a:rPr lang="en-US" sz="1200" dirty="0" smtClean="0"/>
                        <a:t>Level 3</a:t>
                      </a:r>
                    </a:p>
                    <a:p>
                      <a:r>
                        <a:rPr lang="en-US" sz="1200" dirty="0" smtClean="0"/>
                        <a:t>Level 3</a:t>
                      </a:r>
                    </a:p>
                    <a:p>
                      <a:r>
                        <a:rPr lang="en-US" sz="1200" dirty="0" smtClean="0"/>
                        <a:t>Level 3</a:t>
                      </a:r>
                    </a:p>
                    <a:p>
                      <a:r>
                        <a:rPr lang="en-US" sz="1200" dirty="0" smtClean="0"/>
                        <a:t>Level 3</a:t>
                      </a:r>
                    </a:p>
                    <a:p>
                      <a:r>
                        <a:rPr lang="en-US" sz="1200" dirty="0" smtClean="0"/>
                        <a:t>Level 3</a:t>
                      </a:r>
                    </a:p>
                    <a:p>
                      <a:r>
                        <a:rPr lang="en-US" sz="1200" dirty="0" smtClean="0"/>
                        <a:t>Level 3</a:t>
                      </a:r>
                    </a:p>
                    <a:p>
                      <a:r>
                        <a:rPr lang="en-US" sz="1200" dirty="0" smtClean="0"/>
                        <a:t>Level</a:t>
                      </a:r>
                      <a:r>
                        <a:rPr lang="en-US" sz="1200" baseline="0" dirty="0" smtClean="0"/>
                        <a:t> 3</a:t>
                      </a:r>
                      <a:endParaRPr lang="en-US" sz="1200" dirty="0" smtClean="0"/>
                    </a:p>
                    <a:p>
                      <a:r>
                        <a:rPr lang="en-US" sz="1200" dirty="0" smtClean="0"/>
                        <a:t>Level 3</a:t>
                      </a:r>
                    </a:p>
                    <a:p>
                      <a:r>
                        <a:rPr lang="en-US" sz="1200" dirty="0" err="1" smtClean="0"/>
                        <a:t>Intermed</a:t>
                      </a:r>
                      <a:endParaRPr lang="en-US" sz="1200" dirty="0" smtClean="0"/>
                    </a:p>
                    <a:p>
                      <a:r>
                        <a:rPr lang="en-US" sz="1200" dirty="0" err="1" smtClean="0"/>
                        <a:t>Intermed</a:t>
                      </a:r>
                      <a:endParaRPr lang="en-US" sz="1200" dirty="0" smtClean="0"/>
                    </a:p>
                    <a:p>
                      <a:r>
                        <a:rPr lang="en-US" sz="1200" dirty="0" err="1" smtClean="0"/>
                        <a:t>Intermed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Crisis Management</a:t>
                      </a:r>
                    </a:p>
                    <a:p>
                      <a:r>
                        <a:rPr lang="en-US" sz="1200" dirty="0" smtClean="0"/>
                        <a:t>Customer Experience Management</a:t>
                      </a:r>
                    </a:p>
                    <a:p>
                      <a:r>
                        <a:rPr lang="en-US" sz="1200" dirty="0" smtClean="0"/>
                        <a:t>Innovation Management</a:t>
                      </a:r>
                    </a:p>
                    <a:p>
                      <a:r>
                        <a:rPr lang="en-US" sz="1200" dirty="0" smtClean="0"/>
                        <a:t>Organizational Relationship Building</a:t>
                      </a:r>
                    </a:p>
                    <a:p>
                      <a:r>
                        <a:rPr lang="en-US" sz="1200" dirty="0" smtClean="0"/>
                        <a:t>People and Relationship Management</a:t>
                      </a:r>
                    </a:p>
                    <a:p>
                      <a:r>
                        <a:rPr lang="en-US" sz="1200" dirty="0" smtClean="0"/>
                        <a:t>Productivity Improvement</a:t>
                      </a:r>
                    </a:p>
                    <a:p>
                      <a:r>
                        <a:rPr lang="en-US" sz="1200" dirty="0" smtClean="0"/>
                        <a:t>Public Areas Housekeeping Operations Management</a:t>
                      </a:r>
                    </a:p>
                    <a:p>
                      <a:r>
                        <a:rPr lang="en-US" sz="1200" dirty="0" smtClean="0"/>
                        <a:t>Room Housekeeping Operations Management</a:t>
                      </a:r>
                    </a:p>
                    <a:p>
                      <a:r>
                        <a:rPr lang="en-US" sz="1200" dirty="0" smtClean="0"/>
                        <a:t>Service Innovation</a:t>
                      </a:r>
                    </a:p>
                    <a:p>
                      <a:r>
                        <a:rPr lang="en-US" sz="1200" dirty="0" smtClean="0"/>
                        <a:t>Staff Management</a:t>
                      </a:r>
                    </a:p>
                    <a:p>
                      <a:r>
                        <a:rPr lang="en-US" sz="1200" dirty="0" smtClean="0"/>
                        <a:t>Threat Observation</a:t>
                      </a:r>
                    </a:p>
                    <a:p>
                      <a:r>
                        <a:rPr lang="en-US" sz="1200" dirty="0" smtClean="0"/>
                        <a:t>Workplace Safety and Health Performance </a:t>
                      </a:r>
                      <a:r>
                        <a:rPr lang="en-US" sz="1200" dirty="0" err="1" smtClean="0"/>
                        <a:t>Mgmnt</a:t>
                      </a:r>
                      <a:endParaRPr lang="en-US" sz="1200" dirty="0" smtClean="0"/>
                    </a:p>
                    <a:p>
                      <a:r>
                        <a:rPr lang="en-US" sz="1200" dirty="0" smtClean="0"/>
                        <a:t>Interpersonal Skills</a:t>
                      </a:r>
                    </a:p>
                    <a:p>
                      <a:r>
                        <a:rPr lang="en-US" sz="1200" dirty="0" smtClean="0"/>
                        <a:t>Resource Management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Level 3</a:t>
                      </a:r>
                    </a:p>
                    <a:p>
                      <a:r>
                        <a:rPr lang="en-US" sz="1200" dirty="0" smtClean="0"/>
                        <a:t>Level 3</a:t>
                      </a:r>
                    </a:p>
                    <a:p>
                      <a:r>
                        <a:rPr lang="en-US" sz="1200" dirty="0" smtClean="0"/>
                        <a:t>Level 3</a:t>
                      </a:r>
                    </a:p>
                    <a:p>
                      <a:r>
                        <a:rPr lang="en-US" sz="1200" dirty="0" smtClean="0"/>
                        <a:t>Level 3</a:t>
                      </a:r>
                    </a:p>
                    <a:p>
                      <a:r>
                        <a:rPr lang="en-US" sz="1200" dirty="0" smtClean="0"/>
                        <a:t>Level 3</a:t>
                      </a:r>
                    </a:p>
                    <a:p>
                      <a:r>
                        <a:rPr lang="en-US" sz="1200" dirty="0" smtClean="0"/>
                        <a:t>Level 3</a:t>
                      </a:r>
                    </a:p>
                    <a:p>
                      <a:r>
                        <a:rPr lang="en-US" sz="1200" dirty="0" smtClean="0"/>
                        <a:t>Level 3</a:t>
                      </a:r>
                    </a:p>
                    <a:p>
                      <a:r>
                        <a:rPr lang="en-US" sz="1200" dirty="0" smtClean="0"/>
                        <a:t>Level 3</a:t>
                      </a:r>
                    </a:p>
                    <a:p>
                      <a:r>
                        <a:rPr lang="en-US" sz="1200" dirty="0" smtClean="0"/>
                        <a:t>Level 3</a:t>
                      </a:r>
                    </a:p>
                    <a:p>
                      <a:r>
                        <a:rPr lang="en-US" sz="1200" dirty="0" smtClean="0"/>
                        <a:t>Level 3</a:t>
                      </a:r>
                    </a:p>
                    <a:p>
                      <a:r>
                        <a:rPr lang="en-US" sz="1200" dirty="0" smtClean="0"/>
                        <a:t>Level 2</a:t>
                      </a:r>
                    </a:p>
                    <a:p>
                      <a:r>
                        <a:rPr lang="en-US" sz="1200" dirty="0" smtClean="0"/>
                        <a:t>Level 3</a:t>
                      </a:r>
                    </a:p>
                    <a:p>
                      <a:r>
                        <a:rPr lang="en-US" sz="1200" dirty="0" err="1" smtClean="0"/>
                        <a:t>Intermed</a:t>
                      </a:r>
                      <a:endParaRPr lang="en-US" sz="1200" dirty="0" smtClean="0"/>
                    </a:p>
                    <a:p>
                      <a:r>
                        <a:rPr lang="en-US" sz="1200" dirty="0" err="1" smtClean="0"/>
                        <a:t>Intermed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95536" y="1772816"/>
            <a:ext cx="25202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SKILL AND COMPETENCIES</a:t>
            </a:r>
            <a:endParaRPr lang="en-US" sz="1600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</p:spPr>
        <p:txBody>
          <a:bodyPr>
            <a:no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SKILLS FRAMEWORK FOR </a:t>
            </a:r>
            <a:r>
              <a:rPr lang="en-US" sz="2000" b="1" dirty="0" smtClean="0">
                <a:solidFill>
                  <a:schemeClr val="bg1"/>
                </a:solidFill>
              </a:rPr>
              <a:t>HOTEL</a:t>
            </a:r>
            <a:r>
              <a:rPr lang="en-US" sz="2000" dirty="0">
                <a:solidFill>
                  <a:schemeClr val="bg1"/>
                </a:solidFill>
              </a:rPr>
              <a:t/>
            </a:r>
            <a:br>
              <a:rPr lang="en-US" sz="2000" dirty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SKILLS MAP </a:t>
            </a:r>
            <a:r>
              <a:rPr lang="en-US" sz="2000" b="1" dirty="0" smtClean="0">
                <a:solidFill>
                  <a:schemeClr val="bg1"/>
                </a:solidFill>
              </a:rPr>
              <a:t>– </a:t>
            </a:r>
            <a:r>
              <a:rPr lang="en-US" sz="2000" b="1" dirty="0">
                <a:solidFill>
                  <a:schemeClr val="bg1"/>
                </a:solidFill>
              </a:rPr>
              <a:t>Assistant Housekeeper/Assistant Housekeeping Manager/Housekeeping </a:t>
            </a:r>
            <a:r>
              <a:rPr lang="en-US" sz="2000" b="1" dirty="0" smtClean="0">
                <a:solidFill>
                  <a:schemeClr val="bg1"/>
                </a:solidFill>
              </a:rPr>
              <a:t>Supervisor (continue…)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0073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</p:spPr>
        <p:txBody>
          <a:bodyPr>
            <a:no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SKILLS FRAMEWORK FOR </a:t>
            </a:r>
            <a:r>
              <a:rPr lang="en-US" sz="2000" b="1" dirty="0" smtClean="0">
                <a:solidFill>
                  <a:schemeClr val="bg1"/>
                </a:solidFill>
              </a:rPr>
              <a:t>HOTEL</a:t>
            </a:r>
            <a:r>
              <a:rPr lang="en-US" sz="2000" dirty="0">
                <a:solidFill>
                  <a:schemeClr val="bg1"/>
                </a:solidFill>
              </a:rPr>
              <a:t/>
            </a:r>
            <a:br>
              <a:rPr lang="en-US" sz="2000" dirty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SKILLS MAP </a:t>
            </a:r>
            <a:r>
              <a:rPr lang="en-US" sz="2000" b="1" dirty="0" smtClean="0">
                <a:solidFill>
                  <a:schemeClr val="bg1"/>
                </a:solidFill>
              </a:rPr>
              <a:t>–  </a:t>
            </a:r>
            <a:r>
              <a:rPr lang="en-US" sz="2000" b="1" dirty="0">
                <a:solidFill>
                  <a:schemeClr val="bg1"/>
                </a:solidFill>
              </a:rPr>
              <a:t>Assistant Executive Housekeeper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4" name="object 25"/>
          <p:cNvSpPr>
            <a:spLocks noGrp="1"/>
          </p:cNvSpPr>
          <p:nvPr>
            <p:ph type="sldNum" sz="quarter" idx="12"/>
          </p:nvPr>
        </p:nvSpPr>
        <p:spPr>
          <a:xfrm>
            <a:off x="395536" y="6434410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88024" y="6392361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By: Drs. A. Agus Purwanto, SE MM CHA</a:t>
            </a:r>
            <a:endParaRPr lang="en-US" sz="1200" dirty="0"/>
          </a:p>
        </p:txBody>
      </p:sp>
      <p:sp>
        <p:nvSpPr>
          <p:cNvPr id="9" name="Rectangle 8"/>
          <p:cNvSpPr/>
          <p:nvPr/>
        </p:nvSpPr>
        <p:spPr>
          <a:xfrm>
            <a:off x="395536" y="1855857"/>
            <a:ext cx="378353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 smtClean="0"/>
              <a:t>Job Role: </a:t>
            </a:r>
            <a:r>
              <a:rPr lang="en-US" sz="1600" b="1" dirty="0"/>
              <a:t>Assistant Executive Housekeeper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7082365"/>
              </p:ext>
            </p:extLst>
          </p:nvPr>
        </p:nvGraphicFramePr>
        <p:xfrm>
          <a:off x="467544" y="4505672"/>
          <a:ext cx="8221744" cy="16596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1105"/>
                <a:gridCol w="5760639"/>
              </a:tblGrid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Critical Work Functions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Key Tasks</a:t>
                      </a:r>
                      <a:endParaRPr lang="en-US" sz="12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Manage housekeeping operations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Develop operations plans for the department</a:t>
                      </a:r>
                    </a:p>
                    <a:p>
                      <a:r>
                        <a:rPr lang="en-US" sz="1200" dirty="0" smtClean="0"/>
                        <a:t>Review manpower allocation for work assignments</a:t>
                      </a:r>
                    </a:p>
                    <a:p>
                      <a:r>
                        <a:rPr lang="en-US" sz="1200" dirty="0" smtClean="0"/>
                        <a:t>Implement operating procedures and service standards for housekeeping operations</a:t>
                      </a:r>
                    </a:p>
                    <a:p>
                      <a:r>
                        <a:rPr lang="en-US" sz="1200" dirty="0" smtClean="0"/>
                        <a:t>Monitor housekeeping operations to ensure adherence to organizational standards and procedures</a:t>
                      </a:r>
                    </a:p>
                    <a:p>
                      <a:r>
                        <a:rPr lang="en-US" sz="1200" dirty="0" smtClean="0"/>
                        <a:t>Monitor outsourced services and work quality of vendors</a:t>
                      </a:r>
                    </a:p>
                    <a:p>
                      <a:r>
                        <a:rPr lang="en-US" sz="1200" dirty="0" smtClean="0"/>
                        <a:t>Monitor inventory of housekeeping supplies and equipment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395536" y="1484784"/>
            <a:ext cx="237674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 smtClean="0"/>
              <a:t>Housekeeping </a:t>
            </a:r>
            <a:r>
              <a:rPr lang="en-US" sz="1600" b="1" dirty="0"/>
              <a:t>Operations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194411"/>
            <a:ext cx="8352928" cy="21706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15694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5"/>
          <p:cNvSpPr>
            <a:spLocks noGrp="1"/>
          </p:cNvSpPr>
          <p:nvPr>
            <p:ph type="sldNum" sz="quarter" idx="12"/>
          </p:nvPr>
        </p:nvSpPr>
        <p:spPr>
          <a:xfrm>
            <a:off x="395536" y="6434410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88024" y="6392361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By: Drs. A. Agus Purwanto, SE MM CHA</a:t>
            </a:r>
            <a:endParaRPr lang="en-US" sz="12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3329900"/>
              </p:ext>
            </p:extLst>
          </p:nvPr>
        </p:nvGraphicFramePr>
        <p:xfrm>
          <a:off x="466092" y="1746488"/>
          <a:ext cx="8221744" cy="4402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1105"/>
                <a:gridCol w="5760639"/>
              </a:tblGrid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Critical Work Functions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smtClean="0"/>
                        <a:t>Key Tasks</a:t>
                      </a:r>
                      <a:endParaRPr lang="en-US" sz="12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Drive service and operational excellence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Manage service recovery for escalated guests' concerns and feedback</a:t>
                      </a:r>
                    </a:p>
                    <a:p>
                      <a:r>
                        <a:rPr lang="en-US" sz="1200" dirty="0" smtClean="0"/>
                        <a:t>Analyze service quality of housekeeping operations for continuous improvement</a:t>
                      </a:r>
                    </a:p>
                    <a:p>
                      <a:r>
                        <a:rPr lang="en-US" sz="1200" dirty="0" smtClean="0"/>
                        <a:t>Review systems and processes for workflow and productivity improvement</a:t>
                      </a:r>
                    </a:p>
                    <a:p>
                      <a:r>
                        <a:rPr lang="en-US" sz="1200" dirty="0" smtClean="0"/>
                        <a:t>Innovate new ideas on housekeeping services to enhance guest experience</a:t>
                      </a:r>
                    </a:p>
                    <a:p>
                      <a:r>
                        <a:rPr lang="en-US" sz="1200" dirty="0" smtClean="0"/>
                        <a:t>Direct the implementation of sustainability programs to drive organizational green initiatives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Manage operational risks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Operationalize compliance management on hygiene, and workplace safety and health requirements</a:t>
                      </a:r>
                    </a:p>
                    <a:p>
                      <a:r>
                        <a:rPr lang="en-US" sz="1200" dirty="0" smtClean="0"/>
                        <a:t>Manage loss and risk prevention policies and procedures to minimize loss and risk in business operations</a:t>
                      </a:r>
                    </a:p>
                    <a:p>
                      <a:r>
                        <a:rPr lang="en-US" sz="1200" dirty="0" smtClean="0"/>
                        <a:t>Manage emergency situations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Manage human resources, finance and report management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Review housekeeping reports to monitor and report departmental performance</a:t>
                      </a:r>
                    </a:p>
                    <a:p>
                      <a:r>
                        <a:rPr lang="en-US" sz="1200" dirty="0" smtClean="0"/>
                        <a:t>Support budget forecasting processes for the department</a:t>
                      </a:r>
                    </a:p>
                    <a:p>
                      <a:r>
                        <a:rPr lang="en-US" sz="1200" dirty="0" smtClean="0"/>
                        <a:t>Manage cost control to keep departmental operating expenses within budget</a:t>
                      </a:r>
                    </a:p>
                    <a:p>
                      <a:r>
                        <a:rPr lang="en-US" sz="1200" dirty="0" smtClean="0"/>
                        <a:t>Provide coaching and guidance to improve staff work performance</a:t>
                      </a:r>
                    </a:p>
                    <a:p>
                      <a:r>
                        <a:rPr lang="en-US" sz="1200" dirty="0" smtClean="0"/>
                        <a:t>Establish learning and development plans and facilitate learning and development opportunities to enhance work performance</a:t>
                      </a:r>
                    </a:p>
                    <a:p>
                      <a:r>
                        <a:rPr lang="en-US" sz="1200" dirty="0" smtClean="0"/>
                        <a:t>Manage team performance to achieve department goals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</p:spPr>
        <p:txBody>
          <a:bodyPr>
            <a:no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SKILLS FRAMEWORK FOR </a:t>
            </a:r>
            <a:r>
              <a:rPr lang="en-US" sz="2000" b="1" dirty="0" smtClean="0">
                <a:solidFill>
                  <a:schemeClr val="bg1"/>
                </a:solidFill>
              </a:rPr>
              <a:t>HOTEL</a:t>
            </a:r>
            <a:r>
              <a:rPr lang="en-US" sz="2000" dirty="0">
                <a:solidFill>
                  <a:schemeClr val="bg1"/>
                </a:solidFill>
              </a:rPr>
              <a:t/>
            </a:r>
            <a:br>
              <a:rPr lang="en-US" sz="2000" dirty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SKILLS MAP </a:t>
            </a:r>
            <a:r>
              <a:rPr lang="en-US" sz="2000" b="1" dirty="0" smtClean="0">
                <a:solidFill>
                  <a:schemeClr val="bg1"/>
                </a:solidFill>
              </a:rPr>
              <a:t>–  </a:t>
            </a:r>
            <a:r>
              <a:rPr lang="en-US" sz="2000" b="1" dirty="0">
                <a:solidFill>
                  <a:schemeClr val="bg1"/>
                </a:solidFill>
              </a:rPr>
              <a:t>Assistant Executive </a:t>
            </a:r>
            <a:r>
              <a:rPr lang="en-US" sz="2000" b="1" dirty="0" smtClean="0">
                <a:solidFill>
                  <a:schemeClr val="bg1"/>
                </a:solidFill>
              </a:rPr>
              <a:t>Housekeeper</a:t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 smtClean="0">
                <a:solidFill>
                  <a:schemeClr val="bg1"/>
                </a:solidFill>
              </a:rPr>
              <a:t>(continue….)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737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5"/>
          <p:cNvSpPr>
            <a:spLocks noGrp="1"/>
          </p:cNvSpPr>
          <p:nvPr>
            <p:ph type="sldNum" sz="quarter" idx="12"/>
          </p:nvPr>
        </p:nvSpPr>
        <p:spPr>
          <a:xfrm>
            <a:off x="395536" y="6434410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88024" y="6392361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By: Drs. A. Agus Purwanto, SE MM CHA</a:t>
            </a:r>
            <a:endParaRPr lang="en-US" sz="12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9326968"/>
              </p:ext>
            </p:extLst>
          </p:nvPr>
        </p:nvGraphicFramePr>
        <p:xfrm>
          <a:off x="395536" y="2348880"/>
          <a:ext cx="8219256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9747"/>
                <a:gridCol w="806677"/>
                <a:gridCol w="3600400"/>
                <a:gridCol w="802432"/>
              </a:tblGrid>
              <a:tr h="313184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Asset and Inventory Management</a:t>
                      </a:r>
                    </a:p>
                    <a:p>
                      <a:r>
                        <a:rPr lang="en-US" sz="1200" dirty="0" smtClean="0"/>
                        <a:t>Business Continuity Planning</a:t>
                      </a:r>
                    </a:p>
                    <a:p>
                      <a:r>
                        <a:rPr lang="en-US" sz="1200" dirty="0" smtClean="0"/>
                        <a:t>Business Presentation Delivery</a:t>
                      </a:r>
                    </a:p>
                    <a:p>
                      <a:r>
                        <a:rPr lang="en-US" sz="1200" dirty="0" smtClean="0"/>
                        <a:t>Change Management</a:t>
                      </a:r>
                    </a:p>
                    <a:p>
                      <a:r>
                        <a:rPr lang="en-US" sz="1200" dirty="0" smtClean="0"/>
                        <a:t>Customer Experience Management</a:t>
                      </a:r>
                    </a:p>
                    <a:p>
                      <a:r>
                        <a:rPr lang="en-US" sz="1200" dirty="0" smtClean="0"/>
                        <a:t>Environmental Sustainability Management</a:t>
                      </a:r>
                    </a:p>
                    <a:p>
                      <a:r>
                        <a:rPr lang="en-US" sz="1200" dirty="0" smtClean="0"/>
                        <a:t>Innovation Management</a:t>
                      </a:r>
                    </a:p>
                    <a:p>
                      <a:r>
                        <a:rPr lang="en-US" sz="1200" dirty="0" smtClean="0"/>
                        <a:t>Organizational Relationship Building</a:t>
                      </a:r>
                    </a:p>
                    <a:p>
                      <a:r>
                        <a:rPr lang="en-US" sz="1200" dirty="0" smtClean="0"/>
                        <a:t>People and Relationship Management</a:t>
                      </a:r>
                    </a:p>
                    <a:p>
                      <a:r>
                        <a:rPr lang="en-US" sz="1200" dirty="0" smtClean="0"/>
                        <a:t>Productivity Improvement</a:t>
                      </a:r>
                    </a:p>
                    <a:p>
                      <a:r>
                        <a:rPr lang="en-US" sz="1200" dirty="0" smtClean="0"/>
                        <a:t>Resource Management</a:t>
                      </a:r>
                    </a:p>
                    <a:p>
                      <a:r>
                        <a:rPr lang="en-US" sz="1200" dirty="0" smtClean="0"/>
                        <a:t>Service Coaching</a:t>
                      </a:r>
                    </a:p>
                    <a:p>
                      <a:r>
                        <a:rPr lang="en-US" sz="1200" dirty="0" smtClean="0"/>
                        <a:t>Service Information and Results</a:t>
                      </a:r>
                    </a:p>
                    <a:p>
                      <a:r>
                        <a:rPr lang="en-US" sz="1200" dirty="0" smtClean="0"/>
                        <a:t>Service Innovation Culture</a:t>
                      </a:r>
                    </a:p>
                    <a:p>
                      <a:r>
                        <a:rPr lang="en-US" sz="1200" dirty="0" smtClean="0"/>
                        <a:t>Staff Management</a:t>
                      </a:r>
                    </a:p>
                    <a:p>
                      <a:r>
                        <a:rPr lang="en-US" sz="1200" dirty="0" smtClean="0"/>
                        <a:t>Vendor Management</a:t>
                      </a:r>
                    </a:p>
                    <a:p>
                      <a:r>
                        <a:rPr lang="en-US" sz="1200" dirty="0" smtClean="0"/>
                        <a:t>Vision Leadership</a:t>
                      </a:r>
                    </a:p>
                    <a:p>
                      <a:r>
                        <a:rPr lang="en-US" sz="1200" dirty="0" smtClean="0"/>
                        <a:t>Decision Making</a:t>
                      </a:r>
                    </a:p>
                    <a:p>
                      <a:r>
                        <a:rPr lang="en-US" sz="1200" dirty="0" smtClean="0"/>
                        <a:t>Problem Solving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Level 3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3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Advance</a:t>
                      </a:r>
                    </a:p>
                    <a:p>
                      <a:r>
                        <a:rPr lang="en-US" sz="1200" dirty="0" smtClean="0"/>
                        <a:t>Advance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Budgeting</a:t>
                      </a:r>
                    </a:p>
                    <a:p>
                      <a:r>
                        <a:rPr lang="en-US" sz="1200" dirty="0" smtClean="0"/>
                        <a:t>Business Planning</a:t>
                      </a:r>
                    </a:p>
                    <a:p>
                      <a:r>
                        <a:rPr lang="en-US" sz="1200" dirty="0" smtClean="0"/>
                        <a:t>Business Relationship Building</a:t>
                      </a:r>
                    </a:p>
                    <a:p>
                      <a:r>
                        <a:rPr lang="en-US" sz="1200" dirty="0" smtClean="0"/>
                        <a:t>Crisis Management</a:t>
                      </a:r>
                    </a:p>
                    <a:p>
                      <a:r>
                        <a:rPr lang="en-US" sz="1200" dirty="0" smtClean="0"/>
                        <a:t>Dispute Resolution</a:t>
                      </a:r>
                    </a:p>
                    <a:p>
                      <a:r>
                        <a:rPr lang="en-US" sz="1200" dirty="0" smtClean="0"/>
                        <a:t>Hospitality Data Collection and Analysis</a:t>
                      </a:r>
                    </a:p>
                    <a:p>
                      <a:r>
                        <a:rPr lang="en-US" sz="1200" dirty="0" smtClean="0"/>
                        <a:t>Loss and Risk Prevention Management</a:t>
                      </a:r>
                    </a:p>
                    <a:p>
                      <a:r>
                        <a:rPr lang="en-US" sz="1200" dirty="0" smtClean="0"/>
                        <a:t>People and Performance Management</a:t>
                      </a:r>
                    </a:p>
                    <a:p>
                      <a:r>
                        <a:rPr lang="en-US" sz="1200" dirty="0" smtClean="0"/>
                        <a:t>People Development</a:t>
                      </a:r>
                    </a:p>
                    <a:p>
                      <a:r>
                        <a:rPr lang="en-US" sz="1200" dirty="0" smtClean="0"/>
                        <a:t>Room Housekeeping Operations Management</a:t>
                      </a:r>
                    </a:p>
                    <a:p>
                      <a:r>
                        <a:rPr lang="en-US" sz="1200" dirty="0" smtClean="0"/>
                        <a:t>Service Challenges</a:t>
                      </a:r>
                    </a:p>
                    <a:p>
                      <a:r>
                        <a:rPr lang="en-US" sz="1200" dirty="0" smtClean="0"/>
                        <a:t>Service Excellence</a:t>
                      </a:r>
                    </a:p>
                    <a:p>
                      <a:r>
                        <a:rPr lang="en-US" sz="1200" dirty="0" smtClean="0"/>
                        <a:t>Service Innovation</a:t>
                      </a:r>
                    </a:p>
                    <a:p>
                      <a:r>
                        <a:rPr lang="en-US" sz="1200" dirty="0" smtClean="0"/>
                        <a:t>Service Planning and Implementation</a:t>
                      </a:r>
                    </a:p>
                    <a:p>
                      <a:r>
                        <a:rPr lang="en-US" sz="1200" dirty="0" smtClean="0"/>
                        <a:t>Technology Adoption and Innovation</a:t>
                      </a:r>
                    </a:p>
                    <a:p>
                      <a:r>
                        <a:rPr lang="en-US" sz="1200" dirty="0" smtClean="0"/>
                        <a:t>Workplace Safety and Health Performance </a:t>
                      </a:r>
                      <a:r>
                        <a:rPr lang="en-US" sz="1200" dirty="0" err="1" smtClean="0"/>
                        <a:t>Mgmnt</a:t>
                      </a:r>
                      <a:endParaRPr lang="en-US" sz="1200" dirty="0" smtClean="0"/>
                    </a:p>
                    <a:p>
                      <a:r>
                        <a:rPr lang="en-US" sz="1200" dirty="0" smtClean="0"/>
                        <a:t>Leadership</a:t>
                      </a:r>
                    </a:p>
                    <a:p>
                      <a:r>
                        <a:rPr lang="en-US" sz="1200" dirty="0" smtClean="0"/>
                        <a:t>Sense-Making</a:t>
                      </a:r>
                    </a:p>
                    <a:p>
                      <a:r>
                        <a:rPr lang="en-US" sz="1200" dirty="0" smtClean="0"/>
                        <a:t>Interpersonal Skills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Level 3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3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err="1" smtClean="0"/>
                        <a:t>Intermed</a:t>
                      </a:r>
                      <a:endParaRPr lang="en-US" sz="1200" dirty="0" smtClean="0"/>
                    </a:p>
                    <a:p>
                      <a:r>
                        <a:rPr lang="en-US" sz="1200" dirty="0" err="1" smtClean="0"/>
                        <a:t>Intermed</a:t>
                      </a:r>
                      <a:endParaRPr lang="en-US" sz="1200" dirty="0" smtClean="0"/>
                    </a:p>
                    <a:p>
                      <a:r>
                        <a:rPr lang="en-US" sz="1200" dirty="0" smtClean="0"/>
                        <a:t>Advance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95536" y="1772816"/>
            <a:ext cx="25202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SKILL AND COMPETENCIES</a:t>
            </a:r>
            <a:endParaRPr lang="en-US" sz="1600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</p:spPr>
        <p:txBody>
          <a:bodyPr>
            <a:no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SKILLS FRAMEWORK FOR </a:t>
            </a:r>
            <a:r>
              <a:rPr lang="en-US" sz="2000" b="1" dirty="0" smtClean="0">
                <a:solidFill>
                  <a:schemeClr val="bg1"/>
                </a:solidFill>
              </a:rPr>
              <a:t>HOTEL</a:t>
            </a:r>
            <a:r>
              <a:rPr lang="en-US" sz="2000" dirty="0">
                <a:solidFill>
                  <a:schemeClr val="bg1"/>
                </a:solidFill>
              </a:rPr>
              <a:t/>
            </a:r>
            <a:br>
              <a:rPr lang="en-US" sz="2000" dirty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SKILLS MAP </a:t>
            </a:r>
            <a:r>
              <a:rPr lang="en-US" sz="2000" b="1" dirty="0" smtClean="0">
                <a:solidFill>
                  <a:schemeClr val="bg1"/>
                </a:solidFill>
              </a:rPr>
              <a:t>–  </a:t>
            </a:r>
            <a:r>
              <a:rPr lang="en-US" sz="2000" b="1" dirty="0">
                <a:solidFill>
                  <a:schemeClr val="bg1"/>
                </a:solidFill>
              </a:rPr>
              <a:t>Assistant Executive </a:t>
            </a:r>
            <a:r>
              <a:rPr lang="en-US" sz="2000" b="1" dirty="0" smtClean="0">
                <a:solidFill>
                  <a:schemeClr val="bg1"/>
                </a:solidFill>
              </a:rPr>
              <a:t>Housekeeper</a:t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 smtClean="0">
                <a:solidFill>
                  <a:schemeClr val="bg1"/>
                </a:solidFill>
              </a:rPr>
              <a:t>(continue….)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70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Laundry Operations</a:t>
            </a:r>
            <a:endParaRPr lang="en-U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object 25"/>
          <p:cNvSpPr>
            <a:spLocks noGrp="1"/>
          </p:cNvSpPr>
          <p:nvPr>
            <p:ph type="sldNum" sz="quarter" idx="12"/>
          </p:nvPr>
        </p:nvSpPr>
        <p:spPr>
          <a:xfrm>
            <a:off x="395536" y="6434410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88024" y="6392361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By: Drs. A. Agus Purwanto, SE MM CHA</a:t>
            </a:r>
            <a:endParaRPr lang="en-US" sz="12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736387"/>
            <a:ext cx="8064896" cy="3510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381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</p:spPr>
        <p:txBody>
          <a:bodyPr>
            <a:noAutofit/>
          </a:bodyPr>
          <a:lstStyle/>
          <a:p>
            <a:r>
              <a:rPr lang="en-US" sz="1800" b="1" dirty="0">
                <a:solidFill>
                  <a:schemeClr val="bg1"/>
                </a:solidFill>
              </a:rPr>
              <a:t>SKILLS FRAMEWORK FOR </a:t>
            </a:r>
            <a:r>
              <a:rPr lang="en-US" sz="1800" b="1" dirty="0" smtClean="0">
                <a:solidFill>
                  <a:schemeClr val="bg1"/>
                </a:solidFill>
              </a:rPr>
              <a:t>HOTEL</a:t>
            </a:r>
            <a:r>
              <a:rPr lang="en-US" sz="1800" dirty="0">
                <a:solidFill>
                  <a:schemeClr val="bg1"/>
                </a:solidFill>
              </a:rPr>
              <a:t/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b="1" dirty="0">
                <a:solidFill>
                  <a:schemeClr val="bg1"/>
                </a:solidFill>
              </a:rPr>
              <a:t>SKILLS MAP </a:t>
            </a:r>
            <a:r>
              <a:rPr lang="en-US" sz="1800" b="1" dirty="0" smtClean="0">
                <a:solidFill>
                  <a:schemeClr val="bg1"/>
                </a:solidFill>
              </a:rPr>
              <a:t>–  </a:t>
            </a:r>
            <a:r>
              <a:rPr lang="sv-SE" sz="1800" b="1" dirty="0">
                <a:solidFill>
                  <a:schemeClr val="bg1"/>
                </a:solidFill>
              </a:rPr>
              <a:t>Linen Room Attendant/Laundry Valet Attendant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4" name="object 25"/>
          <p:cNvSpPr>
            <a:spLocks noGrp="1"/>
          </p:cNvSpPr>
          <p:nvPr>
            <p:ph type="sldNum" sz="quarter" idx="12"/>
          </p:nvPr>
        </p:nvSpPr>
        <p:spPr>
          <a:xfrm>
            <a:off x="395536" y="6434410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88024" y="6392361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By: Drs. A. Agus Purwanto, SE MM CHA</a:t>
            </a:r>
            <a:endParaRPr lang="en-US" sz="1200" dirty="0"/>
          </a:p>
        </p:txBody>
      </p:sp>
      <p:sp>
        <p:nvSpPr>
          <p:cNvPr id="7" name="Rectangle 6"/>
          <p:cNvSpPr/>
          <p:nvPr/>
        </p:nvSpPr>
        <p:spPr>
          <a:xfrm>
            <a:off x="467544" y="1412776"/>
            <a:ext cx="186711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 smtClean="0"/>
              <a:t>Laundry </a:t>
            </a:r>
            <a:r>
              <a:rPr lang="en-US" sz="1600" b="1" dirty="0"/>
              <a:t>Operations</a:t>
            </a:r>
          </a:p>
        </p:txBody>
      </p:sp>
      <p:sp>
        <p:nvSpPr>
          <p:cNvPr id="9" name="Rectangle 8"/>
          <p:cNvSpPr/>
          <p:nvPr/>
        </p:nvSpPr>
        <p:spPr>
          <a:xfrm>
            <a:off x="467544" y="1700808"/>
            <a:ext cx="82089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/>
              <a:t>Job Role: </a:t>
            </a:r>
            <a:r>
              <a:rPr lang="sv-SE" sz="1400" b="1" dirty="0"/>
              <a:t>Linen Room Attendant/Laundry Valet Attendant</a:t>
            </a:r>
            <a:endParaRPr lang="en-US" sz="1400" b="1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6034066"/>
              </p:ext>
            </p:extLst>
          </p:nvPr>
        </p:nvGraphicFramePr>
        <p:xfrm>
          <a:off x="526720" y="4433664"/>
          <a:ext cx="8221744" cy="16596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1105"/>
                <a:gridCol w="5760639"/>
              </a:tblGrid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Critical Work Functions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Key Tasks</a:t>
                      </a:r>
                      <a:endParaRPr lang="en-US" sz="12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Manage housekeeping operations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Perform activities for shift duty check-in and check-out</a:t>
                      </a:r>
                    </a:p>
                    <a:p>
                      <a:r>
                        <a:rPr lang="en-US" sz="1200" dirty="0" smtClean="0"/>
                        <a:t>Collect and deliver guests' laundry</a:t>
                      </a:r>
                    </a:p>
                    <a:p>
                      <a:r>
                        <a:rPr lang="en-US" sz="1200" dirty="0" smtClean="0"/>
                        <a:t>Perform laundry cleaning in accordance with organizational procedures</a:t>
                      </a:r>
                    </a:p>
                    <a:p>
                      <a:r>
                        <a:rPr lang="en-US" sz="1200" dirty="0" smtClean="0"/>
                        <a:t>Perform sorting, storage and issuance of linens and uniforms</a:t>
                      </a:r>
                    </a:p>
                    <a:p>
                      <a:r>
                        <a:rPr lang="en-US" sz="1200" dirty="0" smtClean="0"/>
                        <a:t>Assist to conduct inventory count</a:t>
                      </a:r>
                    </a:p>
                    <a:p>
                      <a:r>
                        <a:rPr lang="en-US" sz="1200" dirty="0" smtClean="0"/>
                        <a:t>Clean and maintain equipment and work areas</a:t>
                      </a:r>
                    </a:p>
                    <a:p>
                      <a:r>
                        <a:rPr lang="en-US" sz="1200" dirty="0" smtClean="0"/>
                        <a:t>Document and maintain records on work activities and inventory tracking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127818"/>
            <a:ext cx="8280920" cy="2021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40039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5"/>
          <p:cNvSpPr>
            <a:spLocks noGrp="1"/>
          </p:cNvSpPr>
          <p:nvPr>
            <p:ph type="sldNum" sz="quarter" idx="12"/>
          </p:nvPr>
        </p:nvSpPr>
        <p:spPr>
          <a:xfrm>
            <a:off x="395536" y="6434410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88024" y="6392361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By: Drs. A. Agus Purwanto, SE MM CHA</a:t>
            </a:r>
            <a:endParaRPr lang="en-US" sz="12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9361567"/>
              </p:ext>
            </p:extLst>
          </p:nvPr>
        </p:nvGraphicFramePr>
        <p:xfrm>
          <a:off x="466092" y="1981944"/>
          <a:ext cx="8221744" cy="3031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1105"/>
                <a:gridCol w="5760639"/>
              </a:tblGrid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Critical Work Functions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smtClean="0"/>
                        <a:t>Key Tasks</a:t>
                      </a:r>
                      <a:endParaRPr lang="en-US" sz="12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Drive service and operational excellence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Adhere to personal grooming and hygiene standards to project a professional image</a:t>
                      </a:r>
                    </a:p>
                    <a:p>
                      <a:endParaRPr lang="en-US" sz="1200" dirty="0" smtClean="0"/>
                    </a:p>
                    <a:p>
                      <a:r>
                        <a:rPr lang="en-US" sz="1200" dirty="0" smtClean="0"/>
                        <a:t>Respond to guests' requests, concerns and feedback on the floor</a:t>
                      </a:r>
                    </a:p>
                    <a:p>
                      <a:endParaRPr lang="en-US" sz="1200" dirty="0" smtClean="0"/>
                    </a:p>
                    <a:p>
                      <a:r>
                        <a:rPr lang="en-US" sz="1200" dirty="0" smtClean="0"/>
                        <a:t>Identify areas for work performance improvement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Manage operational risks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Comply with organizational and regulatory requirements on hygiene, and workplace safety and health when carrying out work</a:t>
                      </a:r>
                    </a:p>
                    <a:p>
                      <a:endParaRPr lang="en-US" sz="1200" dirty="0" smtClean="0"/>
                    </a:p>
                    <a:p>
                      <a:r>
                        <a:rPr lang="en-US" sz="1200" dirty="0" smtClean="0"/>
                        <a:t>Report safety hazards and security threats in accordance with organizational guidelines</a:t>
                      </a:r>
                    </a:p>
                    <a:p>
                      <a:endParaRPr lang="en-US" sz="1200" dirty="0" smtClean="0"/>
                    </a:p>
                    <a:p>
                      <a:r>
                        <a:rPr lang="en-US" sz="1200" dirty="0" smtClean="0"/>
                        <a:t>Respond to emergency situations in accordance with organizational standard operating procedures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</p:spPr>
        <p:txBody>
          <a:bodyPr>
            <a:noAutofit/>
          </a:bodyPr>
          <a:lstStyle/>
          <a:p>
            <a:r>
              <a:rPr lang="en-US" sz="1800" b="1" dirty="0">
                <a:solidFill>
                  <a:schemeClr val="bg1"/>
                </a:solidFill>
              </a:rPr>
              <a:t>SKILLS FRAMEWORK FOR </a:t>
            </a:r>
            <a:r>
              <a:rPr lang="en-US" sz="1800" b="1" dirty="0" smtClean="0">
                <a:solidFill>
                  <a:schemeClr val="bg1"/>
                </a:solidFill>
              </a:rPr>
              <a:t>HOTEL</a:t>
            </a:r>
            <a:r>
              <a:rPr lang="en-US" sz="1800" dirty="0">
                <a:solidFill>
                  <a:schemeClr val="bg1"/>
                </a:solidFill>
              </a:rPr>
              <a:t/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b="1" dirty="0">
                <a:solidFill>
                  <a:schemeClr val="bg1"/>
                </a:solidFill>
              </a:rPr>
              <a:t>SKILLS MAP </a:t>
            </a:r>
            <a:r>
              <a:rPr lang="en-US" sz="1800" b="1" dirty="0" smtClean="0">
                <a:solidFill>
                  <a:schemeClr val="bg1"/>
                </a:solidFill>
              </a:rPr>
              <a:t>–  </a:t>
            </a:r>
            <a:r>
              <a:rPr lang="sv-SE" sz="1800" b="1" dirty="0">
                <a:solidFill>
                  <a:schemeClr val="bg1"/>
                </a:solidFill>
              </a:rPr>
              <a:t>Linen Room Attendant/Laundry Valet </a:t>
            </a:r>
            <a:r>
              <a:rPr lang="sv-SE" sz="1800" b="1" dirty="0" smtClean="0">
                <a:solidFill>
                  <a:schemeClr val="bg1"/>
                </a:solidFill>
              </a:rPr>
              <a:t>Attendant</a:t>
            </a:r>
            <a:br>
              <a:rPr lang="sv-SE" sz="1800" b="1" dirty="0" smtClean="0">
                <a:solidFill>
                  <a:schemeClr val="bg1"/>
                </a:solidFill>
              </a:rPr>
            </a:br>
            <a:r>
              <a:rPr lang="sv-SE" sz="1800" b="1" dirty="0" smtClean="0">
                <a:solidFill>
                  <a:schemeClr val="bg1"/>
                </a:solidFill>
              </a:rPr>
              <a:t>(continue.....)</a:t>
            </a:r>
            <a:endParaRPr lang="en-US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3325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5"/>
          <p:cNvSpPr>
            <a:spLocks noGrp="1"/>
          </p:cNvSpPr>
          <p:nvPr>
            <p:ph type="sldNum" sz="quarter" idx="12"/>
          </p:nvPr>
        </p:nvSpPr>
        <p:spPr>
          <a:xfrm>
            <a:off x="395536" y="6434410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88024" y="6392361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By: Drs. A. Agus Purwanto, SE MM CHA</a:t>
            </a:r>
            <a:endParaRPr lang="en-US" sz="12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0534085"/>
              </p:ext>
            </p:extLst>
          </p:nvPr>
        </p:nvGraphicFramePr>
        <p:xfrm>
          <a:off x="395536" y="2348880"/>
          <a:ext cx="8219256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9747"/>
                <a:gridCol w="806677"/>
                <a:gridCol w="3600400"/>
                <a:gridCol w="802432"/>
              </a:tblGrid>
              <a:tr h="313184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Asset and Inventory Management</a:t>
                      </a:r>
                    </a:p>
                    <a:p>
                      <a:r>
                        <a:rPr lang="en-US" sz="1200" dirty="0" smtClean="0"/>
                        <a:t>Customer Challenges Management</a:t>
                      </a:r>
                    </a:p>
                    <a:p>
                      <a:r>
                        <a:rPr lang="en-US" sz="1200" dirty="0" smtClean="0"/>
                        <a:t>Laundry Operations Management</a:t>
                      </a:r>
                    </a:p>
                    <a:p>
                      <a:r>
                        <a:rPr lang="en-US" sz="1200" dirty="0" smtClean="0"/>
                        <a:t>Productivity Improvement</a:t>
                      </a:r>
                    </a:p>
                    <a:p>
                      <a:r>
                        <a:rPr lang="en-US" sz="1200" dirty="0" smtClean="0"/>
                        <a:t>Service Planning and Implementation</a:t>
                      </a:r>
                    </a:p>
                    <a:p>
                      <a:r>
                        <a:rPr lang="en-US" sz="1200" dirty="0" smtClean="0"/>
                        <a:t>Technology Adoption and Innovation</a:t>
                      </a:r>
                    </a:p>
                    <a:p>
                      <a:r>
                        <a:rPr lang="en-US" sz="1200" dirty="0" smtClean="0"/>
                        <a:t>Problem Solving</a:t>
                      </a:r>
                    </a:p>
                    <a:p>
                      <a:r>
                        <a:rPr lang="en-US" sz="1200" dirty="0" smtClean="0"/>
                        <a:t>Teamwork</a:t>
                      </a:r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Level 2</a:t>
                      </a:r>
                    </a:p>
                    <a:p>
                      <a:r>
                        <a:rPr lang="en-US" sz="1200" dirty="0" smtClean="0"/>
                        <a:t>Level 2</a:t>
                      </a:r>
                    </a:p>
                    <a:p>
                      <a:r>
                        <a:rPr lang="en-US" sz="1200" dirty="0" smtClean="0"/>
                        <a:t>Level </a:t>
                      </a:r>
                      <a:r>
                        <a:rPr lang="en-US" sz="1200" baseline="0" dirty="0" smtClean="0"/>
                        <a:t> 1</a:t>
                      </a:r>
                      <a:endParaRPr lang="en-US" sz="1200" dirty="0" smtClean="0"/>
                    </a:p>
                    <a:p>
                      <a:r>
                        <a:rPr lang="en-US" sz="1200" dirty="0" smtClean="0"/>
                        <a:t>Level 1</a:t>
                      </a:r>
                    </a:p>
                    <a:p>
                      <a:r>
                        <a:rPr lang="en-US" sz="1200" dirty="0" smtClean="0"/>
                        <a:t>Level 1</a:t>
                      </a:r>
                    </a:p>
                    <a:p>
                      <a:r>
                        <a:rPr lang="en-US" sz="1200" dirty="0" smtClean="0"/>
                        <a:t>Level 1</a:t>
                      </a:r>
                    </a:p>
                    <a:p>
                      <a:r>
                        <a:rPr lang="en-US" sz="1200" dirty="0" smtClean="0"/>
                        <a:t>Basic</a:t>
                      </a:r>
                    </a:p>
                    <a:p>
                      <a:r>
                        <a:rPr lang="en-US" sz="1200" dirty="0" smtClean="0"/>
                        <a:t>Basic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Crisis Management</a:t>
                      </a:r>
                    </a:p>
                    <a:p>
                      <a:r>
                        <a:rPr lang="en-US" sz="1200" dirty="0" smtClean="0"/>
                        <a:t>Linen and Uniform Room Operations Management</a:t>
                      </a:r>
                    </a:p>
                    <a:p>
                      <a:r>
                        <a:rPr lang="en-US" sz="1200" dirty="0" smtClean="0"/>
                        <a:t>People and Relationship Management</a:t>
                      </a:r>
                    </a:p>
                    <a:p>
                      <a:r>
                        <a:rPr lang="en-US" sz="1200" dirty="0" smtClean="0"/>
                        <a:t>Service Excellence</a:t>
                      </a:r>
                    </a:p>
                    <a:p>
                      <a:r>
                        <a:rPr lang="en-US" sz="1200" dirty="0" smtClean="0"/>
                        <a:t>Workplace Safety and Health Performance </a:t>
                      </a:r>
                      <a:r>
                        <a:rPr lang="en-US" sz="1200" dirty="0" err="1" smtClean="0"/>
                        <a:t>Mgmnt</a:t>
                      </a:r>
                      <a:endParaRPr lang="en-US" sz="1200" dirty="0" smtClean="0"/>
                    </a:p>
                    <a:p>
                      <a:r>
                        <a:rPr lang="en-US" sz="1200" dirty="0" smtClean="0"/>
                        <a:t>Service Orientation</a:t>
                      </a:r>
                    </a:p>
                    <a:p>
                      <a:r>
                        <a:rPr lang="en-US" sz="1200" dirty="0" smtClean="0"/>
                        <a:t>Communication</a:t>
                      </a:r>
                    </a:p>
                    <a:p>
                      <a:r>
                        <a:rPr lang="en-US" sz="1200" dirty="0" smtClean="0"/>
                        <a:t>Interpersonal Skills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Level 1</a:t>
                      </a:r>
                    </a:p>
                    <a:p>
                      <a:r>
                        <a:rPr lang="en-US" sz="1200" dirty="0" smtClean="0"/>
                        <a:t>Level 1</a:t>
                      </a:r>
                    </a:p>
                    <a:p>
                      <a:r>
                        <a:rPr lang="en-US" sz="1200" dirty="0" smtClean="0"/>
                        <a:t>Level 1</a:t>
                      </a:r>
                    </a:p>
                    <a:p>
                      <a:r>
                        <a:rPr lang="en-US" sz="1200" dirty="0" smtClean="0"/>
                        <a:t>Level 1</a:t>
                      </a:r>
                    </a:p>
                    <a:p>
                      <a:r>
                        <a:rPr lang="en-US" sz="1200" dirty="0" smtClean="0"/>
                        <a:t>Level 1</a:t>
                      </a:r>
                    </a:p>
                    <a:p>
                      <a:r>
                        <a:rPr lang="en-US" sz="1200" dirty="0" smtClean="0"/>
                        <a:t>Basic</a:t>
                      </a:r>
                    </a:p>
                    <a:p>
                      <a:r>
                        <a:rPr lang="en-US" sz="1200" dirty="0" smtClean="0"/>
                        <a:t>Basic</a:t>
                      </a:r>
                    </a:p>
                    <a:p>
                      <a:r>
                        <a:rPr lang="en-US" sz="1200" dirty="0" smtClean="0"/>
                        <a:t>Basic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95536" y="1772816"/>
            <a:ext cx="25202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SKILL AND COMPETENCIES</a:t>
            </a:r>
            <a:endParaRPr lang="en-US" sz="1600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</p:spPr>
        <p:txBody>
          <a:bodyPr>
            <a:noAutofit/>
          </a:bodyPr>
          <a:lstStyle/>
          <a:p>
            <a:r>
              <a:rPr lang="en-US" sz="1800" b="1" dirty="0">
                <a:solidFill>
                  <a:schemeClr val="bg1"/>
                </a:solidFill>
              </a:rPr>
              <a:t>SKILLS FRAMEWORK FOR </a:t>
            </a:r>
            <a:r>
              <a:rPr lang="en-US" sz="1800" b="1" dirty="0" smtClean="0">
                <a:solidFill>
                  <a:schemeClr val="bg1"/>
                </a:solidFill>
              </a:rPr>
              <a:t>HOTEL</a:t>
            </a:r>
            <a:r>
              <a:rPr lang="en-US" sz="1800" dirty="0">
                <a:solidFill>
                  <a:schemeClr val="bg1"/>
                </a:solidFill>
              </a:rPr>
              <a:t/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b="1" dirty="0">
                <a:solidFill>
                  <a:schemeClr val="bg1"/>
                </a:solidFill>
              </a:rPr>
              <a:t>SKILLS MAP </a:t>
            </a:r>
            <a:r>
              <a:rPr lang="en-US" sz="1800" b="1" dirty="0" smtClean="0">
                <a:solidFill>
                  <a:schemeClr val="bg1"/>
                </a:solidFill>
              </a:rPr>
              <a:t>–  </a:t>
            </a:r>
            <a:r>
              <a:rPr lang="sv-SE" sz="1800" b="1" dirty="0">
                <a:solidFill>
                  <a:schemeClr val="bg1"/>
                </a:solidFill>
              </a:rPr>
              <a:t>Linen Room Attendant/Laundry Valet </a:t>
            </a:r>
            <a:r>
              <a:rPr lang="sv-SE" sz="1800" b="1" dirty="0" smtClean="0">
                <a:solidFill>
                  <a:schemeClr val="bg1"/>
                </a:solidFill>
              </a:rPr>
              <a:t>Attendant</a:t>
            </a:r>
            <a:br>
              <a:rPr lang="sv-SE" sz="1800" b="1" dirty="0" smtClean="0">
                <a:solidFill>
                  <a:schemeClr val="bg1"/>
                </a:solidFill>
              </a:rPr>
            </a:br>
            <a:r>
              <a:rPr lang="sv-SE" sz="1800" b="1" dirty="0" smtClean="0">
                <a:solidFill>
                  <a:schemeClr val="bg1"/>
                </a:solidFill>
              </a:rPr>
              <a:t>(continue.....)</a:t>
            </a:r>
            <a:endParaRPr lang="en-US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2364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DISCOVER THE RIGHT </a:t>
            </a:r>
            <a:r>
              <a:rPr lang="en-US" sz="3200" b="1" dirty="0" smtClean="0">
                <a:solidFill>
                  <a:schemeClr val="bg1"/>
                </a:solidFill>
              </a:rPr>
              <a:t>OCCUPATION</a:t>
            </a:r>
            <a:br>
              <a:rPr lang="en-US" sz="3200" b="1" dirty="0" smtClean="0">
                <a:solidFill>
                  <a:schemeClr val="bg1"/>
                </a:solidFill>
              </a:rPr>
            </a:br>
            <a:r>
              <a:rPr lang="en-US" sz="3200" b="1" dirty="0" smtClean="0">
                <a:solidFill>
                  <a:schemeClr val="bg1"/>
                </a:solidFill>
              </a:rPr>
              <a:t>IN HOTEL INDUSTRY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4" name="object 25"/>
          <p:cNvSpPr>
            <a:spLocks noGrp="1"/>
          </p:cNvSpPr>
          <p:nvPr>
            <p:ph type="sldNum" sz="quarter" idx="12"/>
          </p:nvPr>
        </p:nvSpPr>
        <p:spPr>
          <a:xfrm>
            <a:off x="395536" y="6434410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1543808"/>
            <a:ext cx="5328592" cy="476551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547664" y="1619508"/>
            <a:ext cx="280831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21945">
              <a:spcBef>
                <a:spcPts val="135"/>
              </a:spcBef>
              <a:spcAft>
                <a:spcPts val="0"/>
              </a:spcAft>
            </a:pPr>
            <a:r>
              <a:rPr lang="en-US" sz="1200" b="1" dirty="0">
                <a:solidFill>
                  <a:srgbClr val="FDFDFD"/>
                </a:solidFill>
                <a:latin typeface="Times New Roman"/>
                <a:ea typeface="Times New Roman"/>
              </a:rPr>
              <a:t>1.</a:t>
            </a:r>
            <a:r>
              <a:rPr lang="en-US" sz="1200" b="1" spc="-35" dirty="0">
                <a:solidFill>
                  <a:srgbClr val="FDFDFD"/>
                </a:solidFill>
                <a:latin typeface="Times New Roman"/>
                <a:ea typeface="Times New Roman"/>
              </a:rPr>
              <a:t> </a:t>
            </a:r>
            <a:r>
              <a:rPr lang="en-US" sz="1200" b="1" dirty="0">
                <a:solidFill>
                  <a:srgbClr val="FDFDFD"/>
                </a:solidFill>
                <a:latin typeface="Times New Roman"/>
                <a:ea typeface="Times New Roman"/>
              </a:rPr>
              <a:t>F</a:t>
            </a:r>
            <a:r>
              <a:rPr lang="en-US" sz="1200" b="1" spc="-15" dirty="0">
                <a:solidFill>
                  <a:srgbClr val="FDFDFD"/>
                </a:solidFill>
                <a:latin typeface="Times New Roman"/>
                <a:ea typeface="Times New Roman"/>
              </a:rPr>
              <a:t>R</a:t>
            </a:r>
            <a:r>
              <a:rPr lang="en-US" sz="1200" b="1" dirty="0">
                <a:solidFill>
                  <a:srgbClr val="FDFDFD"/>
                </a:solidFill>
                <a:latin typeface="Times New Roman"/>
                <a:ea typeface="Times New Roman"/>
              </a:rPr>
              <a:t>ONT</a:t>
            </a:r>
            <a:r>
              <a:rPr lang="en-US" sz="1200" b="1" spc="15" dirty="0">
                <a:solidFill>
                  <a:srgbClr val="FDFDFD"/>
                </a:solidFill>
                <a:latin typeface="Times New Roman"/>
                <a:ea typeface="Times New Roman"/>
              </a:rPr>
              <a:t> </a:t>
            </a:r>
            <a:r>
              <a:rPr lang="en-US" sz="1200" b="1" dirty="0">
                <a:solidFill>
                  <a:srgbClr val="FDFDFD"/>
                </a:solidFill>
                <a:latin typeface="Times New Roman"/>
                <a:ea typeface="Times New Roman"/>
              </a:rPr>
              <a:t>O</a:t>
            </a:r>
            <a:r>
              <a:rPr lang="en-US" sz="1200" b="1" spc="-15" dirty="0">
                <a:solidFill>
                  <a:srgbClr val="FDFDFD"/>
                </a:solidFill>
                <a:latin typeface="Times New Roman"/>
                <a:ea typeface="Times New Roman"/>
              </a:rPr>
              <a:t>F</a:t>
            </a:r>
            <a:r>
              <a:rPr lang="en-US" sz="1200" b="1" dirty="0">
                <a:solidFill>
                  <a:srgbClr val="FDFDFD"/>
                </a:solidFill>
                <a:latin typeface="Times New Roman"/>
                <a:ea typeface="Times New Roman"/>
              </a:rPr>
              <a:t>FICE</a:t>
            </a:r>
            <a:endParaRPr lang="en-US" sz="1100" dirty="0">
              <a:effectLst/>
              <a:latin typeface="Times New Roman"/>
              <a:ea typeface="Times New Roman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47664" y="2051556"/>
            <a:ext cx="189442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08610">
              <a:spcAft>
                <a:spcPts val="0"/>
              </a:spcAft>
            </a:pPr>
            <a:r>
              <a:rPr lang="en-US" sz="1200" b="1" dirty="0">
                <a:solidFill>
                  <a:srgbClr val="FDFDFD"/>
                </a:solidFill>
                <a:latin typeface="Times New Roman"/>
                <a:ea typeface="Times New Roman"/>
              </a:rPr>
              <a:t>2.</a:t>
            </a:r>
            <a:r>
              <a:rPr lang="en-US" sz="1200" b="1" spc="-35" dirty="0">
                <a:solidFill>
                  <a:srgbClr val="FDFDFD"/>
                </a:solidFill>
                <a:latin typeface="Times New Roman"/>
                <a:ea typeface="Times New Roman"/>
              </a:rPr>
              <a:t> </a:t>
            </a:r>
            <a:r>
              <a:rPr lang="en-US" sz="1200" b="1" dirty="0">
                <a:solidFill>
                  <a:srgbClr val="FDFDFD"/>
                </a:solidFill>
                <a:latin typeface="Times New Roman"/>
                <a:ea typeface="Times New Roman"/>
              </a:rPr>
              <a:t>HOUSEKEEPING</a:t>
            </a:r>
            <a:endParaRPr lang="en-US" sz="1100" dirty="0">
              <a:effectLst/>
              <a:latin typeface="Times New Roman"/>
              <a:ea typeface="Times New Roman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6607" y="2852936"/>
            <a:ext cx="4743625" cy="357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4788024" y="6392361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By: Drs. A. Agus Purwanto, SE MM CHA</a:t>
            </a:r>
            <a:endParaRPr lang="en-US" sz="1200" dirty="0"/>
          </a:p>
        </p:txBody>
      </p:sp>
      <p:sp>
        <p:nvSpPr>
          <p:cNvPr id="3" name="Rectangle 2"/>
          <p:cNvSpPr/>
          <p:nvPr/>
        </p:nvSpPr>
        <p:spPr>
          <a:xfrm>
            <a:off x="1861832" y="2473151"/>
            <a:ext cx="22213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 smtClean="0">
                <a:solidFill>
                  <a:srgbClr val="FDFDFD"/>
                </a:solidFill>
                <a:latin typeface="Times New Roman"/>
                <a:ea typeface="Times New Roman"/>
              </a:rPr>
              <a:t>3.</a:t>
            </a:r>
            <a:r>
              <a:rPr lang="en-US" sz="1200" b="1" spc="-35" dirty="0" smtClean="0">
                <a:solidFill>
                  <a:srgbClr val="FDFDFD"/>
                </a:solidFill>
                <a:latin typeface="Times New Roman"/>
                <a:ea typeface="Times New Roman"/>
              </a:rPr>
              <a:t> </a:t>
            </a:r>
            <a:r>
              <a:rPr lang="en-US" sz="1200" b="1" dirty="0">
                <a:solidFill>
                  <a:srgbClr val="FDFDFD"/>
                </a:solidFill>
                <a:latin typeface="Times New Roman"/>
                <a:ea typeface="Times New Roman"/>
              </a:rPr>
              <a:t>SALES</a:t>
            </a:r>
            <a:r>
              <a:rPr lang="en-US" sz="1200" b="1" spc="-15" dirty="0">
                <a:solidFill>
                  <a:srgbClr val="FDFDFD"/>
                </a:solidFill>
                <a:latin typeface="Times New Roman"/>
                <a:ea typeface="Times New Roman"/>
              </a:rPr>
              <a:t> </a:t>
            </a:r>
            <a:r>
              <a:rPr lang="en-US" sz="1200" b="1" dirty="0">
                <a:solidFill>
                  <a:srgbClr val="FDFDFD"/>
                </a:solidFill>
                <a:latin typeface="Times New Roman"/>
                <a:ea typeface="Times New Roman"/>
              </a:rPr>
              <a:t>AND</a:t>
            </a:r>
            <a:r>
              <a:rPr lang="en-US" sz="1200" b="1" spc="160" dirty="0">
                <a:solidFill>
                  <a:srgbClr val="FDFDFD"/>
                </a:solidFill>
                <a:latin typeface="Times New Roman"/>
                <a:ea typeface="Times New Roman"/>
              </a:rPr>
              <a:t> </a:t>
            </a:r>
            <a:r>
              <a:rPr lang="en-US" sz="1200" b="1" dirty="0">
                <a:solidFill>
                  <a:srgbClr val="FDFDFD"/>
                </a:solidFill>
                <a:latin typeface="Times New Roman"/>
                <a:ea typeface="Times New Roman"/>
              </a:rPr>
              <a:t>MARKETING</a:t>
            </a:r>
            <a:endParaRPr lang="en-US" sz="1200" dirty="0"/>
          </a:p>
        </p:txBody>
      </p:sp>
      <p:sp>
        <p:nvSpPr>
          <p:cNvPr id="10" name="Rectangle 9"/>
          <p:cNvSpPr/>
          <p:nvPr/>
        </p:nvSpPr>
        <p:spPr>
          <a:xfrm>
            <a:off x="1566758" y="3296017"/>
            <a:ext cx="235981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21945">
              <a:spcAft>
                <a:spcPts val="0"/>
              </a:spcAft>
            </a:pPr>
            <a:r>
              <a:rPr lang="en-US" sz="1200" b="1" dirty="0">
                <a:solidFill>
                  <a:srgbClr val="FDFDFD"/>
                </a:solidFill>
                <a:latin typeface="Times New Roman"/>
                <a:ea typeface="Times New Roman"/>
              </a:rPr>
              <a:t>5.</a:t>
            </a:r>
            <a:r>
              <a:rPr lang="en-US" sz="1200" b="1" spc="-35" dirty="0">
                <a:solidFill>
                  <a:srgbClr val="FDFDFD"/>
                </a:solidFill>
                <a:latin typeface="Times New Roman"/>
                <a:ea typeface="Times New Roman"/>
              </a:rPr>
              <a:t> </a:t>
            </a:r>
            <a:r>
              <a:rPr lang="en-US" sz="1200" b="1" dirty="0">
                <a:solidFill>
                  <a:srgbClr val="FDFDFD"/>
                </a:solidFill>
                <a:latin typeface="Times New Roman"/>
                <a:ea typeface="Times New Roman"/>
              </a:rPr>
              <a:t>FOOD</a:t>
            </a:r>
            <a:r>
              <a:rPr lang="en-US" sz="1200" b="1" spc="-70" dirty="0">
                <a:solidFill>
                  <a:srgbClr val="FDFDFD"/>
                </a:solidFill>
                <a:latin typeface="Times New Roman"/>
                <a:ea typeface="Times New Roman"/>
              </a:rPr>
              <a:t> </a:t>
            </a:r>
            <a:r>
              <a:rPr lang="en-US" sz="1200" b="1" dirty="0">
                <a:solidFill>
                  <a:srgbClr val="FDFDFD"/>
                </a:solidFill>
                <a:latin typeface="Times New Roman"/>
                <a:ea typeface="Times New Roman"/>
              </a:rPr>
              <a:t>AND</a:t>
            </a:r>
            <a:r>
              <a:rPr lang="en-US" sz="1200" b="1" spc="30" dirty="0">
                <a:solidFill>
                  <a:srgbClr val="FDFDFD"/>
                </a:solidFill>
                <a:latin typeface="Times New Roman"/>
                <a:ea typeface="Times New Roman"/>
              </a:rPr>
              <a:t> </a:t>
            </a:r>
            <a:r>
              <a:rPr lang="en-US" sz="1200" b="1" dirty="0">
                <a:solidFill>
                  <a:srgbClr val="FDFDFD"/>
                </a:solidFill>
                <a:latin typeface="Times New Roman"/>
                <a:ea typeface="Times New Roman"/>
              </a:rPr>
              <a:t>BEVER</a:t>
            </a:r>
            <a:r>
              <a:rPr lang="en-US" sz="1200" b="1" spc="-20" dirty="0">
                <a:solidFill>
                  <a:srgbClr val="FDFDFD"/>
                </a:solidFill>
                <a:latin typeface="Times New Roman"/>
                <a:ea typeface="Times New Roman"/>
              </a:rPr>
              <a:t>A</a:t>
            </a:r>
            <a:r>
              <a:rPr lang="en-US" sz="1200" b="1" dirty="0">
                <a:solidFill>
                  <a:srgbClr val="FDFDFD"/>
                </a:solidFill>
                <a:latin typeface="Times New Roman"/>
                <a:ea typeface="Times New Roman"/>
              </a:rPr>
              <a:t>GE</a:t>
            </a:r>
            <a:endParaRPr lang="en-US" sz="1200" dirty="0">
              <a:effectLst/>
              <a:latin typeface="Times New Roman"/>
              <a:ea typeface="Times New Roman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436096" y="4509120"/>
            <a:ext cx="16857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54355">
              <a:spcAft>
                <a:spcPts val="0"/>
              </a:spcAft>
            </a:pPr>
            <a:r>
              <a:rPr lang="en-US" sz="1200" b="1" dirty="0">
                <a:solidFill>
                  <a:srgbClr val="A4894F"/>
                </a:solidFill>
                <a:latin typeface="Times New Roman"/>
                <a:ea typeface="Times New Roman"/>
              </a:rPr>
              <a:t>6.</a:t>
            </a:r>
            <a:r>
              <a:rPr lang="en-US" sz="1200" b="1" spc="-35" dirty="0">
                <a:solidFill>
                  <a:srgbClr val="A4894F"/>
                </a:solidFill>
                <a:latin typeface="Times New Roman"/>
                <a:ea typeface="Times New Roman"/>
              </a:rPr>
              <a:t> </a:t>
            </a:r>
            <a:r>
              <a:rPr lang="en-US" sz="1200" b="1" dirty="0">
                <a:solidFill>
                  <a:srgbClr val="A4894F"/>
                </a:solidFill>
                <a:latin typeface="Times New Roman"/>
                <a:ea typeface="Times New Roman"/>
              </a:rPr>
              <a:t>SECURITY</a:t>
            </a:r>
            <a:endParaRPr lang="en-US" sz="1100" dirty="0">
              <a:effectLst/>
              <a:latin typeface="Times New Roman"/>
              <a:ea typeface="Times New Roman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220072" y="5024209"/>
            <a:ext cx="184698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US" sz="1200" b="1" dirty="0">
                <a:solidFill>
                  <a:srgbClr val="A4894F"/>
                </a:solidFill>
                <a:latin typeface="Times New Roman"/>
                <a:ea typeface="Times New Roman"/>
              </a:rPr>
              <a:t>7.</a:t>
            </a:r>
            <a:r>
              <a:rPr lang="en-US" sz="1200" b="1" spc="-35" dirty="0">
                <a:solidFill>
                  <a:srgbClr val="A4894F"/>
                </a:solidFill>
                <a:latin typeface="Times New Roman"/>
                <a:ea typeface="Times New Roman"/>
              </a:rPr>
              <a:t> </a:t>
            </a:r>
            <a:r>
              <a:rPr lang="en-US" sz="1200" b="1" dirty="0">
                <a:solidFill>
                  <a:srgbClr val="A4894F"/>
                </a:solidFill>
                <a:latin typeface="Times New Roman"/>
                <a:ea typeface="Times New Roman"/>
              </a:rPr>
              <a:t>HUMAN</a:t>
            </a:r>
            <a:r>
              <a:rPr lang="en-US" sz="1200" b="1" spc="185" dirty="0">
                <a:solidFill>
                  <a:srgbClr val="A4894F"/>
                </a:solidFill>
                <a:latin typeface="Times New Roman"/>
                <a:ea typeface="Times New Roman"/>
              </a:rPr>
              <a:t> </a:t>
            </a:r>
            <a:r>
              <a:rPr lang="en-US" sz="1200" b="1" dirty="0">
                <a:solidFill>
                  <a:srgbClr val="A4894F"/>
                </a:solidFill>
                <a:latin typeface="Times New Roman"/>
                <a:ea typeface="Times New Roman"/>
              </a:rPr>
              <a:t>RESOURCE</a:t>
            </a:r>
            <a:endParaRPr lang="en-US" sz="1100" dirty="0">
              <a:effectLst/>
              <a:latin typeface="Times New Roman"/>
              <a:ea typeface="Times New Roman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364088" y="5445224"/>
            <a:ext cx="175689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10515">
              <a:spcAft>
                <a:spcPts val="0"/>
              </a:spcAft>
            </a:pPr>
            <a:r>
              <a:rPr lang="en-US" sz="1200" b="1" dirty="0">
                <a:solidFill>
                  <a:srgbClr val="A4894F"/>
                </a:solidFill>
                <a:latin typeface="Times New Roman"/>
                <a:ea typeface="Times New Roman"/>
              </a:rPr>
              <a:t>8.</a:t>
            </a:r>
            <a:r>
              <a:rPr lang="en-US" sz="1200" b="1" spc="-35" dirty="0">
                <a:solidFill>
                  <a:srgbClr val="A4894F"/>
                </a:solidFill>
                <a:latin typeface="Times New Roman"/>
                <a:ea typeface="Times New Roman"/>
              </a:rPr>
              <a:t> </a:t>
            </a:r>
            <a:r>
              <a:rPr lang="en-US" sz="1200" b="1" dirty="0">
                <a:solidFill>
                  <a:srgbClr val="A4894F"/>
                </a:solidFill>
                <a:latin typeface="Times New Roman"/>
                <a:ea typeface="Times New Roman"/>
              </a:rPr>
              <a:t>ENGINEERING</a:t>
            </a:r>
            <a:endParaRPr lang="en-US" sz="1100" dirty="0">
              <a:effectLst/>
              <a:latin typeface="Times New Roman"/>
              <a:ea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656571" y="5939988"/>
            <a:ext cx="215578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35"/>
              </a:spcBef>
              <a:spcAft>
                <a:spcPts val="0"/>
              </a:spcAft>
            </a:pPr>
            <a:r>
              <a:rPr lang="en-US" sz="1200" b="1" dirty="0">
                <a:solidFill>
                  <a:srgbClr val="A4894F"/>
                </a:solidFill>
                <a:latin typeface="Times New Roman"/>
                <a:ea typeface="Times New Roman"/>
              </a:rPr>
              <a:t>9.</a:t>
            </a:r>
            <a:r>
              <a:rPr lang="en-US" sz="1200" b="1" spc="-95" dirty="0">
                <a:solidFill>
                  <a:srgbClr val="A4894F"/>
                </a:solidFill>
                <a:latin typeface="Times New Roman"/>
                <a:ea typeface="Times New Roman"/>
              </a:rPr>
              <a:t> </a:t>
            </a:r>
            <a:r>
              <a:rPr lang="en-US" sz="1200" b="1" spc="-15" dirty="0">
                <a:solidFill>
                  <a:srgbClr val="A4894F"/>
                </a:solidFill>
                <a:latin typeface="Times New Roman"/>
                <a:ea typeface="Times New Roman"/>
              </a:rPr>
              <a:t>A</a:t>
            </a:r>
            <a:r>
              <a:rPr lang="en-US" sz="1200" b="1" spc="-20" dirty="0">
                <a:solidFill>
                  <a:srgbClr val="A4894F"/>
                </a:solidFill>
                <a:latin typeface="Times New Roman"/>
                <a:ea typeface="Times New Roman"/>
              </a:rPr>
              <a:t>CC</a:t>
            </a:r>
            <a:r>
              <a:rPr lang="en-US" sz="1200" b="1" dirty="0">
                <a:solidFill>
                  <a:srgbClr val="A4894F"/>
                </a:solidFill>
                <a:latin typeface="Times New Roman"/>
                <a:ea typeface="Times New Roman"/>
              </a:rPr>
              <a:t>OUNTING</a:t>
            </a:r>
            <a:endParaRPr lang="en-US" sz="11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22662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</p:spPr>
        <p:txBody>
          <a:bodyPr>
            <a:noAutofit/>
          </a:bodyPr>
          <a:lstStyle/>
          <a:p>
            <a:r>
              <a:rPr lang="en-US" sz="1800" b="1" dirty="0">
                <a:solidFill>
                  <a:schemeClr val="bg1"/>
                </a:solidFill>
              </a:rPr>
              <a:t>SKILLS FRAMEWORK FOR </a:t>
            </a:r>
            <a:r>
              <a:rPr lang="en-US" sz="1800" b="1" dirty="0" smtClean="0">
                <a:solidFill>
                  <a:schemeClr val="bg1"/>
                </a:solidFill>
              </a:rPr>
              <a:t>HOTEL</a:t>
            </a:r>
            <a:r>
              <a:rPr lang="en-US" sz="1800" dirty="0">
                <a:solidFill>
                  <a:schemeClr val="bg1"/>
                </a:solidFill>
              </a:rPr>
              <a:t/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b="1" dirty="0">
                <a:solidFill>
                  <a:schemeClr val="bg1"/>
                </a:solidFill>
              </a:rPr>
              <a:t>SKILLS MAP </a:t>
            </a:r>
            <a:r>
              <a:rPr lang="en-US" sz="1800" b="1" dirty="0" smtClean="0">
                <a:solidFill>
                  <a:schemeClr val="bg1"/>
                </a:solidFill>
              </a:rPr>
              <a:t>–  </a:t>
            </a:r>
            <a:r>
              <a:rPr lang="en-US" sz="1800" b="1" dirty="0">
                <a:solidFill>
                  <a:schemeClr val="bg1"/>
                </a:solidFill>
              </a:rPr>
              <a:t>Housekeeping Coordinator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4" name="object 25"/>
          <p:cNvSpPr>
            <a:spLocks noGrp="1"/>
          </p:cNvSpPr>
          <p:nvPr>
            <p:ph type="sldNum" sz="quarter" idx="12"/>
          </p:nvPr>
        </p:nvSpPr>
        <p:spPr>
          <a:xfrm>
            <a:off x="395536" y="6434410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88024" y="6392361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By: Drs. A. Agus Purwanto, SE MM CHA</a:t>
            </a:r>
            <a:endParaRPr lang="en-US" sz="1200" dirty="0"/>
          </a:p>
        </p:txBody>
      </p:sp>
      <p:sp>
        <p:nvSpPr>
          <p:cNvPr id="7" name="Rectangle 6"/>
          <p:cNvSpPr/>
          <p:nvPr/>
        </p:nvSpPr>
        <p:spPr>
          <a:xfrm>
            <a:off x="467544" y="1412776"/>
            <a:ext cx="186711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 smtClean="0"/>
              <a:t>Laundry </a:t>
            </a:r>
            <a:r>
              <a:rPr lang="en-US" sz="1600" b="1" dirty="0"/>
              <a:t>Operations</a:t>
            </a:r>
          </a:p>
        </p:txBody>
      </p:sp>
      <p:sp>
        <p:nvSpPr>
          <p:cNvPr id="9" name="Rectangle 8"/>
          <p:cNvSpPr/>
          <p:nvPr/>
        </p:nvSpPr>
        <p:spPr>
          <a:xfrm>
            <a:off x="467544" y="1700808"/>
            <a:ext cx="82089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/>
              <a:t>Job Role: </a:t>
            </a:r>
            <a:r>
              <a:rPr lang="en-US" sz="1400" b="1" dirty="0"/>
              <a:t>Housekeeping Coordinator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8569732"/>
              </p:ext>
            </p:extLst>
          </p:nvPr>
        </p:nvGraphicFramePr>
        <p:xfrm>
          <a:off x="526720" y="4149080"/>
          <a:ext cx="8221744" cy="2025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1105"/>
                <a:gridCol w="5760639"/>
              </a:tblGrid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Critical Work Functions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Key Tasks</a:t>
                      </a:r>
                      <a:endParaRPr lang="en-US" sz="12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Manage housekeeping operations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Assist in the assignment of housekeeping tasks and rooms to the housekeeping team</a:t>
                      </a:r>
                    </a:p>
                    <a:p>
                      <a:r>
                        <a:rPr lang="en-US" sz="1200" dirty="0" smtClean="0"/>
                        <a:t>Coordinate daily housekeeping activities with other functional areas within the organization</a:t>
                      </a:r>
                    </a:p>
                    <a:p>
                      <a:r>
                        <a:rPr lang="en-US" sz="1200" dirty="0" smtClean="0"/>
                        <a:t>Monitor and update room status to facilitate coordination of housekeeping assignments</a:t>
                      </a:r>
                    </a:p>
                    <a:p>
                      <a:r>
                        <a:rPr lang="en-US" sz="1200" dirty="0" smtClean="0"/>
                        <a:t>Conduct maintenance checks on housekeeping equipment and machines</a:t>
                      </a:r>
                    </a:p>
                    <a:p>
                      <a:r>
                        <a:rPr lang="en-US" sz="1200" dirty="0" smtClean="0"/>
                        <a:t>Assist in the coordination of maintenance works for rooms, public areas and housekeeping equipment and machines</a:t>
                      </a:r>
                    </a:p>
                    <a:p>
                      <a:r>
                        <a:rPr lang="en-US" sz="1200" dirty="0" smtClean="0"/>
                        <a:t>Record and perform safekeeping of lost and found items</a:t>
                      </a:r>
                    </a:p>
                    <a:p>
                      <a:r>
                        <a:rPr lang="en-US" sz="1200" dirty="0" smtClean="0"/>
                        <a:t>Conduct inventory count on housekeeping supplies and equipment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988840"/>
            <a:ext cx="8280920" cy="2088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5181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5"/>
          <p:cNvSpPr>
            <a:spLocks noGrp="1"/>
          </p:cNvSpPr>
          <p:nvPr>
            <p:ph type="sldNum" sz="quarter" idx="12"/>
          </p:nvPr>
        </p:nvSpPr>
        <p:spPr>
          <a:xfrm>
            <a:off x="395536" y="6434410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88024" y="6392361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By: Drs. A. Agus Purwanto, SE MM CHA</a:t>
            </a:r>
            <a:endParaRPr lang="en-US" sz="12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2248290"/>
              </p:ext>
            </p:extLst>
          </p:nvPr>
        </p:nvGraphicFramePr>
        <p:xfrm>
          <a:off x="466092" y="1412776"/>
          <a:ext cx="8221744" cy="2574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1105"/>
                <a:gridCol w="5760639"/>
              </a:tblGrid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Critical Work Functions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smtClean="0"/>
                        <a:t>Key Tasks</a:t>
                      </a:r>
                      <a:endParaRPr lang="en-US" sz="12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Drive service and operational excellence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Coordinate and monitor follow-up on guest requests</a:t>
                      </a:r>
                    </a:p>
                    <a:p>
                      <a:r>
                        <a:rPr lang="en-US" sz="1200" dirty="0" smtClean="0"/>
                        <a:t>Handle guests' concerns and feedback</a:t>
                      </a:r>
                    </a:p>
                    <a:p>
                      <a:r>
                        <a:rPr lang="en-US" sz="1200" dirty="0" smtClean="0"/>
                        <a:t>Provide suggestions to improve housekeeping operations and enhance customer experience</a:t>
                      </a:r>
                      <a:endParaRPr lang="en-US" sz="12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Manage operational risks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Assist to monitor team's compliance with organizational and regulatory requirements on hygiene, and workplace safety and health</a:t>
                      </a:r>
                    </a:p>
                    <a:p>
                      <a:r>
                        <a:rPr lang="en-US" sz="1200" dirty="0" smtClean="0"/>
                        <a:t>Report safety hazards and security threats in accordance with organizational guidelines</a:t>
                      </a:r>
                    </a:p>
                    <a:p>
                      <a:r>
                        <a:rPr lang="en-US" sz="1200" dirty="0" smtClean="0"/>
                        <a:t>Assist in the execution of response and recovery actions during emergency situations</a:t>
                      </a:r>
                      <a:endParaRPr lang="en-US" sz="12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Manage human resources, finance and report management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Consolidate budget reports for the department</a:t>
                      </a:r>
                    </a:p>
                    <a:p>
                      <a:r>
                        <a:rPr lang="en-US" sz="1200" dirty="0" smtClean="0"/>
                        <a:t>Maintain housekeeping records and generate reports for the department</a:t>
                      </a:r>
                    </a:p>
                    <a:p>
                      <a:r>
                        <a:rPr lang="en-US" sz="1200" dirty="0" smtClean="0"/>
                        <a:t>Coordinate meetings for the department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4889957"/>
              </p:ext>
            </p:extLst>
          </p:nvPr>
        </p:nvGraphicFramePr>
        <p:xfrm>
          <a:off x="467544" y="4437112"/>
          <a:ext cx="8219256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9747"/>
                <a:gridCol w="806677"/>
                <a:gridCol w="3600400"/>
                <a:gridCol w="80243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Asset and Inventory Management</a:t>
                      </a:r>
                    </a:p>
                    <a:p>
                      <a:r>
                        <a:rPr lang="en-US" sz="1200" dirty="0" smtClean="0"/>
                        <a:t>Customer Challenges Management</a:t>
                      </a:r>
                    </a:p>
                    <a:p>
                      <a:r>
                        <a:rPr lang="en-US" sz="1200" dirty="0" smtClean="0"/>
                        <a:t>Productivity Improvement</a:t>
                      </a:r>
                    </a:p>
                    <a:p>
                      <a:r>
                        <a:rPr lang="en-US" sz="1200" dirty="0" smtClean="0"/>
                        <a:t>Service Challenges</a:t>
                      </a:r>
                    </a:p>
                    <a:p>
                      <a:r>
                        <a:rPr lang="en-US" sz="1200" dirty="0" smtClean="0"/>
                        <a:t>Service Innovation</a:t>
                      </a:r>
                    </a:p>
                    <a:p>
                      <a:r>
                        <a:rPr lang="en-US" sz="1200" dirty="0" smtClean="0"/>
                        <a:t>Technology Adoption and Innovation</a:t>
                      </a:r>
                    </a:p>
                    <a:p>
                      <a:r>
                        <a:rPr lang="en-US" sz="1200" dirty="0" smtClean="0"/>
                        <a:t>Threat Observation</a:t>
                      </a:r>
                    </a:p>
                    <a:p>
                      <a:r>
                        <a:rPr lang="en-US" sz="1200" dirty="0" smtClean="0"/>
                        <a:t>Service Orientation</a:t>
                      </a:r>
                    </a:p>
                    <a:p>
                      <a:r>
                        <a:rPr lang="en-US" sz="1200" dirty="0" smtClean="0"/>
                        <a:t>Communication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Level 2</a:t>
                      </a:r>
                    </a:p>
                    <a:p>
                      <a:r>
                        <a:rPr lang="en-US" sz="1200" dirty="0" smtClean="0"/>
                        <a:t>Level 2</a:t>
                      </a:r>
                    </a:p>
                    <a:p>
                      <a:r>
                        <a:rPr lang="en-US" sz="1200" dirty="0" smtClean="0"/>
                        <a:t>Level 2</a:t>
                      </a:r>
                    </a:p>
                    <a:p>
                      <a:r>
                        <a:rPr lang="en-US" sz="1200" dirty="0" smtClean="0"/>
                        <a:t>Level 1</a:t>
                      </a:r>
                    </a:p>
                    <a:p>
                      <a:r>
                        <a:rPr lang="en-US" sz="1200" dirty="0" smtClean="0"/>
                        <a:t>Level 1</a:t>
                      </a:r>
                    </a:p>
                    <a:p>
                      <a:r>
                        <a:rPr lang="en-US" sz="1200" dirty="0" smtClean="0"/>
                        <a:t>Level 2</a:t>
                      </a:r>
                    </a:p>
                    <a:p>
                      <a:r>
                        <a:rPr lang="en-US" sz="1200" dirty="0" smtClean="0"/>
                        <a:t>Level 1</a:t>
                      </a:r>
                    </a:p>
                    <a:p>
                      <a:r>
                        <a:rPr lang="en-US" sz="1200" dirty="0" smtClean="0"/>
                        <a:t>Basic</a:t>
                      </a:r>
                    </a:p>
                    <a:p>
                      <a:r>
                        <a:rPr lang="en-US" sz="1200" dirty="0" smtClean="0"/>
                        <a:t>Basic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Crisis Management</a:t>
                      </a:r>
                    </a:p>
                    <a:p>
                      <a:r>
                        <a:rPr lang="en-US" sz="1200" dirty="0" smtClean="0"/>
                        <a:t>People and Relationship Management</a:t>
                      </a:r>
                    </a:p>
                    <a:p>
                      <a:r>
                        <a:rPr lang="en-US" sz="1200" dirty="0" smtClean="0"/>
                        <a:t>Room Housekeeping Operations Management</a:t>
                      </a:r>
                    </a:p>
                    <a:p>
                      <a:r>
                        <a:rPr lang="en-US" sz="1200" dirty="0" smtClean="0"/>
                        <a:t>Service Excellence</a:t>
                      </a:r>
                    </a:p>
                    <a:p>
                      <a:r>
                        <a:rPr lang="en-US" sz="1200" dirty="0" smtClean="0"/>
                        <a:t>Service Planning and Implementation</a:t>
                      </a:r>
                    </a:p>
                    <a:p>
                      <a:r>
                        <a:rPr lang="en-US" sz="1200" dirty="0" smtClean="0"/>
                        <a:t>Workplace Safety and Health Performance </a:t>
                      </a:r>
                      <a:r>
                        <a:rPr lang="en-US" sz="1200" dirty="0" err="1" smtClean="0"/>
                        <a:t>Mgmnt</a:t>
                      </a:r>
                      <a:endParaRPr lang="en-US" sz="1200" dirty="0" smtClean="0"/>
                    </a:p>
                    <a:p>
                      <a:r>
                        <a:rPr lang="en-US" sz="1200" dirty="0" smtClean="0"/>
                        <a:t>Problem Solving</a:t>
                      </a:r>
                    </a:p>
                    <a:p>
                      <a:r>
                        <a:rPr lang="en-US" sz="1200" dirty="0" smtClean="0"/>
                        <a:t>Interpersonal Skills</a:t>
                      </a:r>
                    </a:p>
                    <a:p>
                      <a:r>
                        <a:rPr lang="en-US" sz="1200" dirty="0" smtClean="0"/>
                        <a:t>Teamwork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Level 2</a:t>
                      </a:r>
                    </a:p>
                    <a:p>
                      <a:r>
                        <a:rPr lang="en-US" sz="1200" dirty="0" smtClean="0"/>
                        <a:t>Level 1</a:t>
                      </a:r>
                    </a:p>
                    <a:p>
                      <a:r>
                        <a:rPr lang="en-US" sz="1200" dirty="0" smtClean="0"/>
                        <a:t>Level 2</a:t>
                      </a:r>
                    </a:p>
                    <a:p>
                      <a:r>
                        <a:rPr lang="en-US" sz="1200" dirty="0" smtClean="0"/>
                        <a:t>Level 1</a:t>
                      </a:r>
                    </a:p>
                    <a:p>
                      <a:r>
                        <a:rPr lang="en-US" sz="1200" dirty="0" smtClean="0"/>
                        <a:t>Level 1</a:t>
                      </a:r>
                    </a:p>
                    <a:p>
                      <a:r>
                        <a:rPr lang="en-US" sz="1200" dirty="0" smtClean="0"/>
                        <a:t>Level 2</a:t>
                      </a:r>
                    </a:p>
                    <a:p>
                      <a:r>
                        <a:rPr lang="en-US" sz="1200" dirty="0" smtClean="0"/>
                        <a:t>Basic</a:t>
                      </a:r>
                    </a:p>
                    <a:p>
                      <a:r>
                        <a:rPr lang="en-US" sz="1200" dirty="0" smtClean="0"/>
                        <a:t>Basic</a:t>
                      </a:r>
                    </a:p>
                    <a:p>
                      <a:r>
                        <a:rPr lang="en-US" sz="1200" dirty="0" smtClean="0"/>
                        <a:t>Basic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95536" y="4098558"/>
            <a:ext cx="25202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SKILLS AND COMPETENCIES</a:t>
            </a:r>
            <a:endParaRPr lang="en-US" sz="1600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</p:spPr>
        <p:txBody>
          <a:bodyPr>
            <a:no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SKILLS FRAMEWORK FOR </a:t>
            </a:r>
            <a:r>
              <a:rPr lang="en-US" sz="2000" b="1" dirty="0" smtClean="0">
                <a:solidFill>
                  <a:schemeClr val="bg1"/>
                </a:solidFill>
              </a:rPr>
              <a:t>HOTEL</a:t>
            </a:r>
            <a:r>
              <a:rPr lang="en-US" sz="2000" dirty="0">
                <a:solidFill>
                  <a:schemeClr val="bg1"/>
                </a:solidFill>
              </a:rPr>
              <a:t/>
            </a:r>
            <a:br>
              <a:rPr lang="en-US" sz="2000" dirty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SKILLS MAP </a:t>
            </a:r>
            <a:r>
              <a:rPr lang="en-US" sz="2000" b="1" dirty="0" smtClean="0">
                <a:solidFill>
                  <a:schemeClr val="bg1"/>
                </a:solidFill>
              </a:rPr>
              <a:t>– </a:t>
            </a:r>
            <a:r>
              <a:rPr lang="en-US" sz="2000" b="1" dirty="0">
                <a:solidFill>
                  <a:schemeClr val="bg1"/>
                </a:solidFill>
              </a:rPr>
              <a:t>Housekeeping </a:t>
            </a:r>
            <a:r>
              <a:rPr lang="en-US" sz="2000" b="1" dirty="0" smtClean="0">
                <a:solidFill>
                  <a:schemeClr val="bg1"/>
                </a:solidFill>
              </a:rPr>
              <a:t>Coordinator (continue….)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1380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</p:spPr>
        <p:txBody>
          <a:bodyPr>
            <a:noAutofit/>
          </a:bodyPr>
          <a:lstStyle/>
          <a:p>
            <a:r>
              <a:rPr lang="en-US" sz="1800" b="1" dirty="0">
                <a:solidFill>
                  <a:schemeClr val="bg1"/>
                </a:solidFill>
              </a:rPr>
              <a:t>SKILLS FRAMEWORK FOR </a:t>
            </a:r>
            <a:r>
              <a:rPr lang="en-US" sz="1800" b="1" dirty="0" smtClean="0">
                <a:solidFill>
                  <a:schemeClr val="bg1"/>
                </a:solidFill>
              </a:rPr>
              <a:t>HOTEL</a:t>
            </a:r>
            <a:r>
              <a:rPr lang="en-US" sz="1800" dirty="0">
                <a:solidFill>
                  <a:schemeClr val="bg1"/>
                </a:solidFill>
              </a:rPr>
              <a:t/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b="1" dirty="0">
                <a:solidFill>
                  <a:schemeClr val="bg1"/>
                </a:solidFill>
              </a:rPr>
              <a:t>SKILLS MAP </a:t>
            </a:r>
            <a:r>
              <a:rPr lang="en-US" sz="1800" b="1" dirty="0" smtClean="0">
                <a:solidFill>
                  <a:schemeClr val="bg1"/>
                </a:solidFill>
              </a:rPr>
              <a:t>–  </a:t>
            </a:r>
            <a:r>
              <a:rPr lang="en-US" sz="1800" b="1" dirty="0">
                <a:solidFill>
                  <a:schemeClr val="bg1"/>
                </a:solidFill>
              </a:rPr>
              <a:t>Linen Room Supervisor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4" name="object 25"/>
          <p:cNvSpPr>
            <a:spLocks noGrp="1"/>
          </p:cNvSpPr>
          <p:nvPr>
            <p:ph type="sldNum" sz="quarter" idx="12"/>
          </p:nvPr>
        </p:nvSpPr>
        <p:spPr>
          <a:xfrm>
            <a:off x="395536" y="6434410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88024" y="6392361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By: Drs. A. Agus Purwanto, SE MM CHA</a:t>
            </a:r>
            <a:endParaRPr lang="en-US" sz="1200" dirty="0"/>
          </a:p>
        </p:txBody>
      </p:sp>
      <p:sp>
        <p:nvSpPr>
          <p:cNvPr id="7" name="Rectangle 6"/>
          <p:cNvSpPr/>
          <p:nvPr/>
        </p:nvSpPr>
        <p:spPr>
          <a:xfrm>
            <a:off x="467544" y="1412776"/>
            <a:ext cx="186711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 smtClean="0"/>
              <a:t>Laundry </a:t>
            </a:r>
            <a:r>
              <a:rPr lang="en-US" sz="1600" b="1" dirty="0"/>
              <a:t>Operations</a:t>
            </a:r>
          </a:p>
        </p:txBody>
      </p:sp>
      <p:sp>
        <p:nvSpPr>
          <p:cNvPr id="9" name="Rectangle 8"/>
          <p:cNvSpPr/>
          <p:nvPr/>
        </p:nvSpPr>
        <p:spPr>
          <a:xfrm>
            <a:off x="467544" y="1700808"/>
            <a:ext cx="82089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/>
              <a:t>Job Role: </a:t>
            </a:r>
            <a:r>
              <a:rPr lang="en-US" sz="1400" b="1" dirty="0"/>
              <a:t>Linen Room Supervisor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16675"/>
              </p:ext>
            </p:extLst>
          </p:nvPr>
        </p:nvGraphicFramePr>
        <p:xfrm>
          <a:off x="526720" y="4394800"/>
          <a:ext cx="8221744" cy="1842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1105"/>
                <a:gridCol w="5760639"/>
              </a:tblGrid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Critical Work Functions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Key Tasks</a:t>
                      </a:r>
                      <a:endParaRPr lang="en-US" sz="12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Manage front office operations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Plan resources and allocate work assignments to team members</a:t>
                      </a:r>
                    </a:p>
                    <a:p>
                      <a:r>
                        <a:rPr lang="en-US" sz="1200" dirty="0" smtClean="0"/>
                        <a:t>Organize work activities for shift commencement and completion</a:t>
                      </a:r>
                    </a:p>
                    <a:p>
                      <a:r>
                        <a:rPr lang="en-US" sz="1200" dirty="0" smtClean="0"/>
                        <a:t>Supervise work performance to ensure laundry, linen and uniform room processes are carried out in accordance with organizational procedures and standards</a:t>
                      </a:r>
                    </a:p>
                    <a:p>
                      <a:r>
                        <a:rPr lang="en-US" sz="1200" dirty="0" smtClean="0"/>
                        <a:t>Oversee workflow on collection and delivery of laundry and linen</a:t>
                      </a:r>
                    </a:p>
                    <a:p>
                      <a:r>
                        <a:rPr lang="en-US" sz="1200" dirty="0" smtClean="0"/>
                        <a:t>Inspect processed laundry and linen to ensure quality control</a:t>
                      </a:r>
                    </a:p>
                    <a:p>
                      <a:r>
                        <a:rPr lang="en-US" sz="1200" dirty="0" smtClean="0"/>
                        <a:t>Maintain inventory of laundry, linen and uniform room supplies and equipment</a:t>
                      </a:r>
                    </a:p>
                    <a:p>
                      <a:r>
                        <a:rPr lang="en-US" sz="1200" dirty="0" smtClean="0"/>
                        <a:t>Coordinate maintenance of laundry, linen and uniform room equipment and facilities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060848"/>
            <a:ext cx="8208912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81050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5"/>
          <p:cNvSpPr>
            <a:spLocks noGrp="1"/>
          </p:cNvSpPr>
          <p:nvPr>
            <p:ph type="sldNum" sz="quarter" idx="12"/>
          </p:nvPr>
        </p:nvSpPr>
        <p:spPr>
          <a:xfrm>
            <a:off x="395536" y="6434410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88024" y="6392361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By: Drs. A. Agus Purwanto, SE MM CHA</a:t>
            </a:r>
            <a:endParaRPr lang="en-US" sz="12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5523575"/>
              </p:ext>
            </p:extLst>
          </p:nvPr>
        </p:nvGraphicFramePr>
        <p:xfrm>
          <a:off x="466092" y="1740376"/>
          <a:ext cx="8221744" cy="3992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1105"/>
                <a:gridCol w="5760639"/>
              </a:tblGrid>
              <a:tr h="28803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Critical Work Functions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smtClean="0"/>
                        <a:t>Key Tasks</a:t>
                      </a:r>
                      <a:endParaRPr lang="en-US" sz="14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Drive service and operational excellence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Monitor guests' requests and follow-up actions</a:t>
                      </a:r>
                    </a:p>
                    <a:p>
                      <a:r>
                        <a:rPr lang="en-US" sz="1400" dirty="0" smtClean="0"/>
                        <a:t>Resolve guests' concerns and feedback</a:t>
                      </a:r>
                    </a:p>
                    <a:p>
                      <a:r>
                        <a:rPr lang="en-US" sz="1400" dirty="0" smtClean="0"/>
                        <a:t>Propose improvements to enhance operational efficiency and guest experience</a:t>
                      </a:r>
                    </a:p>
                    <a:p>
                      <a:r>
                        <a:rPr lang="en-US" sz="1400" dirty="0" smtClean="0"/>
                        <a:t>Implement innovation, improvement and sustainability plans for continuous improvement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Manage operational risks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Monitor team's compliance with organizational and regulatory requirements on hygiene, and workplace safety and health</a:t>
                      </a:r>
                    </a:p>
                    <a:p>
                      <a:r>
                        <a:rPr lang="en-US" sz="1400" dirty="0" smtClean="0"/>
                        <a:t>Execute response and recovery actions during emergency situations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Manage human resources, finance and report management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Generate and verify operations reports for management updates</a:t>
                      </a:r>
                    </a:p>
                    <a:p>
                      <a:r>
                        <a:rPr lang="en-US" sz="1400" dirty="0" smtClean="0"/>
                        <a:t>Provide coaching and feedback to improve team performance</a:t>
                      </a:r>
                    </a:p>
                    <a:p>
                      <a:r>
                        <a:rPr lang="en-US" sz="1400" dirty="0" smtClean="0"/>
                        <a:t>Identify training needs and implement training plans to enhance team capabilities</a:t>
                      </a:r>
                    </a:p>
                    <a:p>
                      <a:r>
                        <a:rPr lang="en-US" sz="1400" dirty="0" smtClean="0"/>
                        <a:t>Monitor team performance and provide feedback for improvement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</p:spPr>
        <p:txBody>
          <a:bodyPr>
            <a:noAutofit/>
          </a:bodyPr>
          <a:lstStyle/>
          <a:p>
            <a:r>
              <a:rPr lang="en-US" sz="1800" b="1" dirty="0">
                <a:solidFill>
                  <a:schemeClr val="bg1"/>
                </a:solidFill>
              </a:rPr>
              <a:t>SKILLS FRAMEWORK FOR </a:t>
            </a:r>
            <a:r>
              <a:rPr lang="en-US" sz="1800" b="1" dirty="0" smtClean="0">
                <a:solidFill>
                  <a:schemeClr val="bg1"/>
                </a:solidFill>
              </a:rPr>
              <a:t>HOTEL</a:t>
            </a:r>
            <a:r>
              <a:rPr lang="en-US" sz="1800" dirty="0">
                <a:solidFill>
                  <a:schemeClr val="bg1"/>
                </a:solidFill>
              </a:rPr>
              <a:t/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b="1" dirty="0">
                <a:solidFill>
                  <a:schemeClr val="bg1"/>
                </a:solidFill>
              </a:rPr>
              <a:t>SKILLS MAP </a:t>
            </a:r>
            <a:r>
              <a:rPr lang="en-US" sz="1800" b="1" dirty="0" smtClean="0">
                <a:solidFill>
                  <a:schemeClr val="bg1"/>
                </a:solidFill>
              </a:rPr>
              <a:t>–  </a:t>
            </a:r>
            <a:r>
              <a:rPr lang="en-US" sz="1800" b="1" dirty="0">
                <a:solidFill>
                  <a:schemeClr val="bg1"/>
                </a:solidFill>
              </a:rPr>
              <a:t>Linen Room </a:t>
            </a:r>
            <a:r>
              <a:rPr lang="en-US" sz="1800" b="1" dirty="0" smtClean="0">
                <a:solidFill>
                  <a:schemeClr val="bg1"/>
                </a:solidFill>
              </a:rPr>
              <a:t>Supervisor</a:t>
            </a:r>
            <a:br>
              <a:rPr lang="en-US" sz="1800" b="1" dirty="0" smtClean="0">
                <a:solidFill>
                  <a:schemeClr val="bg1"/>
                </a:solidFill>
              </a:rPr>
            </a:br>
            <a:r>
              <a:rPr lang="en-US" sz="1800" b="1" dirty="0" smtClean="0">
                <a:solidFill>
                  <a:schemeClr val="bg1"/>
                </a:solidFill>
              </a:rPr>
              <a:t>(continue….)</a:t>
            </a:r>
            <a:endParaRPr lang="en-US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343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5"/>
          <p:cNvSpPr>
            <a:spLocks noGrp="1"/>
          </p:cNvSpPr>
          <p:nvPr>
            <p:ph type="sldNum" sz="quarter" idx="12"/>
          </p:nvPr>
        </p:nvSpPr>
        <p:spPr>
          <a:xfrm>
            <a:off x="395536" y="6434410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88024" y="6392361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By: Drs. A. Agus Purwanto, SE MM CHA</a:t>
            </a:r>
            <a:endParaRPr lang="en-US" sz="12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5883103"/>
              </p:ext>
            </p:extLst>
          </p:nvPr>
        </p:nvGraphicFramePr>
        <p:xfrm>
          <a:off x="395536" y="2348880"/>
          <a:ext cx="8219256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9747"/>
                <a:gridCol w="806677"/>
                <a:gridCol w="3600400"/>
                <a:gridCol w="802432"/>
              </a:tblGrid>
              <a:tr h="313184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Asset and Inventory Management</a:t>
                      </a:r>
                    </a:p>
                    <a:p>
                      <a:r>
                        <a:rPr lang="en-US" sz="1200" dirty="0" smtClean="0"/>
                        <a:t>Customer Challenges Management</a:t>
                      </a:r>
                    </a:p>
                    <a:p>
                      <a:r>
                        <a:rPr lang="en-US" sz="1200" dirty="0" smtClean="0"/>
                        <a:t>Environmental Sustainability Management</a:t>
                      </a:r>
                    </a:p>
                    <a:p>
                      <a:r>
                        <a:rPr lang="en-US" sz="1200" dirty="0" smtClean="0"/>
                        <a:t>Laundry Operations Management</a:t>
                      </a:r>
                    </a:p>
                    <a:p>
                      <a:r>
                        <a:rPr lang="en-US" sz="1200" dirty="0" smtClean="0"/>
                        <a:t>Organizational Relationship Building</a:t>
                      </a:r>
                    </a:p>
                    <a:p>
                      <a:r>
                        <a:rPr lang="en-US" sz="1200" dirty="0" smtClean="0"/>
                        <a:t>People and Relationship Management</a:t>
                      </a:r>
                    </a:p>
                    <a:p>
                      <a:r>
                        <a:rPr lang="en-US" sz="1200" dirty="0" smtClean="0"/>
                        <a:t>Productivity Improvement</a:t>
                      </a:r>
                    </a:p>
                    <a:p>
                      <a:r>
                        <a:rPr lang="en-US" sz="1200" dirty="0" smtClean="0"/>
                        <a:t>Service Coaching</a:t>
                      </a:r>
                    </a:p>
                    <a:p>
                      <a:r>
                        <a:rPr lang="en-US" sz="1200" dirty="0" smtClean="0"/>
                        <a:t>Service Planning and Implementation</a:t>
                      </a:r>
                    </a:p>
                    <a:p>
                      <a:r>
                        <a:rPr lang="en-US" sz="1200" dirty="0" smtClean="0"/>
                        <a:t>Technology Adoption and Innovation</a:t>
                      </a:r>
                    </a:p>
                    <a:p>
                      <a:r>
                        <a:rPr lang="en-US" sz="1200" dirty="0" smtClean="0"/>
                        <a:t>Vendor Management</a:t>
                      </a:r>
                    </a:p>
                    <a:p>
                      <a:r>
                        <a:rPr lang="en-US" sz="1200" dirty="0" smtClean="0"/>
                        <a:t>Service Orientation</a:t>
                      </a:r>
                    </a:p>
                    <a:p>
                      <a:r>
                        <a:rPr lang="en-US" sz="1200" dirty="0" smtClean="0"/>
                        <a:t>Resource Management</a:t>
                      </a:r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Level 2,3</a:t>
                      </a:r>
                    </a:p>
                    <a:p>
                      <a:r>
                        <a:rPr lang="en-US" sz="1200" dirty="0" smtClean="0"/>
                        <a:t>Level</a:t>
                      </a:r>
                      <a:r>
                        <a:rPr lang="en-US" sz="1200" baseline="0" dirty="0" smtClean="0"/>
                        <a:t> 3</a:t>
                      </a:r>
                      <a:endParaRPr lang="en-US" sz="1200" dirty="0" smtClean="0"/>
                    </a:p>
                    <a:p>
                      <a:r>
                        <a:rPr lang="en-US" sz="1200" dirty="0" smtClean="0"/>
                        <a:t>Level 3</a:t>
                      </a:r>
                    </a:p>
                    <a:p>
                      <a:r>
                        <a:rPr lang="en-US" sz="1200" dirty="0" smtClean="0"/>
                        <a:t>Level 3</a:t>
                      </a:r>
                    </a:p>
                    <a:p>
                      <a:r>
                        <a:rPr lang="en-US" sz="1200" dirty="0" smtClean="0"/>
                        <a:t>Level 3</a:t>
                      </a:r>
                    </a:p>
                    <a:p>
                      <a:r>
                        <a:rPr lang="en-US" sz="1200" dirty="0" smtClean="0"/>
                        <a:t>Level 3</a:t>
                      </a:r>
                    </a:p>
                    <a:p>
                      <a:r>
                        <a:rPr lang="en-US" sz="1200" dirty="0" smtClean="0"/>
                        <a:t>Level 3</a:t>
                      </a:r>
                    </a:p>
                    <a:p>
                      <a:r>
                        <a:rPr lang="en-US" sz="1200" dirty="0" smtClean="0"/>
                        <a:t>Level 3</a:t>
                      </a:r>
                    </a:p>
                    <a:p>
                      <a:r>
                        <a:rPr lang="en-US" sz="1200" dirty="0" smtClean="0"/>
                        <a:t>Level 3</a:t>
                      </a:r>
                    </a:p>
                    <a:p>
                      <a:r>
                        <a:rPr lang="en-US" sz="1200" dirty="0" smtClean="0"/>
                        <a:t>Level 3</a:t>
                      </a:r>
                    </a:p>
                    <a:p>
                      <a:r>
                        <a:rPr lang="en-US" sz="1200" dirty="0" smtClean="0"/>
                        <a:t>Level 3</a:t>
                      </a:r>
                    </a:p>
                    <a:p>
                      <a:r>
                        <a:rPr lang="en-US" sz="1200" dirty="0" err="1" smtClean="0"/>
                        <a:t>Intermed</a:t>
                      </a:r>
                      <a:endParaRPr lang="en-US" sz="1200" baseline="0" dirty="0" smtClean="0"/>
                    </a:p>
                    <a:p>
                      <a:r>
                        <a:rPr lang="en-US" sz="1200" dirty="0" err="1" smtClean="0"/>
                        <a:t>Intermed</a:t>
                      </a:r>
                      <a:endParaRPr lang="en-US" sz="1200" dirty="0" smtClean="0"/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Crisis Management</a:t>
                      </a:r>
                    </a:p>
                    <a:p>
                      <a:r>
                        <a:rPr lang="en-US" sz="1200" dirty="0" smtClean="0"/>
                        <a:t>Customer Experience Management</a:t>
                      </a:r>
                    </a:p>
                    <a:p>
                      <a:r>
                        <a:rPr lang="en-US" sz="1200" dirty="0" smtClean="0"/>
                        <a:t>Innovation Management</a:t>
                      </a:r>
                    </a:p>
                    <a:p>
                      <a:r>
                        <a:rPr lang="en-US" sz="1200" dirty="0" smtClean="0"/>
                        <a:t>Linen and Uniform Room Operations Management</a:t>
                      </a:r>
                    </a:p>
                    <a:p>
                      <a:r>
                        <a:rPr lang="en-US" sz="1200" dirty="0" smtClean="0"/>
                        <a:t>People and Performance Management</a:t>
                      </a:r>
                    </a:p>
                    <a:p>
                      <a:r>
                        <a:rPr lang="en-US" sz="1200" dirty="0" smtClean="0"/>
                        <a:t>People Development</a:t>
                      </a:r>
                    </a:p>
                    <a:p>
                      <a:r>
                        <a:rPr lang="en-US" sz="1200" dirty="0" smtClean="0"/>
                        <a:t>Resource Management</a:t>
                      </a:r>
                    </a:p>
                    <a:p>
                      <a:r>
                        <a:rPr lang="en-US" sz="1200" dirty="0" smtClean="0"/>
                        <a:t>Service Excellence</a:t>
                      </a:r>
                    </a:p>
                    <a:p>
                      <a:r>
                        <a:rPr lang="en-US" sz="1200" dirty="0" smtClean="0"/>
                        <a:t>Staff Management</a:t>
                      </a:r>
                    </a:p>
                    <a:p>
                      <a:r>
                        <a:rPr lang="en-US" sz="1200" dirty="0" smtClean="0"/>
                        <a:t>Workplace Safety and Health Performance </a:t>
                      </a:r>
                      <a:r>
                        <a:rPr lang="en-US" sz="1200" dirty="0" err="1" smtClean="0"/>
                        <a:t>Mgment</a:t>
                      </a:r>
                      <a:endParaRPr lang="en-US" sz="1200" dirty="0" smtClean="0"/>
                    </a:p>
                    <a:p>
                      <a:r>
                        <a:rPr lang="en-US" sz="1200" dirty="0" smtClean="0"/>
                        <a:t>Communication</a:t>
                      </a:r>
                    </a:p>
                    <a:p>
                      <a:r>
                        <a:rPr lang="en-US" sz="1200" dirty="0" smtClean="0"/>
                        <a:t>Interpersonal Skills</a:t>
                      </a:r>
                    </a:p>
                    <a:p>
                      <a:r>
                        <a:rPr lang="en-US" sz="1200" dirty="0" smtClean="0"/>
                        <a:t>Problem Solving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Level 3</a:t>
                      </a:r>
                    </a:p>
                    <a:p>
                      <a:r>
                        <a:rPr lang="en-US" sz="1200" dirty="0" smtClean="0"/>
                        <a:t>Level 3</a:t>
                      </a:r>
                    </a:p>
                    <a:p>
                      <a:r>
                        <a:rPr lang="en-US" sz="1200" dirty="0" smtClean="0"/>
                        <a:t>Level 3</a:t>
                      </a:r>
                    </a:p>
                    <a:p>
                      <a:r>
                        <a:rPr lang="en-US" sz="1200" dirty="0" smtClean="0"/>
                        <a:t>Level 3</a:t>
                      </a:r>
                    </a:p>
                    <a:p>
                      <a:r>
                        <a:rPr lang="en-US" sz="1200" dirty="0" smtClean="0"/>
                        <a:t>Level 3</a:t>
                      </a:r>
                    </a:p>
                    <a:p>
                      <a:r>
                        <a:rPr lang="en-US" sz="1200" dirty="0" smtClean="0"/>
                        <a:t>Level 3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Level 3</a:t>
                      </a:r>
                    </a:p>
                    <a:p>
                      <a:r>
                        <a:rPr lang="en-US" sz="1200" dirty="0" smtClean="0"/>
                        <a:t>Level 3</a:t>
                      </a:r>
                    </a:p>
                    <a:p>
                      <a:r>
                        <a:rPr lang="en-US" sz="1200" dirty="0" smtClean="0"/>
                        <a:t>Level 3</a:t>
                      </a:r>
                    </a:p>
                    <a:p>
                      <a:r>
                        <a:rPr lang="en-US" sz="1200" dirty="0" smtClean="0"/>
                        <a:t>Level 3</a:t>
                      </a:r>
                    </a:p>
                    <a:p>
                      <a:r>
                        <a:rPr lang="en-US" sz="1200" dirty="0" err="1" smtClean="0"/>
                        <a:t>Intermed</a:t>
                      </a:r>
                      <a:endParaRPr lang="en-US" sz="1200" dirty="0" smtClean="0"/>
                    </a:p>
                    <a:p>
                      <a:r>
                        <a:rPr lang="en-US" sz="1200" dirty="0" err="1" smtClean="0"/>
                        <a:t>Intermed</a:t>
                      </a:r>
                      <a:endParaRPr lang="en-US" sz="1200" dirty="0" smtClean="0"/>
                    </a:p>
                    <a:p>
                      <a:r>
                        <a:rPr lang="en-US" sz="1200" dirty="0" err="1" smtClean="0"/>
                        <a:t>Intermed</a:t>
                      </a:r>
                      <a:endParaRPr lang="en-US" sz="1200" dirty="0" smtClean="0"/>
                    </a:p>
                    <a:p>
                      <a:endParaRPr lang="en-US" sz="12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95536" y="1772816"/>
            <a:ext cx="25202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SKILL AND COMPETENCIES</a:t>
            </a:r>
            <a:endParaRPr lang="en-US" sz="1600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</p:spPr>
        <p:txBody>
          <a:bodyPr>
            <a:noAutofit/>
          </a:bodyPr>
          <a:lstStyle/>
          <a:p>
            <a:r>
              <a:rPr lang="en-US" sz="1800" b="1" dirty="0">
                <a:solidFill>
                  <a:schemeClr val="bg1"/>
                </a:solidFill>
              </a:rPr>
              <a:t>SKILLS FRAMEWORK FOR </a:t>
            </a:r>
            <a:r>
              <a:rPr lang="en-US" sz="1800" b="1" dirty="0" smtClean="0">
                <a:solidFill>
                  <a:schemeClr val="bg1"/>
                </a:solidFill>
              </a:rPr>
              <a:t>HOTEL</a:t>
            </a:r>
            <a:r>
              <a:rPr lang="en-US" sz="1800" dirty="0">
                <a:solidFill>
                  <a:schemeClr val="bg1"/>
                </a:solidFill>
              </a:rPr>
              <a:t/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b="1" dirty="0">
                <a:solidFill>
                  <a:schemeClr val="bg1"/>
                </a:solidFill>
              </a:rPr>
              <a:t>SKILLS MAP </a:t>
            </a:r>
            <a:r>
              <a:rPr lang="en-US" sz="1800" b="1" dirty="0" smtClean="0">
                <a:solidFill>
                  <a:schemeClr val="bg1"/>
                </a:solidFill>
              </a:rPr>
              <a:t>–  </a:t>
            </a:r>
            <a:r>
              <a:rPr lang="en-US" sz="1800" b="1" dirty="0">
                <a:solidFill>
                  <a:schemeClr val="bg1"/>
                </a:solidFill>
              </a:rPr>
              <a:t>Linen Room </a:t>
            </a:r>
            <a:r>
              <a:rPr lang="en-US" sz="1800" b="1" dirty="0" smtClean="0">
                <a:solidFill>
                  <a:schemeClr val="bg1"/>
                </a:solidFill>
              </a:rPr>
              <a:t>Supervisor</a:t>
            </a:r>
            <a:br>
              <a:rPr lang="en-US" sz="1800" b="1" dirty="0" smtClean="0">
                <a:solidFill>
                  <a:schemeClr val="bg1"/>
                </a:solidFill>
              </a:rPr>
            </a:br>
            <a:r>
              <a:rPr lang="en-US" sz="1800" b="1" dirty="0" smtClean="0">
                <a:solidFill>
                  <a:schemeClr val="bg1"/>
                </a:solidFill>
              </a:rPr>
              <a:t>(continue….)</a:t>
            </a:r>
            <a:endParaRPr lang="en-US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6474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</p:spPr>
        <p:txBody>
          <a:bodyPr>
            <a:noAutofit/>
          </a:bodyPr>
          <a:lstStyle/>
          <a:p>
            <a:r>
              <a:rPr lang="en-US" sz="1800" b="1" dirty="0">
                <a:solidFill>
                  <a:schemeClr val="bg1"/>
                </a:solidFill>
              </a:rPr>
              <a:t>SKILLS FRAMEWORK FOR </a:t>
            </a:r>
            <a:r>
              <a:rPr lang="en-US" sz="1800" b="1" dirty="0" smtClean="0">
                <a:solidFill>
                  <a:schemeClr val="bg1"/>
                </a:solidFill>
              </a:rPr>
              <a:t>HOTEL</a:t>
            </a:r>
            <a:r>
              <a:rPr lang="en-US" sz="1800" dirty="0">
                <a:solidFill>
                  <a:schemeClr val="bg1"/>
                </a:solidFill>
              </a:rPr>
              <a:t/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b="1" dirty="0">
                <a:solidFill>
                  <a:schemeClr val="bg1"/>
                </a:solidFill>
              </a:rPr>
              <a:t>SKILLS MAP </a:t>
            </a:r>
            <a:r>
              <a:rPr lang="en-US" sz="1800" b="1" dirty="0" smtClean="0">
                <a:solidFill>
                  <a:schemeClr val="bg1"/>
                </a:solidFill>
              </a:rPr>
              <a:t>–  </a:t>
            </a:r>
            <a:r>
              <a:rPr lang="en-US" sz="1800" b="1" dirty="0">
                <a:solidFill>
                  <a:schemeClr val="bg1"/>
                </a:solidFill>
              </a:rPr>
              <a:t>Laundry Manager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4" name="object 25"/>
          <p:cNvSpPr>
            <a:spLocks noGrp="1"/>
          </p:cNvSpPr>
          <p:nvPr>
            <p:ph type="sldNum" sz="quarter" idx="12"/>
          </p:nvPr>
        </p:nvSpPr>
        <p:spPr>
          <a:xfrm>
            <a:off x="395536" y="6434410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88024" y="6392361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By: Drs. A. Agus Purwanto, SE MM CHA</a:t>
            </a:r>
            <a:endParaRPr lang="en-US" sz="1200" dirty="0"/>
          </a:p>
        </p:txBody>
      </p:sp>
      <p:sp>
        <p:nvSpPr>
          <p:cNvPr id="7" name="Rectangle 6"/>
          <p:cNvSpPr/>
          <p:nvPr/>
        </p:nvSpPr>
        <p:spPr>
          <a:xfrm>
            <a:off x="467544" y="1412776"/>
            <a:ext cx="186711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 smtClean="0"/>
              <a:t>Laundry </a:t>
            </a:r>
            <a:r>
              <a:rPr lang="en-US" sz="1600" b="1" dirty="0"/>
              <a:t>Operations</a:t>
            </a:r>
          </a:p>
        </p:txBody>
      </p:sp>
      <p:sp>
        <p:nvSpPr>
          <p:cNvPr id="9" name="Rectangle 8"/>
          <p:cNvSpPr/>
          <p:nvPr/>
        </p:nvSpPr>
        <p:spPr>
          <a:xfrm>
            <a:off x="467544" y="1700808"/>
            <a:ext cx="82089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/>
              <a:t>Job Role: </a:t>
            </a:r>
            <a:r>
              <a:rPr lang="en-US" sz="1400" b="1" dirty="0"/>
              <a:t>Laundry Manager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4496689"/>
              </p:ext>
            </p:extLst>
          </p:nvPr>
        </p:nvGraphicFramePr>
        <p:xfrm>
          <a:off x="526720" y="4394800"/>
          <a:ext cx="8221744" cy="2025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1105"/>
                <a:gridCol w="5760639"/>
              </a:tblGrid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Critical Work Functions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Key Tasks</a:t>
                      </a:r>
                      <a:endParaRPr lang="en-US" sz="12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Manage housekeeping operations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Develop operations plans for the department</a:t>
                      </a:r>
                    </a:p>
                    <a:p>
                      <a:r>
                        <a:rPr lang="en-US" sz="1200" dirty="0" smtClean="0"/>
                        <a:t>Review manpower allocation for work assignments</a:t>
                      </a:r>
                    </a:p>
                    <a:p>
                      <a:r>
                        <a:rPr lang="en-US" sz="1200" dirty="0" smtClean="0"/>
                        <a:t>Implement operating procedures and service standards for laundry, linen and uniform room operations</a:t>
                      </a:r>
                    </a:p>
                    <a:p>
                      <a:r>
                        <a:rPr lang="en-US" sz="1200" dirty="0" smtClean="0"/>
                        <a:t>Monitor laundry, linen and uniform room operations to ensure adherence to organizational standards and procedures</a:t>
                      </a:r>
                    </a:p>
                    <a:p>
                      <a:r>
                        <a:rPr lang="en-US" sz="1200" dirty="0" smtClean="0"/>
                        <a:t>Monitor distribution of linens and laundry to guest rooms and other departments</a:t>
                      </a:r>
                    </a:p>
                    <a:p>
                      <a:r>
                        <a:rPr lang="en-US" sz="1200" dirty="0" smtClean="0"/>
                        <a:t>Monitor inventory of laundry, linen and uniform room supplies and equipment</a:t>
                      </a:r>
                    </a:p>
                    <a:p>
                      <a:r>
                        <a:rPr lang="en-US" sz="1200" dirty="0" smtClean="0"/>
                        <a:t>Monitor outsourced services and work quality of vendors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008585"/>
            <a:ext cx="8280920" cy="2277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0907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5"/>
          <p:cNvSpPr>
            <a:spLocks noGrp="1"/>
          </p:cNvSpPr>
          <p:nvPr>
            <p:ph type="sldNum" sz="quarter" idx="12"/>
          </p:nvPr>
        </p:nvSpPr>
        <p:spPr>
          <a:xfrm>
            <a:off x="395536" y="6434410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88024" y="6392361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By: Drs. A. Agus Purwanto, SE MM CHA</a:t>
            </a:r>
            <a:endParaRPr lang="en-US" sz="12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870150"/>
              </p:ext>
            </p:extLst>
          </p:nvPr>
        </p:nvGraphicFramePr>
        <p:xfrm>
          <a:off x="466092" y="1484784"/>
          <a:ext cx="8221744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1105"/>
                <a:gridCol w="5760639"/>
              </a:tblGrid>
              <a:tr h="28803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Critical Work Functions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smtClean="0"/>
                        <a:t>Key Tasks</a:t>
                      </a:r>
                      <a:endParaRPr lang="en-US" sz="14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Drive service and operational excellence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Manage service recovery for escalated guests' concerns and feedback</a:t>
                      </a:r>
                    </a:p>
                    <a:p>
                      <a:r>
                        <a:rPr lang="en-US" sz="1400" dirty="0" smtClean="0"/>
                        <a:t>Monitor service quality to uphold organizational service standards</a:t>
                      </a:r>
                    </a:p>
                    <a:p>
                      <a:r>
                        <a:rPr lang="en-US" sz="1400" dirty="0" smtClean="0"/>
                        <a:t>Review systems and processes for workflow and productivity improvement</a:t>
                      </a:r>
                    </a:p>
                    <a:p>
                      <a:r>
                        <a:rPr lang="en-US" sz="1400" dirty="0" smtClean="0"/>
                        <a:t>Innovate new ideas on laundry, linen and uniform room services to enhance operations efficiency and guest satisfaction</a:t>
                      </a:r>
                    </a:p>
                    <a:p>
                      <a:r>
                        <a:rPr lang="en-US" sz="1400" dirty="0" smtClean="0"/>
                        <a:t>Direct the implementation of sustainability programs to drive organizational green initiatives</a:t>
                      </a:r>
                      <a:endParaRPr lang="en-US" sz="14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Manage operational risks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Operationalize compliance management on hygiene, and workplace safety and health requirements</a:t>
                      </a:r>
                    </a:p>
                    <a:p>
                      <a:r>
                        <a:rPr lang="en-US" sz="1400" dirty="0" smtClean="0"/>
                        <a:t>Manage loss and risk prevention policies and procedures to minimize loss and risk in business operations</a:t>
                      </a:r>
                    </a:p>
                    <a:p>
                      <a:r>
                        <a:rPr lang="en-US" sz="1400" dirty="0" smtClean="0"/>
                        <a:t>Manage emergency situations</a:t>
                      </a:r>
                      <a:endParaRPr lang="en-US" sz="14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Manage human resources, finance and report management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Review operations reports to monitor and report departmental performance</a:t>
                      </a:r>
                    </a:p>
                    <a:p>
                      <a:r>
                        <a:rPr lang="en-US" sz="1400" dirty="0" smtClean="0"/>
                        <a:t>Support budget forecasting processes for the department</a:t>
                      </a:r>
                    </a:p>
                    <a:p>
                      <a:r>
                        <a:rPr lang="en-US" sz="1400" dirty="0" smtClean="0"/>
                        <a:t>Manage cost control to keep departmental operating expenses within budget</a:t>
                      </a:r>
                    </a:p>
                    <a:p>
                      <a:r>
                        <a:rPr lang="en-US" sz="1400" dirty="0" smtClean="0"/>
                        <a:t>Provide coaching and guidance to improve staff work performance</a:t>
                      </a:r>
                    </a:p>
                    <a:p>
                      <a:r>
                        <a:rPr lang="en-US" sz="1400" dirty="0" smtClean="0"/>
                        <a:t>Establish learning and development plans and facilitate learning and development opportunities to enhance staff work performance</a:t>
                      </a:r>
                    </a:p>
                    <a:p>
                      <a:r>
                        <a:rPr lang="en-US" sz="1400" dirty="0" smtClean="0"/>
                        <a:t>Manage staff performance to achieve department goals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</p:spPr>
        <p:txBody>
          <a:bodyPr>
            <a:noAutofit/>
          </a:bodyPr>
          <a:lstStyle/>
          <a:p>
            <a:r>
              <a:rPr lang="en-US" sz="1800" b="1" dirty="0">
                <a:solidFill>
                  <a:schemeClr val="bg1"/>
                </a:solidFill>
              </a:rPr>
              <a:t>SKILLS FRAMEWORK FOR </a:t>
            </a:r>
            <a:r>
              <a:rPr lang="en-US" sz="1800" b="1" dirty="0" smtClean="0">
                <a:solidFill>
                  <a:schemeClr val="bg1"/>
                </a:solidFill>
              </a:rPr>
              <a:t>HOTEL</a:t>
            </a:r>
            <a:r>
              <a:rPr lang="en-US" sz="1800" dirty="0">
                <a:solidFill>
                  <a:schemeClr val="bg1"/>
                </a:solidFill>
              </a:rPr>
              <a:t/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b="1" dirty="0">
                <a:solidFill>
                  <a:schemeClr val="bg1"/>
                </a:solidFill>
              </a:rPr>
              <a:t>SKILLS MAP </a:t>
            </a:r>
            <a:r>
              <a:rPr lang="en-US" sz="1800" b="1" dirty="0" smtClean="0">
                <a:solidFill>
                  <a:schemeClr val="bg1"/>
                </a:solidFill>
              </a:rPr>
              <a:t>–  </a:t>
            </a:r>
            <a:r>
              <a:rPr lang="en-US" sz="1800" b="1" dirty="0">
                <a:solidFill>
                  <a:schemeClr val="bg1"/>
                </a:solidFill>
              </a:rPr>
              <a:t>Laundry </a:t>
            </a:r>
            <a:r>
              <a:rPr lang="en-US" sz="1800" b="1" dirty="0" smtClean="0">
                <a:solidFill>
                  <a:schemeClr val="bg1"/>
                </a:solidFill>
              </a:rPr>
              <a:t>Manager</a:t>
            </a:r>
            <a:br>
              <a:rPr lang="en-US" sz="1800" b="1" dirty="0" smtClean="0">
                <a:solidFill>
                  <a:schemeClr val="bg1"/>
                </a:solidFill>
              </a:rPr>
            </a:br>
            <a:r>
              <a:rPr lang="en-US" sz="1800" b="1" dirty="0" smtClean="0">
                <a:solidFill>
                  <a:schemeClr val="bg1"/>
                </a:solidFill>
              </a:rPr>
              <a:t>(continued…..)</a:t>
            </a:r>
            <a:endParaRPr lang="en-US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341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5"/>
          <p:cNvSpPr>
            <a:spLocks noGrp="1"/>
          </p:cNvSpPr>
          <p:nvPr>
            <p:ph type="sldNum" sz="quarter" idx="12"/>
          </p:nvPr>
        </p:nvSpPr>
        <p:spPr>
          <a:xfrm>
            <a:off x="395536" y="6434410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88024" y="6392361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By: Drs. A. Agus Purwanto, SE MM CHA</a:t>
            </a:r>
            <a:endParaRPr lang="en-US" sz="12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4365113"/>
              </p:ext>
            </p:extLst>
          </p:nvPr>
        </p:nvGraphicFramePr>
        <p:xfrm>
          <a:off x="395536" y="2348880"/>
          <a:ext cx="8219256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9747"/>
                <a:gridCol w="806677"/>
                <a:gridCol w="3600400"/>
                <a:gridCol w="802432"/>
              </a:tblGrid>
              <a:tr h="313184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Asset and Inventory Management</a:t>
                      </a:r>
                    </a:p>
                    <a:p>
                      <a:r>
                        <a:rPr lang="en-US" sz="1200" dirty="0" smtClean="0"/>
                        <a:t>Business Continuity Planning</a:t>
                      </a:r>
                    </a:p>
                    <a:p>
                      <a:r>
                        <a:rPr lang="en-US" sz="1200" dirty="0" smtClean="0"/>
                        <a:t>Business Presentation Delivery</a:t>
                      </a:r>
                    </a:p>
                    <a:p>
                      <a:r>
                        <a:rPr lang="en-US" sz="1200" dirty="0" smtClean="0"/>
                        <a:t>Change Management</a:t>
                      </a:r>
                    </a:p>
                    <a:p>
                      <a:r>
                        <a:rPr lang="en-US" sz="1200" dirty="0" smtClean="0"/>
                        <a:t>Customer Experience Management</a:t>
                      </a:r>
                    </a:p>
                    <a:p>
                      <a:r>
                        <a:rPr lang="en-US" sz="1200" dirty="0" smtClean="0"/>
                        <a:t>Environmental Sustainability Management</a:t>
                      </a:r>
                    </a:p>
                    <a:p>
                      <a:r>
                        <a:rPr lang="en-US" sz="1200" dirty="0" smtClean="0"/>
                        <a:t>Innovation Management</a:t>
                      </a:r>
                    </a:p>
                    <a:p>
                      <a:r>
                        <a:rPr lang="en-US" sz="1200" dirty="0" smtClean="0"/>
                        <a:t>Laundry Operations Management</a:t>
                      </a:r>
                    </a:p>
                    <a:p>
                      <a:r>
                        <a:rPr lang="en-US" sz="1200" dirty="0" smtClean="0"/>
                        <a:t>Organizational Relationship Building</a:t>
                      </a:r>
                    </a:p>
                    <a:p>
                      <a:r>
                        <a:rPr lang="en-US" sz="1200" dirty="0" smtClean="0"/>
                        <a:t>People and Relationship Management</a:t>
                      </a:r>
                    </a:p>
                    <a:p>
                      <a:r>
                        <a:rPr lang="en-US" sz="1200" dirty="0" smtClean="0"/>
                        <a:t>Productivity Improvement</a:t>
                      </a:r>
                    </a:p>
                    <a:p>
                      <a:r>
                        <a:rPr lang="en-US" sz="1200" dirty="0" smtClean="0"/>
                        <a:t>Service Challenges</a:t>
                      </a:r>
                    </a:p>
                    <a:p>
                      <a:r>
                        <a:rPr lang="en-US" sz="1200" dirty="0" smtClean="0"/>
                        <a:t>Service Excellence</a:t>
                      </a:r>
                    </a:p>
                    <a:p>
                      <a:r>
                        <a:rPr lang="en-US" sz="1200" dirty="0" smtClean="0"/>
                        <a:t>Service Planning and Implementation</a:t>
                      </a:r>
                    </a:p>
                    <a:p>
                      <a:r>
                        <a:rPr lang="en-US" sz="1200" dirty="0" smtClean="0"/>
                        <a:t>Technology Adoption and Innovation</a:t>
                      </a:r>
                    </a:p>
                    <a:p>
                      <a:r>
                        <a:rPr lang="en-US" sz="1200" dirty="0" smtClean="0"/>
                        <a:t>Vision Leadership</a:t>
                      </a:r>
                    </a:p>
                    <a:p>
                      <a:r>
                        <a:rPr lang="en-US" sz="1200" dirty="0" smtClean="0"/>
                        <a:t>Communication</a:t>
                      </a:r>
                    </a:p>
                    <a:p>
                      <a:r>
                        <a:rPr lang="en-US" sz="1200" dirty="0" smtClean="0"/>
                        <a:t>Resource Management</a:t>
                      </a:r>
                    </a:p>
                    <a:p>
                      <a:r>
                        <a:rPr lang="en-US" sz="1200" dirty="0" smtClean="0"/>
                        <a:t>Problem Solving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Level 3</a:t>
                      </a:r>
                    </a:p>
                    <a:p>
                      <a:r>
                        <a:rPr lang="en-US" sz="1200" dirty="0" smtClean="0"/>
                        <a:t>Level</a:t>
                      </a:r>
                      <a:r>
                        <a:rPr lang="en-US" sz="1200" baseline="0" dirty="0" smtClean="0"/>
                        <a:t> 4</a:t>
                      </a:r>
                      <a:endParaRPr lang="en-US" sz="1200" dirty="0" smtClean="0"/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  <a:endParaRPr lang="en-US" sz="1200" baseline="0" dirty="0" smtClean="0"/>
                    </a:p>
                    <a:p>
                      <a:r>
                        <a:rPr lang="en-US" sz="1200" dirty="0" smtClean="0"/>
                        <a:t>Level</a:t>
                      </a:r>
                      <a:r>
                        <a:rPr lang="en-US" sz="1200" baseline="0" dirty="0" smtClean="0"/>
                        <a:t> 4</a:t>
                      </a:r>
                    </a:p>
                    <a:p>
                      <a:r>
                        <a:rPr lang="en-US" sz="1200" baseline="0" dirty="0" smtClean="0"/>
                        <a:t>Level 4</a:t>
                      </a:r>
                    </a:p>
                    <a:p>
                      <a:r>
                        <a:rPr lang="en-US" sz="1200" baseline="0" dirty="0" smtClean="0"/>
                        <a:t>Level 4</a:t>
                      </a:r>
                    </a:p>
                    <a:p>
                      <a:r>
                        <a:rPr lang="en-US" sz="1200" baseline="0" dirty="0" smtClean="0"/>
                        <a:t>Level 4</a:t>
                      </a:r>
                      <a:endParaRPr lang="en-US" sz="1200" dirty="0" smtClean="0"/>
                    </a:p>
                    <a:p>
                      <a:r>
                        <a:rPr lang="en-US" sz="1200" dirty="0" smtClean="0"/>
                        <a:t>Advance</a:t>
                      </a:r>
                    </a:p>
                    <a:p>
                      <a:r>
                        <a:rPr lang="en-US" sz="1200" dirty="0" smtClean="0"/>
                        <a:t>Advance</a:t>
                      </a:r>
                    </a:p>
                    <a:p>
                      <a:r>
                        <a:rPr lang="en-US" sz="1200" dirty="0" smtClean="0"/>
                        <a:t>Advance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Budgeting</a:t>
                      </a:r>
                    </a:p>
                    <a:p>
                      <a:r>
                        <a:rPr lang="en-US" sz="1200" dirty="0" smtClean="0"/>
                        <a:t>Business Planning</a:t>
                      </a:r>
                    </a:p>
                    <a:p>
                      <a:r>
                        <a:rPr lang="en-US" sz="1200" dirty="0" smtClean="0"/>
                        <a:t>Business Relationship Building</a:t>
                      </a:r>
                    </a:p>
                    <a:p>
                      <a:r>
                        <a:rPr lang="en-US" sz="1200" dirty="0" smtClean="0"/>
                        <a:t>Crisis Management</a:t>
                      </a:r>
                    </a:p>
                    <a:p>
                      <a:r>
                        <a:rPr lang="en-US" sz="1200" dirty="0" smtClean="0"/>
                        <a:t>Dispute Resolution</a:t>
                      </a:r>
                    </a:p>
                    <a:p>
                      <a:r>
                        <a:rPr lang="en-US" sz="1200" dirty="0" smtClean="0"/>
                        <a:t>Hospitality Data Collection and Analysis</a:t>
                      </a:r>
                    </a:p>
                    <a:p>
                      <a:r>
                        <a:rPr lang="en-US" sz="1200" dirty="0" smtClean="0"/>
                        <a:t>Linen and Uniform Room Operations Management</a:t>
                      </a:r>
                    </a:p>
                    <a:p>
                      <a:r>
                        <a:rPr lang="en-US" sz="1200" dirty="0" smtClean="0"/>
                        <a:t>Loss and Risk Prevention Management</a:t>
                      </a:r>
                    </a:p>
                    <a:p>
                      <a:r>
                        <a:rPr lang="en-US" sz="1200" dirty="0" smtClean="0"/>
                        <a:t>People and Performance Management</a:t>
                      </a:r>
                    </a:p>
                    <a:p>
                      <a:r>
                        <a:rPr lang="en-US" sz="1200" dirty="0" smtClean="0"/>
                        <a:t>People Development</a:t>
                      </a:r>
                    </a:p>
                    <a:p>
                      <a:r>
                        <a:rPr lang="en-US" sz="1200" dirty="0" smtClean="0"/>
                        <a:t>Resource Management</a:t>
                      </a:r>
                    </a:p>
                    <a:p>
                      <a:r>
                        <a:rPr lang="en-US" sz="1200" dirty="0" smtClean="0"/>
                        <a:t>Service Coaching</a:t>
                      </a:r>
                    </a:p>
                    <a:p>
                      <a:r>
                        <a:rPr lang="en-US" sz="1200" dirty="0" smtClean="0"/>
                        <a:t>Service Information and Results</a:t>
                      </a:r>
                    </a:p>
                    <a:p>
                      <a:r>
                        <a:rPr lang="en-US" sz="1200" dirty="0" smtClean="0"/>
                        <a:t>Staff Management</a:t>
                      </a:r>
                    </a:p>
                    <a:p>
                      <a:r>
                        <a:rPr lang="en-US" sz="1200" dirty="0" smtClean="0"/>
                        <a:t>Vendor Management</a:t>
                      </a:r>
                    </a:p>
                    <a:p>
                      <a:r>
                        <a:rPr lang="en-US" sz="1200" dirty="0" smtClean="0"/>
                        <a:t>Workplace Safety and Health Performance </a:t>
                      </a:r>
                      <a:r>
                        <a:rPr lang="en-US" sz="1200" dirty="0" err="1" smtClean="0"/>
                        <a:t>Mgment</a:t>
                      </a:r>
                      <a:endParaRPr lang="en-US" sz="1200" dirty="0" smtClean="0"/>
                    </a:p>
                    <a:p>
                      <a:r>
                        <a:rPr lang="en-US" sz="1200" dirty="0" smtClean="0"/>
                        <a:t>Interpersonal Skills</a:t>
                      </a:r>
                    </a:p>
                    <a:p>
                      <a:r>
                        <a:rPr lang="en-US" sz="1200" dirty="0" smtClean="0"/>
                        <a:t>Decision Making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Level 3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</a:t>
                      </a:r>
                      <a:r>
                        <a:rPr lang="en-US" sz="1200" baseline="0" dirty="0" smtClean="0"/>
                        <a:t>4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</a:t>
                      </a:r>
                      <a:r>
                        <a:rPr lang="en-US" sz="1200" baseline="0" dirty="0" smtClean="0"/>
                        <a:t> 3</a:t>
                      </a:r>
                      <a:endParaRPr lang="en-US" sz="1200" dirty="0" smtClean="0"/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Advance</a:t>
                      </a:r>
                    </a:p>
                    <a:p>
                      <a:r>
                        <a:rPr lang="en-US" sz="1200" dirty="0" smtClean="0"/>
                        <a:t>Advance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95536" y="1772816"/>
            <a:ext cx="25202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SKILL AND COMPETENCIES</a:t>
            </a:r>
            <a:endParaRPr lang="en-US" sz="1600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</p:spPr>
        <p:txBody>
          <a:bodyPr>
            <a:noAutofit/>
          </a:bodyPr>
          <a:lstStyle/>
          <a:p>
            <a:r>
              <a:rPr lang="en-US" sz="1800" b="1" dirty="0">
                <a:solidFill>
                  <a:schemeClr val="bg1"/>
                </a:solidFill>
              </a:rPr>
              <a:t>SKILLS FRAMEWORK FOR </a:t>
            </a:r>
            <a:r>
              <a:rPr lang="en-US" sz="1800" b="1" dirty="0" smtClean="0">
                <a:solidFill>
                  <a:schemeClr val="bg1"/>
                </a:solidFill>
              </a:rPr>
              <a:t>HOTEL</a:t>
            </a:r>
            <a:r>
              <a:rPr lang="en-US" sz="1800" dirty="0">
                <a:solidFill>
                  <a:schemeClr val="bg1"/>
                </a:solidFill>
              </a:rPr>
              <a:t/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b="1" dirty="0">
                <a:solidFill>
                  <a:schemeClr val="bg1"/>
                </a:solidFill>
              </a:rPr>
              <a:t>SKILLS MAP </a:t>
            </a:r>
            <a:r>
              <a:rPr lang="en-US" sz="1800" b="1" dirty="0" smtClean="0">
                <a:solidFill>
                  <a:schemeClr val="bg1"/>
                </a:solidFill>
              </a:rPr>
              <a:t>–  </a:t>
            </a:r>
            <a:r>
              <a:rPr lang="en-US" sz="1800" b="1" dirty="0">
                <a:solidFill>
                  <a:schemeClr val="bg1"/>
                </a:solidFill>
              </a:rPr>
              <a:t>Laundry </a:t>
            </a:r>
            <a:r>
              <a:rPr lang="en-US" sz="1800" b="1" dirty="0" smtClean="0">
                <a:solidFill>
                  <a:schemeClr val="bg1"/>
                </a:solidFill>
              </a:rPr>
              <a:t>Manager</a:t>
            </a:r>
            <a:br>
              <a:rPr lang="en-US" sz="1800" b="1" dirty="0" smtClean="0">
                <a:solidFill>
                  <a:schemeClr val="bg1"/>
                </a:solidFill>
              </a:rPr>
            </a:br>
            <a:r>
              <a:rPr lang="en-US" sz="1800" b="1" dirty="0" smtClean="0">
                <a:solidFill>
                  <a:schemeClr val="bg1"/>
                </a:solidFill>
              </a:rPr>
              <a:t>(continued…..)</a:t>
            </a:r>
            <a:endParaRPr lang="en-US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0871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Housekeeping Management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object 25"/>
          <p:cNvSpPr>
            <a:spLocks noGrp="1"/>
          </p:cNvSpPr>
          <p:nvPr>
            <p:ph type="sldNum" sz="quarter" idx="12"/>
          </p:nvPr>
        </p:nvSpPr>
        <p:spPr>
          <a:xfrm>
            <a:off x="395536" y="6434410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88024" y="6392361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By: Drs. A. Agus Purwanto, SE MM CHA</a:t>
            </a:r>
            <a:endParaRPr lang="en-US" sz="12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2148644"/>
            <a:ext cx="6480720" cy="3595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648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</p:spPr>
        <p:txBody>
          <a:bodyPr>
            <a:noAutofit/>
          </a:bodyPr>
          <a:lstStyle/>
          <a:p>
            <a:r>
              <a:rPr lang="en-US" sz="1800" b="1" dirty="0">
                <a:solidFill>
                  <a:schemeClr val="bg1"/>
                </a:solidFill>
              </a:rPr>
              <a:t>SKILLS FRAMEWORK FOR </a:t>
            </a:r>
            <a:r>
              <a:rPr lang="en-US" sz="1800" b="1" dirty="0" smtClean="0">
                <a:solidFill>
                  <a:schemeClr val="bg1"/>
                </a:solidFill>
              </a:rPr>
              <a:t>HOTEL</a:t>
            </a:r>
            <a:r>
              <a:rPr lang="en-US" sz="1800" dirty="0">
                <a:solidFill>
                  <a:schemeClr val="bg1"/>
                </a:solidFill>
              </a:rPr>
              <a:t/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b="1" dirty="0">
                <a:solidFill>
                  <a:schemeClr val="bg1"/>
                </a:solidFill>
              </a:rPr>
              <a:t>SKILLS MAP </a:t>
            </a:r>
            <a:r>
              <a:rPr lang="en-US" sz="1800" b="1" dirty="0" smtClean="0">
                <a:solidFill>
                  <a:schemeClr val="bg1"/>
                </a:solidFill>
              </a:rPr>
              <a:t>–  </a:t>
            </a:r>
            <a:r>
              <a:rPr lang="en-US" sz="1800" b="1" dirty="0">
                <a:solidFill>
                  <a:schemeClr val="bg1"/>
                </a:solidFill>
              </a:rPr>
              <a:t>Executive Housekeeper/Director of Housekeeping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4" name="object 25"/>
          <p:cNvSpPr>
            <a:spLocks noGrp="1"/>
          </p:cNvSpPr>
          <p:nvPr>
            <p:ph type="sldNum" sz="quarter" idx="12"/>
          </p:nvPr>
        </p:nvSpPr>
        <p:spPr>
          <a:xfrm>
            <a:off x="395536" y="6434410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88024" y="6392361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By: Drs. A. Agus Purwanto, SE MM CHA</a:t>
            </a:r>
            <a:endParaRPr lang="en-US" sz="1200" dirty="0"/>
          </a:p>
        </p:txBody>
      </p:sp>
      <p:sp>
        <p:nvSpPr>
          <p:cNvPr id="7" name="Rectangle 6"/>
          <p:cNvSpPr/>
          <p:nvPr/>
        </p:nvSpPr>
        <p:spPr>
          <a:xfrm>
            <a:off x="467544" y="1412776"/>
            <a:ext cx="257141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 smtClean="0"/>
              <a:t>Housekeeping Management</a:t>
            </a:r>
            <a:endParaRPr lang="en-US" sz="1600" b="1" dirty="0"/>
          </a:p>
        </p:txBody>
      </p:sp>
      <p:sp>
        <p:nvSpPr>
          <p:cNvPr id="9" name="Rectangle 8"/>
          <p:cNvSpPr/>
          <p:nvPr/>
        </p:nvSpPr>
        <p:spPr>
          <a:xfrm>
            <a:off x="467544" y="1700808"/>
            <a:ext cx="82089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/>
              <a:t>Job Role: </a:t>
            </a:r>
            <a:r>
              <a:rPr lang="en-US" sz="1400" b="1" dirty="0"/>
              <a:t>Executive Housekeeper/Director of Housekeeping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2804401"/>
              </p:ext>
            </p:extLst>
          </p:nvPr>
        </p:nvGraphicFramePr>
        <p:xfrm>
          <a:off x="526720" y="4101048"/>
          <a:ext cx="8221744" cy="2208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1105"/>
                <a:gridCol w="5760639"/>
              </a:tblGrid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Critical Work Functions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Key Tasks</a:t>
                      </a:r>
                      <a:endParaRPr lang="en-US" sz="12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Manage housekeeping operations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Lead the development and implementation of operations strategies and plans for the housekeeping department</a:t>
                      </a:r>
                    </a:p>
                    <a:p>
                      <a:r>
                        <a:rPr lang="en-US" sz="1200" dirty="0" smtClean="0"/>
                        <a:t>Develop and review operating procedures and service standards for housekeeping operations</a:t>
                      </a:r>
                    </a:p>
                    <a:p>
                      <a:r>
                        <a:rPr lang="en-US" sz="1200" dirty="0" smtClean="0"/>
                        <a:t>Oversee housekeeping operations to ensure adherence to organizational standards and procedures</a:t>
                      </a:r>
                    </a:p>
                    <a:p>
                      <a:r>
                        <a:rPr lang="en-US" sz="1200" dirty="0" smtClean="0"/>
                        <a:t>Oversee partnerships and quality of outsourced services</a:t>
                      </a:r>
                    </a:p>
                    <a:p>
                      <a:r>
                        <a:rPr lang="en-US" sz="1200" dirty="0" smtClean="0"/>
                        <a:t>Manage asset and inventory control</a:t>
                      </a:r>
                    </a:p>
                    <a:p>
                      <a:r>
                        <a:rPr lang="en-US" sz="1200" dirty="0" smtClean="0"/>
                        <a:t>Lead knowledge management to facilitate housekeeping operations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060848"/>
            <a:ext cx="8280920" cy="1944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0691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7704" y="274638"/>
            <a:ext cx="6779096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Housekeeping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11560" y="1650280"/>
            <a:ext cx="799288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/>
              <a:t>The Housekeeping department is the heart of the property’s operations. It plays a vital role in establishing the property’s reputation  for high standards and cleanliness. Many properties are investing in information technology and becoming eco- sensitive thus transforming the jobs of the Housekeeping department.</a:t>
            </a:r>
          </a:p>
          <a:p>
            <a:endParaRPr lang="en-US" sz="2200" dirty="0"/>
          </a:p>
          <a:p>
            <a:r>
              <a:rPr lang="en-US" sz="2200" dirty="0"/>
              <a:t>Primary Roles and</a:t>
            </a:r>
          </a:p>
          <a:p>
            <a:r>
              <a:rPr lang="en-US" sz="2200" dirty="0"/>
              <a:t>Responsibilities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200" dirty="0" smtClean="0"/>
              <a:t>Ensure </a:t>
            </a:r>
            <a:r>
              <a:rPr lang="en-US" sz="2200" dirty="0"/>
              <a:t>guest room comfort is well maintained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200" dirty="0" smtClean="0"/>
              <a:t>Ensure </a:t>
            </a:r>
            <a:r>
              <a:rPr lang="en-US" sz="2200" dirty="0"/>
              <a:t>that guest room supplies and materials are provided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200" dirty="0" smtClean="0"/>
              <a:t>Clean </a:t>
            </a:r>
            <a:r>
              <a:rPr lang="en-US" sz="2200" dirty="0"/>
              <a:t>and maintain public areas, back areas, and surroundings of the property</a:t>
            </a:r>
          </a:p>
        </p:txBody>
      </p:sp>
      <p:sp>
        <p:nvSpPr>
          <p:cNvPr id="5" name="object 25"/>
          <p:cNvSpPr>
            <a:spLocks noGrp="1"/>
          </p:cNvSpPr>
          <p:nvPr>
            <p:ph type="sldNum" sz="quarter" idx="12"/>
          </p:nvPr>
        </p:nvSpPr>
        <p:spPr>
          <a:xfrm>
            <a:off x="395536" y="6434410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88024" y="6392361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By: Drs. A. Agus Purwanto, SE MM CHA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42129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5"/>
          <p:cNvSpPr>
            <a:spLocks noGrp="1"/>
          </p:cNvSpPr>
          <p:nvPr>
            <p:ph type="sldNum" sz="quarter" idx="12"/>
          </p:nvPr>
        </p:nvSpPr>
        <p:spPr>
          <a:xfrm>
            <a:off x="395536" y="6434410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88024" y="6392361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By: Drs. A. Agus Purwanto, SE MM CHA</a:t>
            </a:r>
            <a:endParaRPr lang="en-US" sz="12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340968"/>
              </p:ext>
            </p:extLst>
          </p:nvPr>
        </p:nvGraphicFramePr>
        <p:xfrm>
          <a:off x="466092" y="1700808"/>
          <a:ext cx="8221744" cy="441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1105"/>
                <a:gridCol w="5760639"/>
              </a:tblGrid>
              <a:tr h="28803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Critical Work Functions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smtClean="0"/>
                        <a:t>Key Tasks</a:t>
                      </a:r>
                      <a:endParaRPr lang="en-US" sz="14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Drive service and operational excellence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Lead the development and evaluation of service recovery strategies for addressing service gaps</a:t>
                      </a:r>
                    </a:p>
                    <a:p>
                      <a:r>
                        <a:rPr lang="en-US" sz="1400" dirty="0" smtClean="0"/>
                        <a:t>Lead improvement initiatives and service innovation to enhance service quality and operational efficiency</a:t>
                      </a:r>
                    </a:p>
                    <a:p>
                      <a:r>
                        <a:rPr lang="en-US" sz="1400" dirty="0" smtClean="0"/>
                        <a:t>Lead sustainable operations using green initiatives</a:t>
                      </a:r>
                    </a:p>
                    <a:p>
                      <a:r>
                        <a:rPr lang="en-US" sz="1400" dirty="0" smtClean="0"/>
                        <a:t>Evaluate industry best practices and new technology applications for organization's adoption</a:t>
                      </a:r>
                      <a:endParaRPr lang="en-US" sz="14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Manage operational risks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Review compliance management on organizational guidelines and regulatory requirements for housekeeping operations</a:t>
                      </a:r>
                    </a:p>
                    <a:p>
                      <a:r>
                        <a:rPr lang="en-US" sz="1400" dirty="0" smtClean="0"/>
                        <a:t>Develop crisis management, business continuity and recovery plans for the housekeeping department</a:t>
                      </a:r>
                      <a:endParaRPr lang="en-US" sz="14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Manage human resources, finance and report management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Present housekeeping reports and recommendations for management update and decision-making</a:t>
                      </a:r>
                    </a:p>
                    <a:p>
                      <a:r>
                        <a:rPr lang="en-US" sz="1400" dirty="0" smtClean="0"/>
                        <a:t>Lead budget forecasting processes for the department</a:t>
                      </a:r>
                    </a:p>
                    <a:p>
                      <a:r>
                        <a:rPr lang="en-US" sz="1400" dirty="0" smtClean="0"/>
                        <a:t>Manage departmental budgets to ensure proper utilization and accounting of resources</a:t>
                      </a:r>
                    </a:p>
                    <a:p>
                      <a:r>
                        <a:rPr lang="en-US" sz="1400" dirty="0" smtClean="0"/>
                        <a:t>Oversee the implementation of capability development plans for staff</a:t>
                      </a:r>
                    </a:p>
                    <a:p>
                      <a:r>
                        <a:rPr lang="en-US" sz="1400" dirty="0" smtClean="0"/>
                        <a:t>Lead the management of staff performance to achieve department goals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</p:spPr>
        <p:txBody>
          <a:bodyPr>
            <a:noAutofit/>
          </a:bodyPr>
          <a:lstStyle/>
          <a:p>
            <a:r>
              <a:rPr lang="en-US" sz="1800" b="1" dirty="0">
                <a:solidFill>
                  <a:schemeClr val="bg1"/>
                </a:solidFill>
              </a:rPr>
              <a:t>SKILLS FRAMEWORK FOR </a:t>
            </a:r>
            <a:r>
              <a:rPr lang="en-US" sz="1800" b="1" dirty="0" smtClean="0">
                <a:solidFill>
                  <a:schemeClr val="bg1"/>
                </a:solidFill>
              </a:rPr>
              <a:t>HOTEL</a:t>
            </a:r>
            <a:r>
              <a:rPr lang="en-US" sz="1800" dirty="0">
                <a:solidFill>
                  <a:schemeClr val="bg1"/>
                </a:solidFill>
              </a:rPr>
              <a:t/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b="1" dirty="0">
                <a:solidFill>
                  <a:schemeClr val="bg1"/>
                </a:solidFill>
              </a:rPr>
              <a:t>SKILLS MAP </a:t>
            </a:r>
            <a:r>
              <a:rPr lang="en-US" sz="1800" b="1" dirty="0" smtClean="0">
                <a:solidFill>
                  <a:schemeClr val="bg1"/>
                </a:solidFill>
              </a:rPr>
              <a:t>–  </a:t>
            </a:r>
            <a:r>
              <a:rPr lang="en-US" sz="1800" b="1" dirty="0">
                <a:solidFill>
                  <a:schemeClr val="bg1"/>
                </a:solidFill>
              </a:rPr>
              <a:t>Executive Housekeeper/Director of </a:t>
            </a:r>
            <a:r>
              <a:rPr lang="en-US" sz="1800" b="1" dirty="0" smtClean="0">
                <a:solidFill>
                  <a:schemeClr val="bg1"/>
                </a:solidFill>
              </a:rPr>
              <a:t>Housekeeping</a:t>
            </a:r>
            <a:br>
              <a:rPr lang="en-US" sz="1800" b="1" dirty="0" smtClean="0">
                <a:solidFill>
                  <a:schemeClr val="bg1"/>
                </a:solidFill>
              </a:rPr>
            </a:br>
            <a:r>
              <a:rPr lang="en-US" sz="1800" b="1" dirty="0" smtClean="0">
                <a:solidFill>
                  <a:schemeClr val="bg1"/>
                </a:solidFill>
              </a:rPr>
              <a:t>(continue…)</a:t>
            </a:r>
            <a:endParaRPr lang="en-US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587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5"/>
          <p:cNvSpPr>
            <a:spLocks noGrp="1"/>
          </p:cNvSpPr>
          <p:nvPr>
            <p:ph type="sldNum" sz="quarter" idx="12"/>
          </p:nvPr>
        </p:nvSpPr>
        <p:spPr>
          <a:xfrm>
            <a:off x="395536" y="6434410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88024" y="6392361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By: Drs. A. Agus Purwanto, SE MM CHA</a:t>
            </a:r>
            <a:endParaRPr lang="en-US" sz="12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2148427"/>
              </p:ext>
            </p:extLst>
          </p:nvPr>
        </p:nvGraphicFramePr>
        <p:xfrm>
          <a:off x="395536" y="2348880"/>
          <a:ext cx="8219256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9747"/>
                <a:gridCol w="806677"/>
                <a:gridCol w="3600400"/>
                <a:gridCol w="802432"/>
              </a:tblGrid>
              <a:tr h="313184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Asset and Inventory Management</a:t>
                      </a:r>
                    </a:p>
                    <a:p>
                      <a:r>
                        <a:rPr lang="en-US" sz="1200" dirty="0" smtClean="0"/>
                        <a:t>Business Continuity Planning</a:t>
                      </a:r>
                    </a:p>
                    <a:p>
                      <a:r>
                        <a:rPr lang="en-US" sz="1200" dirty="0" smtClean="0"/>
                        <a:t>Business Planning</a:t>
                      </a:r>
                    </a:p>
                    <a:p>
                      <a:r>
                        <a:rPr lang="en-US" sz="1200" dirty="0" smtClean="0"/>
                        <a:t>Business Relationship Building</a:t>
                      </a:r>
                    </a:p>
                    <a:p>
                      <a:r>
                        <a:rPr lang="en-US" sz="1200" dirty="0" smtClean="0"/>
                        <a:t>Crisis Management</a:t>
                      </a:r>
                    </a:p>
                    <a:p>
                      <a:r>
                        <a:rPr lang="en-US" sz="1200" dirty="0" smtClean="0"/>
                        <a:t>Environmental Sustainability Management</a:t>
                      </a:r>
                    </a:p>
                    <a:p>
                      <a:r>
                        <a:rPr lang="en-US" sz="1200" dirty="0" smtClean="0"/>
                        <a:t>Innovation Management</a:t>
                      </a:r>
                    </a:p>
                    <a:p>
                      <a:r>
                        <a:rPr lang="en-US" sz="1200" dirty="0" smtClean="0"/>
                        <a:t>Organizational Relationship Building</a:t>
                      </a:r>
                    </a:p>
                    <a:p>
                      <a:r>
                        <a:rPr lang="en-US" sz="1200" dirty="0" smtClean="0"/>
                        <a:t>People Development</a:t>
                      </a:r>
                    </a:p>
                    <a:p>
                      <a:r>
                        <a:rPr lang="en-US" sz="1200" dirty="0" smtClean="0"/>
                        <a:t>Resource Management</a:t>
                      </a:r>
                    </a:p>
                    <a:p>
                      <a:r>
                        <a:rPr lang="en-US" sz="1200" dirty="0" smtClean="0"/>
                        <a:t>Service Excellence</a:t>
                      </a:r>
                    </a:p>
                    <a:p>
                      <a:r>
                        <a:rPr lang="en-US" sz="1200" dirty="0" smtClean="0"/>
                        <a:t>Service Innovation</a:t>
                      </a:r>
                    </a:p>
                    <a:p>
                      <a:r>
                        <a:rPr lang="en-US" sz="1200" dirty="0" smtClean="0"/>
                        <a:t>Service Planning and Implementation</a:t>
                      </a:r>
                    </a:p>
                    <a:p>
                      <a:r>
                        <a:rPr lang="en-US" sz="1200" dirty="0" smtClean="0"/>
                        <a:t>Technology Adoption and Innovation</a:t>
                      </a:r>
                    </a:p>
                    <a:p>
                      <a:r>
                        <a:rPr lang="en-US" sz="1200" dirty="0" smtClean="0"/>
                        <a:t>Vision Leadership</a:t>
                      </a:r>
                    </a:p>
                    <a:p>
                      <a:r>
                        <a:rPr lang="en-US" sz="1200" dirty="0" smtClean="0"/>
                        <a:t>Leadership</a:t>
                      </a:r>
                    </a:p>
                    <a:p>
                      <a:r>
                        <a:rPr lang="en-US" sz="1200" dirty="0" smtClean="0"/>
                        <a:t>Decision Making</a:t>
                      </a:r>
                    </a:p>
                    <a:p>
                      <a:r>
                        <a:rPr lang="en-US" sz="1200" dirty="0" smtClean="0"/>
                        <a:t>Sense-Making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</a:t>
                      </a:r>
                      <a:r>
                        <a:rPr lang="en-US" sz="1200" baseline="0" dirty="0" smtClean="0"/>
                        <a:t> 5</a:t>
                      </a:r>
                      <a:endParaRPr lang="en-US" sz="1200" dirty="0" smtClean="0"/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</a:t>
                      </a:r>
                      <a:r>
                        <a:rPr lang="en-US" sz="1200" baseline="0" dirty="0" smtClean="0"/>
                        <a:t> 4</a:t>
                      </a:r>
                      <a:endParaRPr lang="en-US" sz="1200" dirty="0" smtClean="0"/>
                    </a:p>
                    <a:p>
                      <a:r>
                        <a:rPr lang="en-US" sz="1200" dirty="0" smtClean="0"/>
                        <a:t>Level</a:t>
                      </a:r>
                      <a:r>
                        <a:rPr lang="en-US" sz="1200" baseline="0" dirty="0" smtClean="0"/>
                        <a:t> 5</a:t>
                      </a:r>
                      <a:endParaRPr lang="en-US" sz="1200" dirty="0" smtClean="0"/>
                    </a:p>
                    <a:p>
                      <a:r>
                        <a:rPr lang="en-US" sz="1200" baseline="0" dirty="0" smtClean="0"/>
                        <a:t>Level 5</a:t>
                      </a:r>
                    </a:p>
                    <a:p>
                      <a:r>
                        <a:rPr lang="en-US" sz="1200" baseline="0" dirty="0" smtClean="0"/>
                        <a:t>Level 4,5</a:t>
                      </a:r>
                    </a:p>
                    <a:p>
                      <a:r>
                        <a:rPr lang="en-US" sz="1200" baseline="0" dirty="0" smtClean="0"/>
                        <a:t>Level 4</a:t>
                      </a:r>
                    </a:p>
                    <a:p>
                      <a:r>
                        <a:rPr lang="en-US" sz="1200" baseline="0" dirty="0" smtClean="0"/>
                        <a:t>Level 5</a:t>
                      </a:r>
                    </a:p>
                    <a:p>
                      <a:r>
                        <a:rPr lang="en-US" sz="1200" baseline="0" dirty="0" smtClean="0"/>
                        <a:t>Advance</a:t>
                      </a:r>
                    </a:p>
                    <a:p>
                      <a:r>
                        <a:rPr lang="en-US" sz="1200" baseline="0" dirty="0" smtClean="0"/>
                        <a:t>Advance</a:t>
                      </a:r>
                    </a:p>
                    <a:p>
                      <a:r>
                        <a:rPr lang="en-US" sz="1200" baseline="0" dirty="0" smtClean="0"/>
                        <a:t>Advance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Budgeting</a:t>
                      </a:r>
                    </a:p>
                    <a:p>
                      <a:r>
                        <a:rPr lang="en-US" sz="1200" dirty="0" smtClean="0"/>
                        <a:t>Business Negotiation</a:t>
                      </a:r>
                    </a:p>
                    <a:p>
                      <a:r>
                        <a:rPr lang="en-US" sz="1200" dirty="0" smtClean="0"/>
                        <a:t>Business Presentation Delivery</a:t>
                      </a:r>
                    </a:p>
                    <a:p>
                      <a:r>
                        <a:rPr lang="en-US" sz="1200" dirty="0" smtClean="0"/>
                        <a:t>Change Management</a:t>
                      </a:r>
                    </a:p>
                    <a:p>
                      <a:r>
                        <a:rPr lang="en-US" sz="1200" dirty="0" smtClean="0"/>
                        <a:t>Dispute Resolution</a:t>
                      </a:r>
                    </a:p>
                    <a:p>
                      <a:r>
                        <a:rPr lang="en-US" sz="1200" dirty="0" smtClean="0"/>
                        <a:t>Hospitality Data Collection and Analysis</a:t>
                      </a:r>
                    </a:p>
                    <a:p>
                      <a:r>
                        <a:rPr lang="en-US" sz="1200" dirty="0" smtClean="0"/>
                        <a:t>Knowledge Management</a:t>
                      </a:r>
                    </a:p>
                    <a:p>
                      <a:r>
                        <a:rPr lang="en-US" sz="1200" dirty="0" smtClean="0"/>
                        <a:t>People and Performance Management</a:t>
                      </a:r>
                    </a:p>
                    <a:p>
                      <a:r>
                        <a:rPr lang="en-US" sz="1200" dirty="0" smtClean="0"/>
                        <a:t>Productivity Improvement</a:t>
                      </a:r>
                    </a:p>
                    <a:p>
                      <a:r>
                        <a:rPr lang="en-US" sz="1200" dirty="0" smtClean="0"/>
                        <a:t>Service Challenges</a:t>
                      </a:r>
                    </a:p>
                    <a:p>
                      <a:r>
                        <a:rPr lang="en-US" sz="1200" dirty="0" smtClean="0"/>
                        <a:t>Service Information and Results</a:t>
                      </a:r>
                    </a:p>
                    <a:p>
                      <a:r>
                        <a:rPr lang="en-US" sz="1200" dirty="0" smtClean="0"/>
                        <a:t>Service Innovation Culture</a:t>
                      </a:r>
                    </a:p>
                    <a:p>
                      <a:r>
                        <a:rPr lang="en-US" sz="1200" dirty="0" smtClean="0"/>
                        <a:t>Staff Management</a:t>
                      </a:r>
                    </a:p>
                    <a:p>
                      <a:r>
                        <a:rPr lang="en-US" sz="1200" dirty="0" smtClean="0"/>
                        <a:t>Vendor Management</a:t>
                      </a:r>
                    </a:p>
                    <a:p>
                      <a:r>
                        <a:rPr lang="en-US" sz="1200" dirty="0" smtClean="0"/>
                        <a:t>Workplace Safety and Health Performance </a:t>
                      </a:r>
                      <a:r>
                        <a:rPr lang="en-US" sz="1200" dirty="0" err="1" smtClean="0"/>
                        <a:t>Mgmnt</a:t>
                      </a:r>
                      <a:endParaRPr lang="en-US" sz="1200" dirty="0" smtClean="0"/>
                    </a:p>
                    <a:p>
                      <a:r>
                        <a:rPr lang="en-US" sz="1200" dirty="0" smtClean="0"/>
                        <a:t>Interpersonal Skills</a:t>
                      </a:r>
                    </a:p>
                    <a:p>
                      <a:r>
                        <a:rPr lang="en-US" sz="1200" dirty="0" smtClean="0"/>
                        <a:t>Developing People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</a:t>
                      </a:r>
                      <a:r>
                        <a:rPr lang="en-US" sz="1200" baseline="0" dirty="0" smtClean="0"/>
                        <a:t> 5</a:t>
                      </a:r>
                      <a:endParaRPr lang="en-US" sz="1200" dirty="0" smtClean="0"/>
                    </a:p>
                    <a:p>
                      <a:r>
                        <a:rPr lang="en-US" sz="1200" dirty="0" smtClean="0"/>
                        <a:t>Level</a:t>
                      </a:r>
                      <a:r>
                        <a:rPr lang="en-US" sz="1200" baseline="0" dirty="0" smtClean="0"/>
                        <a:t> 4</a:t>
                      </a:r>
                    </a:p>
                    <a:p>
                      <a:r>
                        <a:rPr lang="en-US" sz="1200" baseline="0" dirty="0" smtClean="0"/>
                        <a:t>Level 5</a:t>
                      </a:r>
                    </a:p>
                    <a:p>
                      <a:r>
                        <a:rPr lang="en-US" sz="1200" baseline="0" dirty="0" smtClean="0"/>
                        <a:t>Level 5</a:t>
                      </a:r>
                    </a:p>
                    <a:p>
                      <a:r>
                        <a:rPr lang="en-US" sz="1200" baseline="0" dirty="0" smtClean="0"/>
                        <a:t>Level 5</a:t>
                      </a:r>
                    </a:p>
                    <a:p>
                      <a:r>
                        <a:rPr lang="en-US" sz="1200" baseline="0" dirty="0" err="1" smtClean="0"/>
                        <a:t>AdvanceAdvance</a:t>
                      </a:r>
                      <a:endParaRPr lang="en-US" sz="12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95536" y="1772816"/>
            <a:ext cx="25202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SKILL AND COMPETENCIES</a:t>
            </a:r>
            <a:endParaRPr lang="en-US" sz="1600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</p:spPr>
        <p:txBody>
          <a:bodyPr>
            <a:noAutofit/>
          </a:bodyPr>
          <a:lstStyle/>
          <a:p>
            <a:r>
              <a:rPr lang="en-US" sz="1800" b="1" dirty="0">
                <a:solidFill>
                  <a:schemeClr val="bg1"/>
                </a:solidFill>
              </a:rPr>
              <a:t>SKILLS FRAMEWORK FOR </a:t>
            </a:r>
            <a:r>
              <a:rPr lang="en-US" sz="1800" b="1" dirty="0" smtClean="0">
                <a:solidFill>
                  <a:schemeClr val="bg1"/>
                </a:solidFill>
              </a:rPr>
              <a:t>HOTEL</a:t>
            </a:r>
            <a:r>
              <a:rPr lang="en-US" sz="1800" dirty="0">
                <a:solidFill>
                  <a:schemeClr val="bg1"/>
                </a:solidFill>
              </a:rPr>
              <a:t/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b="1" dirty="0">
                <a:solidFill>
                  <a:schemeClr val="bg1"/>
                </a:solidFill>
              </a:rPr>
              <a:t>SKILLS MAP </a:t>
            </a:r>
            <a:r>
              <a:rPr lang="en-US" sz="1800" b="1" dirty="0" smtClean="0">
                <a:solidFill>
                  <a:schemeClr val="bg1"/>
                </a:solidFill>
              </a:rPr>
              <a:t>–  </a:t>
            </a:r>
            <a:r>
              <a:rPr lang="en-US" sz="1800" b="1" dirty="0">
                <a:solidFill>
                  <a:schemeClr val="bg1"/>
                </a:solidFill>
              </a:rPr>
              <a:t>Executive Housekeeper/Director of </a:t>
            </a:r>
            <a:r>
              <a:rPr lang="en-US" sz="1800" b="1" dirty="0" smtClean="0">
                <a:solidFill>
                  <a:schemeClr val="bg1"/>
                </a:solidFill>
              </a:rPr>
              <a:t>Housekeeping</a:t>
            </a:r>
            <a:br>
              <a:rPr lang="en-US" sz="1800" b="1" dirty="0" smtClean="0">
                <a:solidFill>
                  <a:schemeClr val="bg1"/>
                </a:solidFill>
              </a:rPr>
            </a:br>
            <a:r>
              <a:rPr lang="en-US" sz="1800" b="1" dirty="0" smtClean="0">
                <a:solidFill>
                  <a:schemeClr val="bg1"/>
                </a:solidFill>
              </a:rPr>
              <a:t>(continue…)</a:t>
            </a:r>
            <a:endParaRPr lang="en-US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29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</p:spPr>
        <p:txBody>
          <a:bodyPr>
            <a:noAutofit/>
          </a:bodyPr>
          <a:lstStyle/>
          <a:p>
            <a:r>
              <a:rPr lang="en-US" sz="1800" b="1" dirty="0">
                <a:solidFill>
                  <a:schemeClr val="bg1"/>
                </a:solidFill>
              </a:rPr>
              <a:t>SKILLS FRAMEWORK FOR </a:t>
            </a:r>
            <a:r>
              <a:rPr lang="en-US" sz="1800" b="1" dirty="0" smtClean="0">
                <a:solidFill>
                  <a:schemeClr val="bg1"/>
                </a:solidFill>
              </a:rPr>
              <a:t>HOTEL</a:t>
            </a:r>
            <a:r>
              <a:rPr lang="en-US" sz="1800" dirty="0">
                <a:solidFill>
                  <a:schemeClr val="bg1"/>
                </a:solidFill>
              </a:rPr>
              <a:t/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b="1" dirty="0">
                <a:solidFill>
                  <a:schemeClr val="bg1"/>
                </a:solidFill>
              </a:rPr>
              <a:t>SKILLS MAP </a:t>
            </a:r>
            <a:r>
              <a:rPr lang="en-US" sz="1800" b="1" dirty="0" smtClean="0">
                <a:solidFill>
                  <a:schemeClr val="bg1"/>
                </a:solidFill>
              </a:rPr>
              <a:t>–  </a:t>
            </a:r>
            <a:r>
              <a:rPr lang="en-US" sz="1800" b="1" dirty="0">
                <a:solidFill>
                  <a:schemeClr val="bg1"/>
                </a:solidFill>
              </a:rPr>
              <a:t>Rooms Division Manager/Director of Rooms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4" name="object 25"/>
          <p:cNvSpPr>
            <a:spLocks noGrp="1"/>
          </p:cNvSpPr>
          <p:nvPr>
            <p:ph type="sldNum" sz="quarter" idx="12"/>
          </p:nvPr>
        </p:nvSpPr>
        <p:spPr>
          <a:xfrm>
            <a:off x="395536" y="6434410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88024" y="6392361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By: Drs. A. Agus Purwanto, SE MM CHA</a:t>
            </a:r>
            <a:endParaRPr lang="en-US" sz="1200" dirty="0"/>
          </a:p>
        </p:txBody>
      </p:sp>
      <p:sp>
        <p:nvSpPr>
          <p:cNvPr id="7" name="Rectangle 6"/>
          <p:cNvSpPr/>
          <p:nvPr/>
        </p:nvSpPr>
        <p:spPr>
          <a:xfrm>
            <a:off x="467544" y="1340768"/>
            <a:ext cx="257141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 smtClean="0"/>
              <a:t>Housekeeping Management</a:t>
            </a:r>
            <a:endParaRPr lang="en-US" sz="1600" b="1" dirty="0"/>
          </a:p>
        </p:txBody>
      </p:sp>
      <p:sp>
        <p:nvSpPr>
          <p:cNvPr id="9" name="Rectangle 8"/>
          <p:cNvSpPr/>
          <p:nvPr/>
        </p:nvSpPr>
        <p:spPr>
          <a:xfrm>
            <a:off x="467544" y="1609055"/>
            <a:ext cx="82089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/>
              <a:t>Job Role: </a:t>
            </a:r>
            <a:r>
              <a:rPr lang="en-US" sz="1400" b="1" dirty="0"/>
              <a:t>Rooms Division Manager/Director of Rooms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1862461"/>
              </p:ext>
            </p:extLst>
          </p:nvPr>
        </p:nvGraphicFramePr>
        <p:xfrm>
          <a:off x="526720" y="4005064"/>
          <a:ext cx="8221744" cy="2391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1105"/>
                <a:gridCol w="5760639"/>
              </a:tblGrid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Critical Work Functions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Key Tasks</a:t>
                      </a:r>
                      <a:endParaRPr lang="en-US" sz="12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Manage rooms division operations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Lead the development of operations strategies and performance indicators for the rooms division</a:t>
                      </a:r>
                    </a:p>
                    <a:p>
                      <a:r>
                        <a:rPr lang="en-US" sz="1200" dirty="0" smtClean="0"/>
                        <a:t>Lead the review of operating procedures and service standards for the rooms division</a:t>
                      </a:r>
                    </a:p>
                    <a:p>
                      <a:r>
                        <a:rPr lang="en-US" sz="1200" dirty="0" smtClean="0"/>
                        <a:t>Lead the rooms division in strategies to maximize room occupancy and revenue</a:t>
                      </a:r>
                    </a:p>
                    <a:p>
                      <a:r>
                        <a:rPr lang="en-US" sz="1200" dirty="0" smtClean="0"/>
                        <a:t>Drive customer relationship strategies and programs to foster customer loyalty and retention</a:t>
                      </a:r>
                    </a:p>
                    <a:p>
                      <a:r>
                        <a:rPr lang="en-US" sz="1200" dirty="0" smtClean="0"/>
                        <a:t>Lead the front office department and housekeeping department to manage daily operations</a:t>
                      </a:r>
                    </a:p>
                    <a:p>
                      <a:r>
                        <a:rPr lang="en-US" sz="1200" dirty="0" smtClean="0"/>
                        <a:t>Manage partnerships to enhance relationships and collaboration efforts</a:t>
                      </a:r>
                    </a:p>
                    <a:p>
                      <a:r>
                        <a:rPr lang="en-US" sz="1200" dirty="0" smtClean="0"/>
                        <a:t>Oversee knowledge management and data needs for the rooms division to achieve operational efficiency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916832"/>
            <a:ext cx="8136904" cy="2016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0643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5"/>
          <p:cNvSpPr>
            <a:spLocks noGrp="1"/>
          </p:cNvSpPr>
          <p:nvPr>
            <p:ph type="sldNum" sz="quarter" idx="12"/>
          </p:nvPr>
        </p:nvSpPr>
        <p:spPr>
          <a:xfrm>
            <a:off x="395536" y="6434410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88024" y="6392361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By: Drs. A. Agus Purwanto, SE MM CHA</a:t>
            </a:r>
            <a:endParaRPr lang="en-US" sz="12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6411911"/>
              </p:ext>
            </p:extLst>
          </p:nvPr>
        </p:nvGraphicFramePr>
        <p:xfrm>
          <a:off x="466092" y="1535008"/>
          <a:ext cx="8221744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1105"/>
                <a:gridCol w="5760639"/>
              </a:tblGrid>
              <a:tr h="28803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Critical Work Functions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smtClean="0"/>
                        <a:t>Key Tasks</a:t>
                      </a:r>
                      <a:endParaRPr lang="en-US" sz="14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Drive service and operational excellence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Direct the resolution of guest issues for service recovery</a:t>
                      </a:r>
                    </a:p>
                    <a:p>
                      <a:r>
                        <a:rPr lang="en-US" sz="1400" dirty="0" smtClean="0"/>
                        <a:t>Review and improve guest experience satisfaction metrics</a:t>
                      </a:r>
                    </a:p>
                    <a:p>
                      <a:r>
                        <a:rPr lang="en-US" sz="1400" dirty="0" smtClean="0"/>
                        <a:t>Facilitate innovation and productivity processes for the rooms division</a:t>
                      </a:r>
                    </a:p>
                    <a:p>
                      <a:r>
                        <a:rPr lang="en-US" sz="1400" dirty="0" smtClean="0"/>
                        <a:t>Lead change management activities to achieve divisional goals</a:t>
                      </a:r>
                    </a:p>
                    <a:p>
                      <a:r>
                        <a:rPr lang="en-US" sz="1400" dirty="0" smtClean="0"/>
                        <a:t>Drive adoption of technology for productivity and innovation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Manage operational risks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Oversee implementation of compliance management and corporate governance</a:t>
                      </a:r>
                    </a:p>
                    <a:p>
                      <a:r>
                        <a:rPr lang="en-US" sz="1400" dirty="0" smtClean="0"/>
                        <a:t>Oversee the development of crisis management, business continuity and recovery plans for the rooms division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Manage human resources, finance and report management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Present reports and recommendations for management updates and decision-making</a:t>
                      </a:r>
                    </a:p>
                    <a:p>
                      <a:r>
                        <a:rPr lang="en-US" sz="1400" dirty="0" smtClean="0"/>
                        <a:t>Establish financial plans and budget requirements for the rooms division</a:t>
                      </a:r>
                    </a:p>
                    <a:p>
                      <a:r>
                        <a:rPr lang="en-US" sz="1400" dirty="0" smtClean="0"/>
                        <a:t>Review expenditure reports and statements to address budget variances</a:t>
                      </a:r>
                    </a:p>
                    <a:p>
                      <a:r>
                        <a:rPr lang="en-US" sz="1400" dirty="0" smtClean="0"/>
                        <a:t>Review talent capability and develop high potential employees for the rooms division</a:t>
                      </a:r>
                    </a:p>
                    <a:p>
                      <a:r>
                        <a:rPr lang="en-US" sz="1400" dirty="0" smtClean="0"/>
                        <a:t>Oversee performance management for the rooms division to achieve key performance indicators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</p:spPr>
        <p:txBody>
          <a:bodyPr>
            <a:noAutofit/>
          </a:bodyPr>
          <a:lstStyle/>
          <a:p>
            <a:r>
              <a:rPr lang="en-US" sz="1800" b="1" dirty="0">
                <a:solidFill>
                  <a:schemeClr val="bg1"/>
                </a:solidFill>
              </a:rPr>
              <a:t>SKILLS FRAMEWORK FOR </a:t>
            </a:r>
            <a:r>
              <a:rPr lang="en-US" sz="1800" b="1" dirty="0" smtClean="0">
                <a:solidFill>
                  <a:schemeClr val="bg1"/>
                </a:solidFill>
              </a:rPr>
              <a:t>HOTEL</a:t>
            </a:r>
            <a:r>
              <a:rPr lang="en-US" sz="1800" dirty="0">
                <a:solidFill>
                  <a:schemeClr val="bg1"/>
                </a:solidFill>
              </a:rPr>
              <a:t/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b="1" dirty="0">
                <a:solidFill>
                  <a:schemeClr val="bg1"/>
                </a:solidFill>
              </a:rPr>
              <a:t>SKILLS MAP </a:t>
            </a:r>
            <a:r>
              <a:rPr lang="en-US" sz="1800" b="1" dirty="0" smtClean="0">
                <a:solidFill>
                  <a:schemeClr val="bg1"/>
                </a:solidFill>
              </a:rPr>
              <a:t>–  </a:t>
            </a:r>
            <a:r>
              <a:rPr lang="en-US" sz="1800" b="1" dirty="0">
                <a:solidFill>
                  <a:schemeClr val="bg1"/>
                </a:solidFill>
              </a:rPr>
              <a:t>Rooms Division Manager/Director of </a:t>
            </a:r>
            <a:r>
              <a:rPr lang="en-US" sz="1800" b="1" dirty="0" smtClean="0">
                <a:solidFill>
                  <a:schemeClr val="bg1"/>
                </a:solidFill>
              </a:rPr>
              <a:t>Rooms</a:t>
            </a:r>
            <a:br>
              <a:rPr lang="en-US" sz="1800" b="1" dirty="0" smtClean="0">
                <a:solidFill>
                  <a:schemeClr val="bg1"/>
                </a:solidFill>
              </a:rPr>
            </a:br>
            <a:r>
              <a:rPr lang="en-US" sz="1800" b="1" dirty="0" smtClean="0">
                <a:solidFill>
                  <a:schemeClr val="bg1"/>
                </a:solidFill>
              </a:rPr>
              <a:t>(continue…)</a:t>
            </a:r>
            <a:endParaRPr lang="en-US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2947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5"/>
          <p:cNvSpPr>
            <a:spLocks noGrp="1"/>
          </p:cNvSpPr>
          <p:nvPr>
            <p:ph type="sldNum" sz="quarter" idx="12"/>
          </p:nvPr>
        </p:nvSpPr>
        <p:spPr>
          <a:xfrm>
            <a:off x="395536" y="6434410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88024" y="6392361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By: Drs. A. Agus Purwanto, SE MM CHA</a:t>
            </a:r>
            <a:endParaRPr lang="en-US" sz="12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8319607"/>
              </p:ext>
            </p:extLst>
          </p:nvPr>
        </p:nvGraphicFramePr>
        <p:xfrm>
          <a:off x="395536" y="2348880"/>
          <a:ext cx="8219256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9747"/>
                <a:gridCol w="806677"/>
                <a:gridCol w="3600400"/>
                <a:gridCol w="802432"/>
              </a:tblGrid>
              <a:tr h="313184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Budgeting</a:t>
                      </a:r>
                    </a:p>
                    <a:p>
                      <a:r>
                        <a:rPr lang="en-US" sz="1200" dirty="0" smtClean="0"/>
                        <a:t>Business Negotiation</a:t>
                      </a:r>
                    </a:p>
                    <a:p>
                      <a:r>
                        <a:rPr lang="en-US" sz="1200" dirty="0" smtClean="0"/>
                        <a:t>Business Relationship Building</a:t>
                      </a:r>
                    </a:p>
                    <a:p>
                      <a:r>
                        <a:rPr lang="en-US" sz="1200" dirty="0" smtClean="0"/>
                        <a:t>Corporate Governance</a:t>
                      </a:r>
                    </a:p>
                    <a:p>
                      <a:r>
                        <a:rPr lang="en-US" sz="1200" dirty="0" smtClean="0"/>
                        <a:t>Dispute Resolution</a:t>
                      </a:r>
                    </a:p>
                    <a:p>
                      <a:r>
                        <a:rPr lang="en-US" sz="1200" dirty="0" smtClean="0"/>
                        <a:t>Hospitality Data Collection and Analysis</a:t>
                      </a:r>
                    </a:p>
                    <a:p>
                      <a:r>
                        <a:rPr lang="en-US" sz="1200" dirty="0" smtClean="0"/>
                        <a:t>Knowledge Management</a:t>
                      </a:r>
                    </a:p>
                    <a:p>
                      <a:r>
                        <a:rPr lang="en-US" sz="1200" dirty="0" smtClean="0"/>
                        <a:t>Organizational Relationship Building</a:t>
                      </a:r>
                    </a:p>
                    <a:p>
                      <a:r>
                        <a:rPr lang="en-US" sz="1200" dirty="0" smtClean="0"/>
                        <a:t>People Development</a:t>
                      </a:r>
                    </a:p>
                    <a:p>
                      <a:r>
                        <a:rPr lang="en-US" sz="1200" dirty="0" smtClean="0"/>
                        <a:t>Resource Management</a:t>
                      </a:r>
                    </a:p>
                    <a:p>
                      <a:r>
                        <a:rPr lang="en-US" sz="1200" dirty="0" smtClean="0"/>
                        <a:t>Service Challenges</a:t>
                      </a:r>
                    </a:p>
                    <a:p>
                      <a:r>
                        <a:rPr lang="en-US" sz="1200" dirty="0" smtClean="0"/>
                        <a:t>Service Innovation</a:t>
                      </a:r>
                    </a:p>
                    <a:p>
                      <a:r>
                        <a:rPr lang="en-US" sz="1200" dirty="0" smtClean="0"/>
                        <a:t>Service Leadership</a:t>
                      </a:r>
                    </a:p>
                    <a:p>
                      <a:r>
                        <a:rPr lang="en-US" sz="1200" dirty="0" smtClean="0"/>
                        <a:t>Staff Management</a:t>
                      </a:r>
                    </a:p>
                    <a:p>
                      <a:r>
                        <a:rPr lang="en-US" sz="1200" dirty="0" smtClean="0"/>
                        <a:t>Vision Leadership</a:t>
                      </a:r>
                    </a:p>
                    <a:p>
                      <a:r>
                        <a:rPr lang="en-US" sz="1200" dirty="0" smtClean="0"/>
                        <a:t>Leadership</a:t>
                      </a:r>
                    </a:p>
                    <a:p>
                      <a:r>
                        <a:rPr lang="en-US" sz="1200" dirty="0" smtClean="0"/>
                        <a:t>Interpersonal Skills</a:t>
                      </a:r>
                    </a:p>
                    <a:p>
                      <a:r>
                        <a:rPr lang="en-US" sz="1200" dirty="0" smtClean="0"/>
                        <a:t>Problem Solving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 6</a:t>
                      </a:r>
                    </a:p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</a:t>
                      </a:r>
                      <a:r>
                        <a:rPr lang="en-US" sz="1200" baseline="0" dirty="0" smtClean="0"/>
                        <a:t> 5</a:t>
                      </a:r>
                    </a:p>
                    <a:p>
                      <a:r>
                        <a:rPr lang="en-US" sz="1200" dirty="0" smtClean="0"/>
                        <a:t>Level</a:t>
                      </a:r>
                      <a:r>
                        <a:rPr lang="en-US" sz="1200" baseline="0" dirty="0" smtClean="0"/>
                        <a:t> 5</a:t>
                      </a:r>
                      <a:endParaRPr lang="en-US" sz="1200" dirty="0" smtClean="0"/>
                    </a:p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</a:t>
                      </a:r>
                      <a:r>
                        <a:rPr lang="en-US" sz="1200" baseline="0" dirty="0" smtClean="0"/>
                        <a:t> 5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6</a:t>
                      </a:r>
                    </a:p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Advance</a:t>
                      </a:r>
                    </a:p>
                    <a:p>
                      <a:r>
                        <a:rPr lang="en-US" sz="1200" dirty="0" smtClean="0"/>
                        <a:t>Advance</a:t>
                      </a:r>
                    </a:p>
                    <a:p>
                      <a:r>
                        <a:rPr lang="en-US" sz="1200" dirty="0" smtClean="0"/>
                        <a:t>Advance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Business Continuity Planning</a:t>
                      </a:r>
                    </a:p>
                    <a:p>
                      <a:r>
                        <a:rPr lang="en-US" sz="1200" dirty="0" smtClean="0"/>
                        <a:t>Business Presentation Delivery</a:t>
                      </a:r>
                    </a:p>
                    <a:p>
                      <a:r>
                        <a:rPr lang="en-US" sz="1200" dirty="0" smtClean="0"/>
                        <a:t>Change Management</a:t>
                      </a:r>
                    </a:p>
                    <a:p>
                      <a:r>
                        <a:rPr lang="en-US" sz="1200" dirty="0" smtClean="0"/>
                        <a:t>Crisis Management</a:t>
                      </a:r>
                    </a:p>
                    <a:p>
                      <a:r>
                        <a:rPr lang="en-US" sz="1200" dirty="0" smtClean="0"/>
                        <a:t>Customer Feedback and Relationship Management</a:t>
                      </a:r>
                    </a:p>
                    <a:p>
                      <a:r>
                        <a:rPr lang="en-US" sz="1200" dirty="0" smtClean="0"/>
                        <a:t>Innovation Management</a:t>
                      </a:r>
                    </a:p>
                    <a:p>
                      <a:r>
                        <a:rPr lang="en-US" sz="1200" dirty="0" smtClean="0"/>
                        <a:t>Legal Compliance Management</a:t>
                      </a:r>
                    </a:p>
                    <a:p>
                      <a:r>
                        <a:rPr lang="en-US" sz="1200" dirty="0" smtClean="0"/>
                        <a:t>People and Performance Management</a:t>
                      </a:r>
                    </a:p>
                    <a:p>
                      <a:r>
                        <a:rPr lang="en-US" sz="1200" dirty="0" smtClean="0"/>
                        <a:t>Productivity Improvement</a:t>
                      </a:r>
                    </a:p>
                    <a:p>
                      <a:r>
                        <a:rPr lang="en-US" sz="1200" dirty="0" smtClean="0"/>
                        <a:t>Room Revenue Management</a:t>
                      </a:r>
                    </a:p>
                    <a:p>
                      <a:r>
                        <a:rPr lang="en-US" sz="1200" dirty="0" smtClean="0"/>
                        <a:t>Service Information and Results</a:t>
                      </a:r>
                    </a:p>
                    <a:p>
                      <a:r>
                        <a:rPr lang="en-US" sz="1200" dirty="0" smtClean="0"/>
                        <a:t>Service Innovation Culture</a:t>
                      </a:r>
                    </a:p>
                    <a:p>
                      <a:r>
                        <a:rPr lang="en-US" sz="1200" dirty="0" smtClean="0"/>
                        <a:t>Service Planning and Implementation</a:t>
                      </a:r>
                    </a:p>
                    <a:p>
                      <a:r>
                        <a:rPr lang="en-US" sz="1200" dirty="0" smtClean="0"/>
                        <a:t>Technology Adoption and Innovation</a:t>
                      </a:r>
                    </a:p>
                    <a:p>
                      <a:r>
                        <a:rPr lang="en-US" sz="1200" dirty="0" smtClean="0"/>
                        <a:t>Workplace Safety and Health Performance </a:t>
                      </a:r>
                      <a:r>
                        <a:rPr lang="en-US" sz="1200" dirty="0" err="1" smtClean="0"/>
                        <a:t>Mgmnt</a:t>
                      </a:r>
                      <a:endParaRPr lang="en-US" sz="1200" dirty="0" smtClean="0"/>
                    </a:p>
                    <a:p>
                      <a:r>
                        <a:rPr lang="en-US" sz="1200" dirty="0" smtClean="0"/>
                        <a:t>Decision Making</a:t>
                      </a:r>
                    </a:p>
                    <a:p>
                      <a:r>
                        <a:rPr lang="en-US" sz="1200" dirty="0" smtClean="0"/>
                        <a:t>Developing People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 5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</a:t>
                      </a:r>
                      <a:r>
                        <a:rPr lang="en-US" sz="1200" baseline="0" dirty="0" smtClean="0"/>
                        <a:t> 4</a:t>
                      </a:r>
                      <a:endParaRPr lang="en-US" sz="1200" dirty="0" smtClean="0"/>
                    </a:p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</a:t>
                      </a:r>
                      <a:r>
                        <a:rPr lang="en-US" sz="1200" baseline="0" dirty="0" smtClean="0"/>
                        <a:t> 5</a:t>
                      </a:r>
                      <a:endParaRPr lang="en-US" sz="1200" dirty="0" smtClean="0"/>
                    </a:p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Advance</a:t>
                      </a:r>
                    </a:p>
                    <a:p>
                      <a:r>
                        <a:rPr lang="en-US" sz="1200" dirty="0" smtClean="0"/>
                        <a:t>Advance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95536" y="1772816"/>
            <a:ext cx="25202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SKILLS AND COMPETENCIES</a:t>
            </a:r>
            <a:endParaRPr lang="en-US" sz="1600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</p:spPr>
        <p:txBody>
          <a:bodyPr>
            <a:noAutofit/>
          </a:bodyPr>
          <a:lstStyle/>
          <a:p>
            <a:r>
              <a:rPr lang="en-US" sz="1800" b="1" dirty="0">
                <a:solidFill>
                  <a:schemeClr val="bg1"/>
                </a:solidFill>
              </a:rPr>
              <a:t>SKILLS FRAMEWORK FOR </a:t>
            </a:r>
            <a:r>
              <a:rPr lang="en-US" sz="1800" b="1" dirty="0" smtClean="0">
                <a:solidFill>
                  <a:schemeClr val="bg1"/>
                </a:solidFill>
              </a:rPr>
              <a:t>HOTEL</a:t>
            </a:r>
            <a:r>
              <a:rPr lang="en-US" sz="1800" dirty="0">
                <a:solidFill>
                  <a:schemeClr val="bg1"/>
                </a:solidFill>
              </a:rPr>
              <a:t/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b="1" dirty="0">
                <a:solidFill>
                  <a:schemeClr val="bg1"/>
                </a:solidFill>
              </a:rPr>
              <a:t>SKILLS MAP </a:t>
            </a:r>
            <a:r>
              <a:rPr lang="en-US" sz="1800" b="1" dirty="0" smtClean="0">
                <a:solidFill>
                  <a:schemeClr val="bg1"/>
                </a:solidFill>
              </a:rPr>
              <a:t>–  </a:t>
            </a:r>
            <a:r>
              <a:rPr lang="en-US" sz="1800" b="1" dirty="0">
                <a:solidFill>
                  <a:schemeClr val="bg1"/>
                </a:solidFill>
              </a:rPr>
              <a:t>Rooms Division Manager/Director of </a:t>
            </a:r>
            <a:r>
              <a:rPr lang="en-US" sz="1800" b="1" dirty="0" smtClean="0">
                <a:solidFill>
                  <a:schemeClr val="bg1"/>
                </a:solidFill>
              </a:rPr>
              <a:t>Rooms</a:t>
            </a:r>
            <a:br>
              <a:rPr lang="en-US" sz="1800" b="1" dirty="0" smtClean="0">
                <a:solidFill>
                  <a:schemeClr val="bg1"/>
                </a:solidFill>
              </a:rPr>
            </a:br>
            <a:r>
              <a:rPr lang="en-US" sz="1800" b="1" dirty="0" smtClean="0">
                <a:solidFill>
                  <a:schemeClr val="bg1"/>
                </a:solidFill>
              </a:rPr>
              <a:t>(continue…)</a:t>
            </a:r>
            <a:endParaRPr lang="en-US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62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</p:spPr>
        <p:txBody>
          <a:bodyPr>
            <a:noAutofit/>
          </a:bodyPr>
          <a:lstStyle/>
          <a:p>
            <a:r>
              <a:rPr lang="en-US" sz="1800" b="1" dirty="0">
                <a:solidFill>
                  <a:schemeClr val="bg1"/>
                </a:solidFill>
              </a:rPr>
              <a:t>SKILLS FRAMEWORK FOR </a:t>
            </a:r>
            <a:r>
              <a:rPr lang="en-US" sz="1800" b="1" dirty="0" smtClean="0">
                <a:solidFill>
                  <a:schemeClr val="bg1"/>
                </a:solidFill>
              </a:rPr>
              <a:t>HOTEL</a:t>
            </a:r>
            <a:r>
              <a:rPr lang="en-US" sz="1800" dirty="0">
                <a:solidFill>
                  <a:schemeClr val="bg1"/>
                </a:solidFill>
              </a:rPr>
              <a:t/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b="1" dirty="0">
                <a:solidFill>
                  <a:schemeClr val="bg1"/>
                </a:solidFill>
              </a:rPr>
              <a:t>SKILLS MAP </a:t>
            </a:r>
            <a:r>
              <a:rPr lang="en-US" sz="1800" b="1" dirty="0" smtClean="0">
                <a:solidFill>
                  <a:schemeClr val="bg1"/>
                </a:solidFill>
              </a:rPr>
              <a:t>–  </a:t>
            </a:r>
            <a:r>
              <a:rPr lang="en-US" sz="1800" b="1" dirty="0">
                <a:solidFill>
                  <a:schemeClr val="bg1"/>
                </a:solidFill>
              </a:rPr>
              <a:t>Rooms Division Manager/Director of Rooms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4" name="object 25"/>
          <p:cNvSpPr>
            <a:spLocks noGrp="1"/>
          </p:cNvSpPr>
          <p:nvPr>
            <p:ph type="sldNum" sz="quarter" idx="12"/>
          </p:nvPr>
        </p:nvSpPr>
        <p:spPr>
          <a:xfrm>
            <a:off x="395536" y="6434410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88024" y="6392361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By: Drs. A. Agus Purwanto, SE MM CHA</a:t>
            </a:r>
            <a:endParaRPr lang="en-US" sz="1200" dirty="0"/>
          </a:p>
        </p:txBody>
      </p:sp>
      <p:sp>
        <p:nvSpPr>
          <p:cNvPr id="7" name="Rectangle 6"/>
          <p:cNvSpPr/>
          <p:nvPr/>
        </p:nvSpPr>
        <p:spPr>
          <a:xfrm>
            <a:off x="467544" y="1340768"/>
            <a:ext cx="257141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 smtClean="0"/>
              <a:t>Housekeeping Management</a:t>
            </a:r>
            <a:endParaRPr lang="en-US" sz="1600" b="1" dirty="0"/>
          </a:p>
        </p:txBody>
      </p:sp>
      <p:sp>
        <p:nvSpPr>
          <p:cNvPr id="9" name="Rectangle 8"/>
          <p:cNvSpPr/>
          <p:nvPr/>
        </p:nvSpPr>
        <p:spPr>
          <a:xfrm>
            <a:off x="467544" y="1628800"/>
            <a:ext cx="82089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/>
              <a:t>Job Role: </a:t>
            </a:r>
            <a:r>
              <a:rPr lang="en-US" sz="1400" b="1" dirty="0"/>
              <a:t>Rooms Division Manager/Director of Rooms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7082975"/>
              </p:ext>
            </p:extLst>
          </p:nvPr>
        </p:nvGraphicFramePr>
        <p:xfrm>
          <a:off x="526720" y="4283928"/>
          <a:ext cx="8221744" cy="2025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1105"/>
                <a:gridCol w="5760639"/>
              </a:tblGrid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Critical Work Functions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Key Tasks</a:t>
                      </a:r>
                      <a:endParaRPr lang="en-US" sz="12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Drive business strategies and operations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Lead the development of business operations strategies and performance indicators for the property</a:t>
                      </a:r>
                    </a:p>
                    <a:p>
                      <a:r>
                        <a:rPr lang="en-US" sz="1200" dirty="0" smtClean="0"/>
                        <a:t>Lead the review of operating procedures and service standards for the property</a:t>
                      </a:r>
                    </a:p>
                    <a:p>
                      <a:r>
                        <a:rPr lang="en-US" sz="1200" dirty="0" smtClean="0"/>
                        <a:t>Lead operations teams to manage the day-to-day property operations</a:t>
                      </a:r>
                    </a:p>
                    <a:p>
                      <a:r>
                        <a:rPr lang="en-US" sz="1200" dirty="0" smtClean="0"/>
                        <a:t>Oversee operational and guest issues to ensure service continuity and excellence</a:t>
                      </a:r>
                    </a:p>
                    <a:p>
                      <a:r>
                        <a:rPr lang="en-US" sz="1200" dirty="0" smtClean="0"/>
                        <a:t>Oversee property facilities and maintenance processes to maintain property value</a:t>
                      </a:r>
                    </a:p>
                    <a:p>
                      <a:r>
                        <a:rPr lang="en-US" sz="1200" dirty="0" smtClean="0"/>
                        <a:t>Establish organizational networks to provide strategic value to the organization</a:t>
                      </a:r>
                    </a:p>
                    <a:p>
                      <a:r>
                        <a:rPr lang="en-US" sz="1200" dirty="0" smtClean="0"/>
                        <a:t>Foster tripartite relationships for harmonious work collaboration</a:t>
                      </a:r>
                    </a:p>
                    <a:p>
                      <a:r>
                        <a:rPr lang="en-US" sz="1200" dirty="0" smtClean="0"/>
                        <a:t>Act as a brand ambassador to promote the property to various target audiences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916832"/>
            <a:ext cx="8136904" cy="2232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55000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5"/>
          <p:cNvSpPr>
            <a:spLocks noGrp="1"/>
          </p:cNvSpPr>
          <p:nvPr>
            <p:ph type="sldNum" sz="quarter" idx="12"/>
          </p:nvPr>
        </p:nvSpPr>
        <p:spPr>
          <a:xfrm>
            <a:off x="395536" y="6434410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88024" y="6392361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By: Drs. A. Agus Purwanto, SE MM CHA</a:t>
            </a:r>
            <a:endParaRPr lang="en-US" sz="12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0945665"/>
              </p:ext>
            </p:extLst>
          </p:nvPr>
        </p:nvGraphicFramePr>
        <p:xfrm>
          <a:off x="466092" y="1484784"/>
          <a:ext cx="8221744" cy="4860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1105"/>
                <a:gridCol w="5760639"/>
              </a:tblGrid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Critical Work Functions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smtClean="0"/>
                        <a:t>Key Tasks</a:t>
                      </a:r>
                      <a:endParaRPr lang="en-US" sz="12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Drive service and operational excellence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Establish systems to support innovation within the organization</a:t>
                      </a:r>
                    </a:p>
                    <a:p>
                      <a:r>
                        <a:rPr lang="en-US" sz="1200" dirty="0" smtClean="0"/>
                        <a:t>Drive productivity strategies to improve operational efficiency</a:t>
                      </a:r>
                    </a:p>
                    <a:p>
                      <a:r>
                        <a:rPr lang="en-US" sz="1200" dirty="0" smtClean="0"/>
                        <a:t>Direct change management initiatives for property operations</a:t>
                      </a:r>
                    </a:p>
                    <a:p>
                      <a:r>
                        <a:rPr lang="en-US" sz="1200" dirty="0" smtClean="0"/>
                        <a:t>Lead technology adoption for productivity improvement and innovation</a:t>
                      </a:r>
                    </a:p>
                    <a:p>
                      <a:r>
                        <a:rPr lang="en-US" sz="1200" dirty="0" smtClean="0"/>
                        <a:t>Fosters staff commitment to providing excellent service</a:t>
                      </a:r>
                      <a:endParaRPr lang="en-US" sz="12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Lead risk management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Review organizational corporate governance and compliance management for the operations departments</a:t>
                      </a:r>
                    </a:p>
                    <a:p>
                      <a:r>
                        <a:rPr lang="en-US" sz="1200" dirty="0" smtClean="0"/>
                        <a:t>Establish organizational risk management framework and policy</a:t>
                      </a:r>
                    </a:p>
                    <a:p>
                      <a:r>
                        <a:rPr lang="en-US" sz="1200" dirty="0" smtClean="0"/>
                        <a:t>Lead the development and management of business continuity strategies and plans</a:t>
                      </a:r>
                    </a:p>
                    <a:p>
                      <a:r>
                        <a:rPr lang="en-US" sz="1200" dirty="0" smtClean="0"/>
                        <a:t>Oversee management of emergency situations</a:t>
                      </a:r>
                      <a:endParaRPr lang="en-US" sz="12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Lead financial performance and reporting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Formulate financial plans and budgets to maintain property operations</a:t>
                      </a:r>
                    </a:p>
                    <a:p>
                      <a:r>
                        <a:rPr lang="en-US" sz="1200" dirty="0" smtClean="0"/>
                        <a:t>Oversee cost control to manage operational expenditures and improve financial performance</a:t>
                      </a:r>
                    </a:p>
                    <a:p>
                      <a:r>
                        <a:rPr lang="en-US" sz="1200" dirty="0" smtClean="0"/>
                        <a:t>Present operational and performance reports to key stakeholders</a:t>
                      </a:r>
                    </a:p>
                    <a:p>
                      <a:r>
                        <a:rPr lang="en-US" sz="1200" dirty="0" smtClean="0"/>
                        <a:t>Build relationships with the board</a:t>
                      </a:r>
                      <a:endParaRPr lang="en-US" sz="12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Lead people management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Review organizational talent capability and develop high potential employees</a:t>
                      </a:r>
                    </a:p>
                    <a:p>
                      <a:r>
                        <a:rPr lang="en-US" sz="1200" dirty="0" smtClean="0"/>
                        <a:t>Oversee performance management for the operations teams to achieve key performance indicators</a:t>
                      </a:r>
                    </a:p>
                    <a:p>
                      <a:r>
                        <a:rPr lang="en-US" sz="1200" dirty="0" smtClean="0"/>
                        <a:t>Manage disciplinary and human resource related issues</a:t>
                      </a:r>
                    </a:p>
                    <a:p>
                      <a:r>
                        <a:rPr lang="en-US" sz="1200" dirty="0" smtClean="0"/>
                        <a:t>Advocate diversity and an inclusive organizational culture</a:t>
                      </a:r>
                    </a:p>
                    <a:p>
                      <a:r>
                        <a:rPr lang="en-US" sz="1200" dirty="0" smtClean="0"/>
                        <a:t>Lead staff performance and wellness programs to achieve people excellence</a:t>
                      </a:r>
                    </a:p>
                    <a:p>
                      <a:r>
                        <a:rPr lang="en-US" sz="1200" dirty="0" smtClean="0"/>
                        <a:t>Drive business ethics and values management programs to guide code of conduct for employees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</p:spPr>
        <p:txBody>
          <a:bodyPr>
            <a:noAutofit/>
          </a:bodyPr>
          <a:lstStyle/>
          <a:p>
            <a:r>
              <a:rPr lang="en-US" sz="1800" b="1" dirty="0">
                <a:solidFill>
                  <a:schemeClr val="bg1"/>
                </a:solidFill>
              </a:rPr>
              <a:t>SKILLS FRAMEWORK FOR </a:t>
            </a:r>
            <a:r>
              <a:rPr lang="en-US" sz="1800" b="1" dirty="0" smtClean="0">
                <a:solidFill>
                  <a:schemeClr val="bg1"/>
                </a:solidFill>
              </a:rPr>
              <a:t>HOTEL</a:t>
            </a:r>
            <a:r>
              <a:rPr lang="en-US" sz="1800" dirty="0">
                <a:solidFill>
                  <a:schemeClr val="bg1"/>
                </a:solidFill>
              </a:rPr>
              <a:t/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b="1" dirty="0">
                <a:solidFill>
                  <a:schemeClr val="bg1"/>
                </a:solidFill>
              </a:rPr>
              <a:t>SKILLS MAP </a:t>
            </a:r>
            <a:r>
              <a:rPr lang="en-US" sz="1800" b="1" dirty="0" smtClean="0">
                <a:solidFill>
                  <a:schemeClr val="bg1"/>
                </a:solidFill>
              </a:rPr>
              <a:t>–  </a:t>
            </a:r>
            <a:r>
              <a:rPr lang="en-US" sz="1800" b="1" dirty="0">
                <a:solidFill>
                  <a:schemeClr val="bg1"/>
                </a:solidFill>
              </a:rPr>
              <a:t>Rooms Division Manager/Director of </a:t>
            </a:r>
            <a:r>
              <a:rPr lang="en-US" sz="1800" b="1" dirty="0" smtClean="0">
                <a:solidFill>
                  <a:schemeClr val="bg1"/>
                </a:solidFill>
              </a:rPr>
              <a:t>Rooms</a:t>
            </a:r>
            <a:br>
              <a:rPr lang="en-US" sz="1800" b="1" dirty="0" smtClean="0">
                <a:solidFill>
                  <a:schemeClr val="bg1"/>
                </a:solidFill>
              </a:rPr>
            </a:br>
            <a:r>
              <a:rPr lang="en-US" sz="1800" b="1" dirty="0" smtClean="0">
                <a:solidFill>
                  <a:schemeClr val="bg1"/>
                </a:solidFill>
              </a:rPr>
              <a:t>(continue….)</a:t>
            </a:r>
            <a:endParaRPr lang="en-US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7863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5"/>
          <p:cNvSpPr>
            <a:spLocks noGrp="1"/>
          </p:cNvSpPr>
          <p:nvPr>
            <p:ph type="sldNum" sz="quarter" idx="12"/>
          </p:nvPr>
        </p:nvSpPr>
        <p:spPr>
          <a:xfrm>
            <a:off x="395536" y="6434410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88024" y="6392361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By: Drs. A. Agus Purwanto, SE MM CHA</a:t>
            </a:r>
            <a:endParaRPr lang="en-US" sz="12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9691046"/>
              </p:ext>
            </p:extLst>
          </p:nvPr>
        </p:nvGraphicFramePr>
        <p:xfrm>
          <a:off x="395536" y="2348880"/>
          <a:ext cx="8219256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9747"/>
                <a:gridCol w="806677"/>
                <a:gridCol w="3600400"/>
                <a:gridCol w="802432"/>
              </a:tblGrid>
              <a:tr h="313184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Budgeting</a:t>
                      </a:r>
                    </a:p>
                    <a:p>
                      <a:r>
                        <a:rPr lang="en-US" sz="1200" dirty="0" smtClean="0"/>
                        <a:t>Business Ethics and Values Management</a:t>
                      </a:r>
                    </a:p>
                    <a:p>
                      <a:r>
                        <a:rPr lang="en-US" sz="1200" dirty="0" smtClean="0"/>
                        <a:t>Business Relationship Building</a:t>
                      </a:r>
                    </a:p>
                    <a:p>
                      <a:r>
                        <a:rPr lang="en-US" sz="1200" dirty="0" smtClean="0"/>
                        <a:t>Corporate Governance</a:t>
                      </a:r>
                    </a:p>
                    <a:p>
                      <a:r>
                        <a:rPr lang="en-US" sz="1200" dirty="0" smtClean="0"/>
                        <a:t>Dispute Resolution</a:t>
                      </a:r>
                    </a:p>
                    <a:p>
                      <a:r>
                        <a:rPr lang="en-US" sz="1200" dirty="0" smtClean="0"/>
                        <a:t>Innovation Management</a:t>
                      </a:r>
                    </a:p>
                    <a:p>
                      <a:r>
                        <a:rPr lang="en-US" sz="1200" dirty="0" smtClean="0"/>
                        <a:t>Organization Representative</a:t>
                      </a:r>
                    </a:p>
                    <a:p>
                      <a:r>
                        <a:rPr lang="en-US" sz="1200" dirty="0" smtClean="0"/>
                        <a:t>Organizational Relationship Building</a:t>
                      </a:r>
                    </a:p>
                    <a:p>
                      <a:r>
                        <a:rPr lang="en-US" sz="1200" dirty="0" smtClean="0"/>
                        <a:t>People Development</a:t>
                      </a:r>
                    </a:p>
                    <a:p>
                      <a:r>
                        <a:rPr lang="en-US" sz="1200" dirty="0" smtClean="0"/>
                        <a:t>Property Operations Management</a:t>
                      </a:r>
                    </a:p>
                    <a:p>
                      <a:r>
                        <a:rPr lang="en-US" sz="1200" dirty="0" smtClean="0"/>
                        <a:t>Service Information and Results</a:t>
                      </a:r>
                    </a:p>
                    <a:p>
                      <a:r>
                        <a:rPr lang="en-US" sz="1200" dirty="0" smtClean="0"/>
                        <a:t>Service Leadership</a:t>
                      </a:r>
                    </a:p>
                    <a:p>
                      <a:r>
                        <a:rPr lang="en-US" sz="1200" dirty="0" smtClean="0"/>
                        <a:t>Technology Adoption and Innovation</a:t>
                      </a:r>
                    </a:p>
                    <a:p>
                      <a:r>
                        <a:rPr lang="en-US" sz="1200" dirty="0" smtClean="0"/>
                        <a:t>Work-Life Harmony</a:t>
                      </a:r>
                    </a:p>
                    <a:p>
                      <a:r>
                        <a:rPr lang="en-US" sz="1200" dirty="0" smtClean="0"/>
                        <a:t>Leadership</a:t>
                      </a:r>
                    </a:p>
                    <a:p>
                      <a:r>
                        <a:rPr lang="en-US" sz="1200" dirty="0" smtClean="0"/>
                        <a:t>Decision Making</a:t>
                      </a:r>
                    </a:p>
                    <a:p>
                      <a:r>
                        <a:rPr lang="en-US" sz="1200" dirty="0" smtClean="0"/>
                        <a:t>Interpersonal Skills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 6</a:t>
                      </a:r>
                    </a:p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 6</a:t>
                      </a:r>
                    </a:p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</a:t>
                      </a:r>
                      <a:r>
                        <a:rPr lang="en-US" sz="1200" baseline="0" dirty="0" smtClean="0"/>
                        <a:t> 6</a:t>
                      </a:r>
                    </a:p>
                    <a:p>
                      <a:r>
                        <a:rPr lang="en-US" sz="1200" dirty="0" smtClean="0"/>
                        <a:t>Level</a:t>
                      </a:r>
                      <a:r>
                        <a:rPr lang="en-US" sz="1200" baseline="0" dirty="0" smtClean="0"/>
                        <a:t> 6</a:t>
                      </a:r>
                      <a:endParaRPr lang="en-US" sz="1200" dirty="0" smtClean="0"/>
                    </a:p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 6</a:t>
                      </a:r>
                    </a:p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</a:t>
                      </a:r>
                      <a:r>
                        <a:rPr lang="en-US" sz="1200" baseline="0" dirty="0" smtClean="0"/>
                        <a:t> 5</a:t>
                      </a:r>
                    </a:p>
                    <a:p>
                      <a:r>
                        <a:rPr lang="en-US" sz="1200" dirty="0" smtClean="0"/>
                        <a:t>Level 6</a:t>
                      </a:r>
                    </a:p>
                    <a:p>
                      <a:r>
                        <a:rPr lang="en-US" sz="1200" dirty="0" smtClean="0"/>
                        <a:t>Level 6</a:t>
                      </a:r>
                    </a:p>
                    <a:p>
                      <a:r>
                        <a:rPr lang="en-US" sz="1200" dirty="0" smtClean="0"/>
                        <a:t>Advance</a:t>
                      </a:r>
                    </a:p>
                    <a:p>
                      <a:r>
                        <a:rPr lang="en-US" sz="1200" dirty="0" smtClean="0"/>
                        <a:t>Advance</a:t>
                      </a:r>
                    </a:p>
                    <a:p>
                      <a:r>
                        <a:rPr lang="en-US" sz="1200" dirty="0" smtClean="0"/>
                        <a:t>Advance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Business Continuity Planning</a:t>
                      </a:r>
                    </a:p>
                    <a:p>
                      <a:r>
                        <a:rPr lang="en-US" sz="1200" dirty="0" smtClean="0"/>
                        <a:t>Business Presentation Delivery</a:t>
                      </a:r>
                    </a:p>
                    <a:p>
                      <a:r>
                        <a:rPr lang="en-US" sz="1200" dirty="0" smtClean="0"/>
                        <a:t>Change Management</a:t>
                      </a:r>
                    </a:p>
                    <a:p>
                      <a:r>
                        <a:rPr lang="en-US" sz="1200" dirty="0" smtClean="0"/>
                        <a:t>Crisis Management</a:t>
                      </a:r>
                    </a:p>
                    <a:p>
                      <a:r>
                        <a:rPr lang="en-US" sz="1200" dirty="0" smtClean="0"/>
                        <a:t>Enterprise Risk Management</a:t>
                      </a:r>
                    </a:p>
                    <a:p>
                      <a:r>
                        <a:rPr lang="en-US" sz="1200" dirty="0" smtClean="0"/>
                        <a:t>Legal Compliance Management</a:t>
                      </a:r>
                    </a:p>
                    <a:p>
                      <a:r>
                        <a:rPr lang="en-US" sz="1200" dirty="0" smtClean="0"/>
                        <a:t>Organizational Vision, Mission &amp; Values Formulation</a:t>
                      </a:r>
                    </a:p>
                    <a:p>
                      <a:r>
                        <a:rPr lang="en-US" sz="1200" dirty="0" smtClean="0"/>
                        <a:t>People and Performance Management</a:t>
                      </a:r>
                    </a:p>
                    <a:p>
                      <a:r>
                        <a:rPr lang="en-US" sz="1200" dirty="0" smtClean="0"/>
                        <a:t>Productivity Improvement</a:t>
                      </a:r>
                    </a:p>
                    <a:p>
                      <a:r>
                        <a:rPr lang="en-US" sz="1200" dirty="0" smtClean="0"/>
                        <a:t>Resource Management</a:t>
                      </a:r>
                    </a:p>
                    <a:p>
                      <a:r>
                        <a:rPr lang="en-US" sz="1200" dirty="0" smtClean="0"/>
                        <a:t>Service Innovation Culture</a:t>
                      </a:r>
                    </a:p>
                    <a:p>
                      <a:r>
                        <a:rPr lang="en-US" sz="1200" dirty="0" smtClean="0"/>
                        <a:t>Service Planning and Implementation</a:t>
                      </a:r>
                    </a:p>
                    <a:p>
                      <a:r>
                        <a:rPr lang="en-US" sz="1200" dirty="0" smtClean="0"/>
                        <a:t>Vision Leadership</a:t>
                      </a:r>
                    </a:p>
                    <a:p>
                      <a:r>
                        <a:rPr lang="en-US" sz="1200" dirty="0" smtClean="0"/>
                        <a:t>Workplace Safety and Health Performance </a:t>
                      </a:r>
                      <a:r>
                        <a:rPr lang="en-US" sz="1200" dirty="0" err="1" smtClean="0"/>
                        <a:t>Mgmnt</a:t>
                      </a:r>
                      <a:endParaRPr lang="en-US" sz="1200" dirty="0" smtClean="0"/>
                    </a:p>
                    <a:p>
                      <a:r>
                        <a:rPr lang="en-US" sz="1200" dirty="0" smtClean="0"/>
                        <a:t>Sense-Making</a:t>
                      </a:r>
                    </a:p>
                    <a:p>
                      <a:r>
                        <a:rPr lang="en-US" sz="1200" dirty="0" smtClean="0"/>
                        <a:t>Developing People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Level 6</a:t>
                      </a:r>
                    </a:p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 6</a:t>
                      </a:r>
                    </a:p>
                    <a:p>
                      <a:r>
                        <a:rPr lang="en-US" sz="1200" dirty="0" smtClean="0"/>
                        <a:t>Level 6</a:t>
                      </a:r>
                    </a:p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 5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Level 5 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</a:t>
                      </a:r>
                      <a:r>
                        <a:rPr lang="en-US" sz="1200" baseline="0" dirty="0" smtClean="0"/>
                        <a:t> 5</a:t>
                      </a:r>
                      <a:endParaRPr lang="en-US" sz="1200" dirty="0" smtClean="0"/>
                    </a:p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Advance</a:t>
                      </a:r>
                    </a:p>
                    <a:p>
                      <a:r>
                        <a:rPr lang="en-US" sz="1200" dirty="0" smtClean="0"/>
                        <a:t>Advance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95536" y="1772816"/>
            <a:ext cx="25202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SKILLS AND COMPETENCIES</a:t>
            </a:r>
            <a:endParaRPr lang="en-US" sz="1600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</p:spPr>
        <p:txBody>
          <a:bodyPr>
            <a:noAutofit/>
          </a:bodyPr>
          <a:lstStyle/>
          <a:p>
            <a:r>
              <a:rPr lang="en-US" sz="1800" b="1" dirty="0">
                <a:solidFill>
                  <a:schemeClr val="bg1"/>
                </a:solidFill>
              </a:rPr>
              <a:t>SKILLS FRAMEWORK FOR </a:t>
            </a:r>
            <a:r>
              <a:rPr lang="en-US" sz="1800" b="1" dirty="0" smtClean="0">
                <a:solidFill>
                  <a:schemeClr val="bg1"/>
                </a:solidFill>
              </a:rPr>
              <a:t>HOTEL</a:t>
            </a:r>
            <a:r>
              <a:rPr lang="en-US" sz="1800" dirty="0">
                <a:solidFill>
                  <a:schemeClr val="bg1"/>
                </a:solidFill>
              </a:rPr>
              <a:t/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b="1" dirty="0">
                <a:solidFill>
                  <a:schemeClr val="bg1"/>
                </a:solidFill>
              </a:rPr>
              <a:t>SKILLS MAP </a:t>
            </a:r>
            <a:r>
              <a:rPr lang="en-US" sz="1800" b="1" dirty="0" smtClean="0">
                <a:solidFill>
                  <a:schemeClr val="bg1"/>
                </a:solidFill>
              </a:rPr>
              <a:t>–  </a:t>
            </a:r>
            <a:r>
              <a:rPr lang="en-US" sz="1800" b="1" dirty="0">
                <a:solidFill>
                  <a:schemeClr val="bg1"/>
                </a:solidFill>
              </a:rPr>
              <a:t>Rooms Division Manager/Director of </a:t>
            </a:r>
            <a:r>
              <a:rPr lang="en-US" sz="1800" b="1" dirty="0" smtClean="0">
                <a:solidFill>
                  <a:schemeClr val="bg1"/>
                </a:solidFill>
              </a:rPr>
              <a:t>Rooms</a:t>
            </a:r>
            <a:br>
              <a:rPr lang="en-US" sz="1800" b="1" dirty="0" smtClean="0">
                <a:solidFill>
                  <a:schemeClr val="bg1"/>
                </a:solidFill>
              </a:rPr>
            </a:br>
            <a:r>
              <a:rPr lang="en-US" sz="1800" b="1" dirty="0" smtClean="0">
                <a:solidFill>
                  <a:schemeClr val="bg1"/>
                </a:solidFill>
              </a:rPr>
              <a:t>(continue….)</a:t>
            </a:r>
            <a:endParaRPr lang="en-US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7815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</p:spPr>
        <p:txBody>
          <a:bodyPr>
            <a:noAutofit/>
          </a:bodyPr>
          <a:lstStyle/>
          <a:p>
            <a:r>
              <a:rPr lang="en-US" sz="1800" b="1" dirty="0">
                <a:solidFill>
                  <a:schemeClr val="bg1"/>
                </a:solidFill>
              </a:rPr>
              <a:t>SKILLS FRAMEWORK FOR </a:t>
            </a:r>
            <a:r>
              <a:rPr lang="en-US" sz="1800" b="1" dirty="0" smtClean="0">
                <a:solidFill>
                  <a:schemeClr val="bg1"/>
                </a:solidFill>
              </a:rPr>
              <a:t>HOTEL</a:t>
            </a:r>
            <a:r>
              <a:rPr lang="en-US" sz="1800" dirty="0">
                <a:solidFill>
                  <a:schemeClr val="bg1"/>
                </a:solidFill>
              </a:rPr>
              <a:t/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b="1" dirty="0">
                <a:solidFill>
                  <a:schemeClr val="bg1"/>
                </a:solidFill>
              </a:rPr>
              <a:t>SKILLS MAP </a:t>
            </a:r>
            <a:r>
              <a:rPr lang="en-US" sz="1800" b="1" dirty="0" smtClean="0">
                <a:solidFill>
                  <a:schemeClr val="bg1"/>
                </a:solidFill>
              </a:rPr>
              <a:t>–  </a:t>
            </a:r>
            <a:r>
              <a:rPr lang="en-US" sz="1800" b="1" dirty="0">
                <a:solidFill>
                  <a:schemeClr val="bg1"/>
                </a:solidFill>
              </a:rPr>
              <a:t>Hotel Manager/Resident Manager/Executive Assistant Manager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4" name="object 25"/>
          <p:cNvSpPr>
            <a:spLocks noGrp="1"/>
          </p:cNvSpPr>
          <p:nvPr>
            <p:ph type="sldNum" sz="quarter" idx="12"/>
          </p:nvPr>
        </p:nvSpPr>
        <p:spPr>
          <a:xfrm>
            <a:off x="395536" y="6434410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88024" y="6392361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By: Drs. A. Agus Purwanto, SE MM CHA</a:t>
            </a:r>
            <a:endParaRPr lang="en-US" sz="1200" dirty="0"/>
          </a:p>
        </p:txBody>
      </p:sp>
      <p:sp>
        <p:nvSpPr>
          <p:cNvPr id="7" name="Rectangle 6"/>
          <p:cNvSpPr/>
          <p:nvPr/>
        </p:nvSpPr>
        <p:spPr>
          <a:xfrm>
            <a:off x="467544" y="1340768"/>
            <a:ext cx="257141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 smtClean="0"/>
              <a:t>Housekeeping Management</a:t>
            </a:r>
            <a:endParaRPr lang="en-US" sz="1600" b="1" dirty="0"/>
          </a:p>
        </p:txBody>
      </p:sp>
      <p:sp>
        <p:nvSpPr>
          <p:cNvPr id="9" name="Rectangle 8"/>
          <p:cNvSpPr/>
          <p:nvPr/>
        </p:nvSpPr>
        <p:spPr>
          <a:xfrm>
            <a:off x="467544" y="1628800"/>
            <a:ext cx="82089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/>
              <a:t>Job Role: </a:t>
            </a:r>
            <a:r>
              <a:rPr lang="en-US" sz="1400" b="1" dirty="0"/>
              <a:t>Hotel Manager/Resident Manager/Executive Assistant Manager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0063022"/>
              </p:ext>
            </p:extLst>
          </p:nvPr>
        </p:nvGraphicFramePr>
        <p:xfrm>
          <a:off x="526720" y="4466808"/>
          <a:ext cx="8221744" cy="1842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1105"/>
                <a:gridCol w="5760639"/>
              </a:tblGrid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Critical Work Functions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Key Tasks</a:t>
                      </a:r>
                      <a:endParaRPr lang="en-US" sz="12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Drive business strategies and growth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Develop organizational vision, mission and strategic priorities</a:t>
                      </a:r>
                    </a:p>
                    <a:p>
                      <a:r>
                        <a:rPr lang="en-US" sz="1200" dirty="0" smtClean="0"/>
                        <a:t>Direct development of organizational strategies for business development and operational excellence</a:t>
                      </a:r>
                    </a:p>
                    <a:p>
                      <a:r>
                        <a:rPr lang="en-US" sz="1200" dirty="0" smtClean="0"/>
                        <a:t>Endorse organizational service and quality standards and procedures to establish brand image</a:t>
                      </a:r>
                    </a:p>
                    <a:p>
                      <a:r>
                        <a:rPr lang="en-US" sz="1200" dirty="0" smtClean="0"/>
                        <a:t>Develop strategic business partnerships for growth opportunities</a:t>
                      </a:r>
                    </a:p>
                    <a:p>
                      <a:r>
                        <a:rPr lang="en-US" sz="1200" dirty="0" smtClean="0"/>
                        <a:t>Lead property refurbishments and asset enhancements</a:t>
                      </a:r>
                    </a:p>
                    <a:p>
                      <a:r>
                        <a:rPr lang="en-US" sz="1200" dirty="0" smtClean="0"/>
                        <a:t>Represent and advocate organization’s interest at key events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988840"/>
            <a:ext cx="8280920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63876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5"/>
          <p:cNvSpPr>
            <a:spLocks noGrp="1"/>
          </p:cNvSpPr>
          <p:nvPr>
            <p:ph type="sldNum" sz="quarter" idx="12"/>
          </p:nvPr>
        </p:nvSpPr>
        <p:spPr>
          <a:xfrm>
            <a:off x="395536" y="6434410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88024" y="6392361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By: Drs. A. Agus Purwanto, SE MM CHA</a:t>
            </a:r>
            <a:endParaRPr lang="en-US" sz="12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7971691"/>
              </p:ext>
            </p:extLst>
          </p:nvPr>
        </p:nvGraphicFramePr>
        <p:xfrm>
          <a:off x="466092" y="1484784"/>
          <a:ext cx="8221744" cy="4860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1105"/>
                <a:gridCol w="5760639"/>
              </a:tblGrid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Critical Work Functions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smtClean="0"/>
                        <a:t>Key Tasks</a:t>
                      </a:r>
                      <a:endParaRPr lang="en-US" sz="12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Drive service and operational excellence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Establish systems to support innovation within the organization</a:t>
                      </a:r>
                    </a:p>
                    <a:p>
                      <a:r>
                        <a:rPr lang="en-US" sz="1200" dirty="0" smtClean="0"/>
                        <a:t>Drive productivity strategies to improve operational efficiency</a:t>
                      </a:r>
                    </a:p>
                    <a:p>
                      <a:r>
                        <a:rPr lang="en-US" sz="1200" dirty="0" smtClean="0"/>
                        <a:t>Direct change management initiatives for property operations</a:t>
                      </a:r>
                    </a:p>
                    <a:p>
                      <a:r>
                        <a:rPr lang="en-US" sz="1200" dirty="0" smtClean="0"/>
                        <a:t>Lead technology adoption for productivity improvement and innovation</a:t>
                      </a:r>
                    </a:p>
                    <a:p>
                      <a:r>
                        <a:rPr lang="en-US" sz="1200" dirty="0" smtClean="0"/>
                        <a:t>Fosters staff commitment to providing excellent service</a:t>
                      </a:r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Manage operational risks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Review organizational corporate governance and compliance management for the operations departments</a:t>
                      </a:r>
                    </a:p>
                    <a:p>
                      <a:r>
                        <a:rPr lang="en-US" sz="1200" dirty="0" smtClean="0"/>
                        <a:t>Establish organizational risk management framework and policy</a:t>
                      </a:r>
                    </a:p>
                    <a:p>
                      <a:r>
                        <a:rPr lang="en-US" sz="1200" dirty="0" smtClean="0"/>
                        <a:t>Lead the development and management of business continuity strategies and plans</a:t>
                      </a:r>
                    </a:p>
                    <a:p>
                      <a:r>
                        <a:rPr lang="en-US" sz="1200" dirty="0" smtClean="0"/>
                        <a:t>Oversee management of emergency situations</a:t>
                      </a:r>
                      <a:endParaRPr lang="en-US" sz="12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Lead financial performance and reporting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Formulate financial plans and budgets to maintain property operations</a:t>
                      </a:r>
                    </a:p>
                    <a:p>
                      <a:r>
                        <a:rPr lang="en-US" sz="1200" dirty="0" smtClean="0"/>
                        <a:t>Oversee cost control to manage operational expenditures and improve financial performance</a:t>
                      </a:r>
                    </a:p>
                    <a:p>
                      <a:r>
                        <a:rPr lang="en-US" sz="1200" dirty="0" smtClean="0"/>
                        <a:t>Present operational and performance reports to key stakeholders</a:t>
                      </a:r>
                    </a:p>
                    <a:p>
                      <a:r>
                        <a:rPr lang="en-US" sz="1200" dirty="0" smtClean="0"/>
                        <a:t>Build relationships with the board</a:t>
                      </a:r>
                      <a:endParaRPr lang="en-US" sz="12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Lead people management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Review organizational talent capability and develop high potential employees</a:t>
                      </a:r>
                    </a:p>
                    <a:p>
                      <a:r>
                        <a:rPr lang="en-US" sz="1200" dirty="0" smtClean="0"/>
                        <a:t>Oversee performance management for the operations teams to achieve key performance indicators</a:t>
                      </a:r>
                    </a:p>
                    <a:p>
                      <a:r>
                        <a:rPr lang="en-US" sz="1200" dirty="0" smtClean="0"/>
                        <a:t>Manage disciplinary and human resource related issues</a:t>
                      </a:r>
                    </a:p>
                    <a:p>
                      <a:r>
                        <a:rPr lang="en-US" sz="1200" dirty="0" smtClean="0"/>
                        <a:t>Advocate diversity and an inclusive organizational culture</a:t>
                      </a:r>
                    </a:p>
                    <a:p>
                      <a:r>
                        <a:rPr lang="en-US" sz="1200" dirty="0" smtClean="0"/>
                        <a:t>Lead staff performance and wellness programs to achieve people excellence</a:t>
                      </a:r>
                    </a:p>
                    <a:p>
                      <a:r>
                        <a:rPr lang="en-US" sz="1200" dirty="0" smtClean="0"/>
                        <a:t>Drive business ethics and values management programs to guide code of conduct for employees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</p:spPr>
        <p:txBody>
          <a:bodyPr>
            <a:noAutofit/>
          </a:bodyPr>
          <a:lstStyle/>
          <a:p>
            <a:r>
              <a:rPr lang="en-US" sz="1800" b="1" dirty="0">
                <a:solidFill>
                  <a:schemeClr val="bg1"/>
                </a:solidFill>
              </a:rPr>
              <a:t>SKILLS FRAMEWORK FOR </a:t>
            </a:r>
            <a:r>
              <a:rPr lang="en-US" sz="1800" b="1" dirty="0" smtClean="0">
                <a:solidFill>
                  <a:schemeClr val="bg1"/>
                </a:solidFill>
              </a:rPr>
              <a:t>HOTEL</a:t>
            </a:r>
            <a:r>
              <a:rPr lang="en-US" sz="1800" dirty="0">
                <a:solidFill>
                  <a:schemeClr val="bg1"/>
                </a:solidFill>
              </a:rPr>
              <a:t/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b="1" dirty="0">
                <a:solidFill>
                  <a:schemeClr val="bg1"/>
                </a:solidFill>
              </a:rPr>
              <a:t>SKILLS MAP </a:t>
            </a:r>
            <a:r>
              <a:rPr lang="en-US" sz="1800" b="1" dirty="0" smtClean="0">
                <a:solidFill>
                  <a:schemeClr val="bg1"/>
                </a:solidFill>
              </a:rPr>
              <a:t>–  </a:t>
            </a:r>
            <a:r>
              <a:rPr lang="en-US" sz="1800" b="1" dirty="0">
                <a:solidFill>
                  <a:schemeClr val="bg1"/>
                </a:solidFill>
              </a:rPr>
              <a:t>Hotel Manager/Resident Manager/Executive Assistant </a:t>
            </a:r>
            <a:r>
              <a:rPr lang="en-US" sz="1800" b="1" dirty="0" smtClean="0">
                <a:solidFill>
                  <a:schemeClr val="bg1"/>
                </a:solidFill>
              </a:rPr>
              <a:t>Manager (continue…)</a:t>
            </a:r>
            <a:endParaRPr lang="en-US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013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7704" y="274638"/>
            <a:ext cx="6779096" cy="11430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solidFill>
                  <a:schemeClr val="bg1"/>
                </a:solidFill>
              </a:rPr>
              <a:t>SKILLS </a:t>
            </a:r>
            <a:r>
              <a:rPr lang="en-US" sz="3200" b="1" dirty="0" smtClean="0">
                <a:solidFill>
                  <a:schemeClr val="bg1"/>
                </a:solidFill>
              </a:rPr>
              <a:t>FRAMEWORK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4" name="object 25"/>
          <p:cNvSpPr>
            <a:spLocks noGrp="1"/>
          </p:cNvSpPr>
          <p:nvPr>
            <p:ph type="sldNum" sz="quarter" idx="12"/>
          </p:nvPr>
        </p:nvSpPr>
        <p:spPr>
          <a:xfrm>
            <a:off x="395536" y="6434410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788024" y="6392361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By: Drs. A. Agus Purwanto, SE MM CHA</a:t>
            </a:r>
            <a:endParaRPr lang="en-US" sz="1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3" y="2420888"/>
            <a:ext cx="4440019" cy="280831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30583"/>
            <a:ext cx="333057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473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5"/>
          <p:cNvSpPr>
            <a:spLocks noGrp="1"/>
          </p:cNvSpPr>
          <p:nvPr>
            <p:ph type="sldNum" sz="quarter" idx="12"/>
          </p:nvPr>
        </p:nvSpPr>
        <p:spPr>
          <a:xfrm>
            <a:off x="395536" y="6434410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88024" y="6392361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By: Drs. A. Agus Purwanto, SE MM CHA</a:t>
            </a:r>
            <a:endParaRPr lang="en-US" sz="12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7060176"/>
              </p:ext>
            </p:extLst>
          </p:nvPr>
        </p:nvGraphicFramePr>
        <p:xfrm>
          <a:off x="395536" y="2348880"/>
          <a:ext cx="8219256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9747"/>
                <a:gridCol w="806677"/>
                <a:gridCol w="3600400"/>
                <a:gridCol w="802432"/>
              </a:tblGrid>
              <a:tr h="313184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Budgeting</a:t>
                      </a:r>
                    </a:p>
                    <a:p>
                      <a:r>
                        <a:rPr lang="en-US" sz="1200" dirty="0" smtClean="0"/>
                        <a:t>Business Ethics and Values Management</a:t>
                      </a:r>
                    </a:p>
                    <a:p>
                      <a:r>
                        <a:rPr lang="en-US" sz="1200" dirty="0" smtClean="0"/>
                        <a:t>Business Relationship Building</a:t>
                      </a:r>
                    </a:p>
                    <a:p>
                      <a:r>
                        <a:rPr lang="en-US" sz="1200" dirty="0" smtClean="0"/>
                        <a:t>Corporate Governance</a:t>
                      </a:r>
                    </a:p>
                    <a:p>
                      <a:r>
                        <a:rPr lang="en-US" sz="1200" dirty="0" smtClean="0"/>
                        <a:t>Dispute Resolution</a:t>
                      </a:r>
                    </a:p>
                    <a:p>
                      <a:r>
                        <a:rPr lang="en-US" sz="1200" dirty="0" smtClean="0"/>
                        <a:t>Innovation Management</a:t>
                      </a:r>
                    </a:p>
                    <a:p>
                      <a:r>
                        <a:rPr lang="en-US" sz="1200" dirty="0" smtClean="0"/>
                        <a:t>Organization Representative</a:t>
                      </a:r>
                    </a:p>
                    <a:p>
                      <a:r>
                        <a:rPr lang="en-US" sz="1200" dirty="0" smtClean="0"/>
                        <a:t>Organizational Relationship Building</a:t>
                      </a:r>
                    </a:p>
                    <a:p>
                      <a:r>
                        <a:rPr lang="en-US" sz="1200" dirty="0" smtClean="0"/>
                        <a:t>People Development</a:t>
                      </a:r>
                    </a:p>
                    <a:p>
                      <a:r>
                        <a:rPr lang="en-US" sz="1200" dirty="0" smtClean="0"/>
                        <a:t>Property Operations Management</a:t>
                      </a:r>
                    </a:p>
                    <a:p>
                      <a:r>
                        <a:rPr lang="en-US" sz="1200" dirty="0" smtClean="0"/>
                        <a:t>Service Information and Results</a:t>
                      </a:r>
                    </a:p>
                    <a:p>
                      <a:r>
                        <a:rPr lang="en-US" sz="1200" dirty="0" smtClean="0"/>
                        <a:t>Service Leadership</a:t>
                      </a:r>
                    </a:p>
                    <a:p>
                      <a:r>
                        <a:rPr lang="en-US" sz="1200" dirty="0" smtClean="0"/>
                        <a:t>Technology Adoption and Innovation</a:t>
                      </a:r>
                    </a:p>
                    <a:p>
                      <a:r>
                        <a:rPr lang="en-US" sz="1200" dirty="0" smtClean="0"/>
                        <a:t>Work-Life Harmony</a:t>
                      </a:r>
                    </a:p>
                    <a:p>
                      <a:r>
                        <a:rPr lang="en-US" sz="1200" dirty="0" smtClean="0"/>
                        <a:t>Leadership</a:t>
                      </a:r>
                    </a:p>
                    <a:p>
                      <a:r>
                        <a:rPr lang="en-US" sz="1200" dirty="0" smtClean="0"/>
                        <a:t>Decision Making</a:t>
                      </a:r>
                    </a:p>
                    <a:p>
                      <a:r>
                        <a:rPr lang="en-US" sz="1200" dirty="0" smtClean="0"/>
                        <a:t>Interpersonal Skills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 6</a:t>
                      </a:r>
                    </a:p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 6</a:t>
                      </a:r>
                    </a:p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</a:t>
                      </a:r>
                      <a:r>
                        <a:rPr lang="en-US" sz="1200" baseline="0" dirty="0" smtClean="0"/>
                        <a:t> 6</a:t>
                      </a:r>
                    </a:p>
                    <a:p>
                      <a:r>
                        <a:rPr lang="en-US" sz="1200" dirty="0" smtClean="0"/>
                        <a:t>Level</a:t>
                      </a:r>
                      <a:r>
                        <a:rPr lang="en-US" sz="1200" baseline="0" dirty="0" smtClean="0"/>
                        <a:t> 6</a:t>
                      </a:r>
                      <a:endParaRPr lang="en-US" sz="1200" dirty="0" smtClean="0"/>
                    </a:p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 6</a:t>
                      </a:r>
                    </a:p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</a:t>
                      </a:r>
                      <a:r>
                        <a:rPr lang="en-US" sz="1200" baseline="0" dirty="0" smtClean="0"/>
                        <a:t> 5</a:t>
                      </a:r>
                    </a:p>
                    <a:p>
                      <a:r>
                        <a:rPr lang="en-US" sz="1200" dirty="0" smtClean="0"/>
                        <a:t>Level 6</a:t>
                      </a:r>
                    </a:p>
                    <a:p>
                      <a:r>
                        <a:rPr lang="en-US" sz="1200" dirty="0" smtClean="0"/>
                        <a:t>Level 6</a:t>
                      </a:r>
                    </a:p>
                    <a:p>
                      <a:r>
                        <a:rPr lang="en-US" sz="1200" dirty="0" smtClean="0"/>
                        <a:t>Advance</a:t>
                      </a:r>
                    </a:p>
                    <a:p>
                      <a:r>
                        <a:rPr lang="en-US" sz="1200" dirty="0" smtClean="0"/>
                        <a:t>Advance</a:t>
                      </a:r>
                    </a:p>
                    <a:p>
                      <a:r>
                        <a:rPr lang="en-US" sz="1200" dirty="0" smtClean="0"/>
                        <a:t>Advance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Business Continuity Planning</a:t>
                      </a:r>
                    </a:p>
                    <a:p>
                      <a:r>
                        <a:rPr lang="en-US" sz="1200" dirty="0" smtClean="0"/>
                        <a:t>Business Presentation Delivery</a:t>
                      </a:r>
                    </a:p>
                    <a:p>
                      <a:r>
                        <a:rPr lang="en-US" sz="1200" dirty="0" smtClean="0"/>
                        <a:t>Change Management</a:t>
                      </a:r>
                    </a:p>
                    <a:p>
                      <a:r>
                        <a:rPr lang="en-US" sz="1200" dirty="0" smtClean="0"/>
                        <a:t>Crisis Management</a:t>
                      </a:r>
                    </a:p>
                    <a:p>
                      <a:r>
                        <a:rPr lang="en-US" sz="1200" dirty="0" smtClean="0"/>
                        <a:t>Enterprise Risk Management</a:t>
                      </a:r>
                    </a:p>
                    <a:p>
                      <a:r>
                        <a:rPr lang="en-US" sz="1200" dirty="0" smtClean="0"/>
                        <a:t>Legal Compliance Management</a:t>
                      </a:r>
                    </a:p>
                    <a:p>
                      <a:r>
                        <a:rPr lang="en-US" sz="1200" dirty="0" smtClean="0"/>
                        <a:t>Organizational Vision, Mission &amp; Values Formulation</a:t>
                      </a:r>
                    </a:p>
                    <a:p>
                      <a:r>
                        <a:rPr lang="en-US" sz="1200" dirty="0" smtClean="0"/>
                        <a:t>People and Performance Management</a:t>
                      </a:r>
                    </a:p>
                    <a:p>
                      <a:r>
                        <a:rPr lang="en-US" sz="1200" dirty="0" smtClean="0"/>
                        <a:t>Productivity Improvement</a:t>
                      </a:r>
                    </a:p>
                    <a:p>
                      <a:r>
                        <a:rPr lang="en-US" sz="1200" dirty="0" smtClean="0"/>
                        <a:t>Resource Management</a:t>
                      </a:r>
                    </a:p>
                    <a:p>
                      <a:r>
                        <a:rPr lang="en-US" sz="1200" dirty="0" smtClean="0"/>
                        <a:t>Service Innovation Culture</a:t>
                      </a:r>
                    </a:p>
                    <a:p>
                      <a:r>
                        <a:rPr lang="en-US" sz="1200" dirty="0" smtClean="0"/>
                        <a:t>Service Planning and Implementation</a:t>
                      </a:r>
                    </a:p>
                    <a:p>
                      <a:r>
                        <a:rPr lang="en-US" sz="1200" dirty="0" smtClean="0"/>
                        <a:t>Vision Leadership</a:t>
                      </a:r>
                    </a:p>
                    <a:p>
                      <a:r>
                        <a:rPr lang="en-US" sz="1200" dirty="0" smtClean="0"/>
                        <a:t>Workplace Safety and Health Performance </a:t>
                      </a:r>
                      <a:r>
                        <a:rPr lang="en-US" sz="1200" dirty="0" err="1" smtClean="0"/>
                        <a:t>Mngnt</a:t>
                      </a:r>
                      <a:endParaRPr lang="en-US" sz="1200" dirty="0" smtClean="0"/>
                    </a:p>
                    <a:p>
                      <a:r>
                        <a:rPr lang="en-US" sz="1200" dirty="0" smtClean="0"/>
                        <a:t>Sense-Making</a:t>
                      </a:r>
                    </a:p>
                    <a:p>
                      <a:r>
                        <a:rPr lang="en-US" sz="1200" dirty="0" smtClean="0"/>
                        <a:t>Developing People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Level 6</a:t>
                      </a:r>
                    </a:p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 6</a:t>
                      </a:r>
                    </a:p>
                    <a:p>
                      <a:r>
                        <a:rPr lang="en-US" sz="1200" dirty="0" smtClean="0"/>
                        <a:t>Level 6</a:t>
                      </a:r>
                    </a:p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 5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Level 5 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 4</a:t>
                      </a:r>
                    </a:p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5</a:t>
                      </a:r>
                    </a:p>
                    <a:p>
                      <a:r>
                        <a:rPr lang="en-US" sz="1200" dirty="0" smtClean="0"/>
                        <a:t>Level</a:t>
                      </a:r>
                      <a:r>
                        <a:rPr lang="en-US" sz="1200" baseline="0" dirty="0" smtClean="0"/>
                        <a:t> 5</a:t>
                      </a:r>
                      <a:endParaRPr lang="en-US" sz="1200" dirty="0" smtClean="0"/>
                    </a:p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Advance</a:t>
                      </a:r>
                    </a:p>
                    <a:p>
                      <a:r>
                        <a:rPr lang="en-US" sz="1200" dirty="0" smtClean="0"/>
                        <a:t>Advance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95536" y="1772816"/>
            <a:ext cx="25202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SKILLS AND COMPETENCIES</a:t>
            </a:r>
            <a:endParaRPr lang="en-US" sz="1600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</p:spPr>
        <p:txBody>
          <a:bodyPr>
            <a:noAutofit/>
          </a:bodyPr>
          <a:lstStyle/>
          <a:p>
            <a:r>
              <a:rPr lang="en-US" sz="1800" b="1" dirty="0">
                <a:solidFill>
                  <a:schemeClr val="bg1"/>
                </a:solidFill>
              </a:rPr>
              <a:t>SKILLS FRAMEWORK FOR </a:t>
            </a:r>
            <a:r>
              <a:rPr lang="en-US" sz="1800" b="1" dirty="0" smtClean="0">
                <a:solidFill>
                  <a:schemeClr val="bg1"/>
                </a:solidFill>
              </a:rPr>
              <a:t>HOTEL</a:t>
            </a:r>
            <a:r>
              <a:rPr lang="en-US" sz="1800" dirty="0">
                <a:solidFill>
                  <a:schemeClr val="bg1"/>
                </a:solidFill>
              </a:rPr>
              <a:t/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b="1" dirty="0">
                <a:solidFill>
                  <a:schemeClr val="bg1"/>
                </a:solidFill>
              </a:rPr>
              <a:t>SKILLS MAP </a:t>
            </a:r>
            <a:r>
              <a:rPr lang="en-US" sz="1800" b="1" dirty="0" smtClean="0">
                <a:solidFill>
                  <a:schemeClr val="bg1"/>
                </a:solidFill>
              </a:rPr>
              <a:t>–  </a:t>
            </a:r>
            <a:r>
              <a:rPr lang="en-US" sz="1800" b="1" dirty="0">
                <a:solidFill>
                  <a:schemeClr val="bg1"/>
                </a:solidFill>
              </a:rPr>
              <a:t>Hotel Manager/Resident Manager/Executive Assistant </a:t>
            </a:r>
            <a:r>
              <a:rPr lang="en-US" sz="1800" b="1" dirty="0" smtClean="0">
                <a:solidFill>
                  <a:schemeClr val="bg1"/>
                </a:solidFill>
              </a:rPr>
              <a:t>Manager (continue…)</a:t>
            </a:r>
            <a:endParaRPr lang="en-US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2800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</p:spPr>
        <p:txBody>
          <a:bodyPr>
            <a:noAutofit/>
          </a:bodyPr>
          <a:lstStyle/>
          <a:p>
            <a:r>
              <a:rPr lang="en-US" sz="1800" b="1" dirty="0">
                <a:solidFill>
                  <a:schemeClr val="bg1"/>
                </a:solidFill>
              </a:rPr>
              <a:t>SKILLS FRAMEWORK FOR </a:t>
            </a:r>
            <a:r>
              <a:rPr lang="en-US" sz="1800" b="1" dirty="0" smtClean="0">
                <a:solidFill>
                  <a:schemeClr val="bg1"/>
                </a:solidFill>
              </a:rPr>
              <a:t>HOTEL</a:t>
            </a:r>
            <a:r>
              <a:rPr lang="en-US" sz="1800" dirty="0">
                <a:solidFill>
                  <a:schemeClr val="bg1"/>
                </a:solidFill>
              </a:rPr>
              <a:t/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b="1" dirty="0">
                <a:solidFill>
                  <a:schemeClr val="bg1"/>
                </a:solidFill>
              </a:rPr>
              <a:t>SKILLS MAP </a:t>
            </a:r>
            <a:r>
              <a:rPr lang="en-US" sz="1800" b="1" dirty="0" smtClean="0">
                <a:solidFill>
                  <a:schemeClr val="bg1"/>
                </a:solidFill>
              </a:rPr>
              <a:t>–  </a:t>
            </a:r>
            <a:r>
              <a:rPr lang="en-US" sz="1800" b="1" dirty="0">
                <a:solidFill>
                  <a:schemeClr val="bg1"/>
                </a:solidFill>
              </a:rPr>
              <a:t>General Manager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4" name="object 25"/>
          <p:cNvSpPr>
            <a:spLocks noGrp="1"/>
          </p:cNvSpPr>
          <p:nvPr>
            <p:ph type="sldNum" sz="quarter" idx="12"/>
          </p:nvPr>
        </p:nvSpPr>
        <p:spPr>
          <a:xfrm>
            <a:off x="395536" y="6434410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88024" y="6392361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By: Drs. A. Agus Purwanto, SE MM CHA</a:t>
            </a:r>
            <a:endParaRPr lang="en-US" sz="1200" dirty="0"/>
          </a:p>
        </p:txBody>
      </p:sp>
      <p:sp>
        <p:nvSpPr>
          <p:cNvPr id="7" name="Rectangle 6"/>
          <p:cNvSpPr/>
          <p:nvPr/>
        </p:nvSpPr>
        <p:spPr>
          <a:xfrm>
            <a:off x="467544" y="1340768"/>
            <a:ext cx="24636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 smtClean="0"/>
              <a:t>Front Office Management</a:t>
            </a:r>
            <a:endParaRPr lang="en-US" sz="1600" b="1" dirty="0"/>
          </a:p>
        </p:txBody>
      </p:sp>
      <p:sp>
        <p:nvSpPr>
          <p:cNvPr id="9" name="Rectangle 8"/>
          <p:cNvSpPr/>
          <p:nvPr/>
        </p:nvSpPr>
        <p:spPr>
          <a:xfrm>
            <a:off x="467544" y="1628800"/>
            <a:ext cx="82089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/>
              <a:t>Job Role: </a:t>
            </a:r>
            <a:r>
              <a:rPr lang="en-US" sz="1400" b="1" dirty="0"/>
              <a:t>General Manager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2060140"/>
              </p:ext>
            </p:extLst>
          </p:nvPr>
        </p:nvGraphicFramePr>
        <p:xfrm>
          <a:off x="526720" y="4394800"/>
          <a:ext cx="8221744" cy="1842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1105"/>
                <a:gridCol w="5760639"/>
              </a:tblGrid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Critical Work Functions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Key Tasks</a:t>
                      </a:r>
                      <a:endParaRPr lang="en-US" sz="12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200" smtClean="0"/>
                        <a:t>Drive business strategies and growth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smtClean="0"/>
                        <a:t>Develop organizational vision, mission and strategic priorities</a:t>
                      </a:r>
                    </a:p>
                    <a:p>
                      <a:r>
                        <a:rPr lang="en-US" sz="1200" smtClean="0"/>
                        <a:t>Direct development of organizational strategies for business development and operational excellence</a:t>
                      </a:r>
                    </a:p>
                    <a:p>
                      <a:r>
                        <a:rPr lang="en-US" sz="1200" smtClean="0"/>
                        <a:t>Endorse organizational service and quality standards and procedures to establish brand image</a:t>
                      </a:r>
                    </a:p>
                    <a:p>
                      <a:r>
                        <a:rPr lang="en-US" sz="1200" smtClean="0"/>
                        <a:t>Develop strategic business partnerships for growth opportunities</a:t>
                      </a:r>
                    </a:p>
                    <a:p>
                      <a:r>
                        <a:rPr lang="en-US" sz="1200" smtClean="0"/>
                        <a:t>Lead property refurbishments and asset enhancements</a:t>
                      </a:r>
                    </a:p>
                    <a:p>
                      <a:r>
                        <a:rPr lang="en-US" sz="1200" smtClean="0"/>
                        <a:t>Represent and advocate organization’s interest at key events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988840"/>
            <a:ext cx="8208912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71485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5"/>
          <p:cNvSpPr>
            <a:spLocks noGrp="1"/>
          </p:cNvSpPr>
          <p:nvPr>
            <p:ph type="sldNum" sz="quarter" idx="12"/>
          </p:nvPr>
        </p:nvSpPr>
        <p:spPr>
          <a:xfrm>
            <a:off x="395536" y="6434410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88024" y="6392361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By: Drs. A. Agus Purwanto, SE MM CHA</a:t>
            </a:r>
            <a:endParaRPr lang="en-US" sz="12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3579425"/>
              </p:ext>
            </p:extLst>
          </p:nvPr>
        </p:nvGraphicFramePr>
        <p:xfrm>
          <a:off x="466092" y="1484784"/>
          <a:ext cx="8221744" cy="4860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1105"/>
                <a:gridCol w="5760639"/>
              </a:tblGrid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Critical Work Functions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smtClean="0"/>
                        <a:t>Key Tasks</a:t>
                      </a:r>
                      <a:endParaRPr lang="en-US" sz="12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Drive service and operational excellence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Drive a culture to encourage innovation, productivity and continuous improvement for the organization</a:t>
                      </a:r>
                    </a:p>
                    <a:p>
                      <a:r>
                        <a:rPr lang="en-US" sz="1200" dirty="0" smtClean="0"/>
                        <a:t>Lead change management initiatives for the organization</a:t>
                      </a:r>
                    </a:p>
                    <a:p>
                      <a:r>
                        <a:rPr lang="en-US" sz="1200" dirty="0" smtClean="0"/>
                        <a:t>Drive knowledge management for the property to maintain business information and facilitate operational efficiency</a:t>
                      </a:r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Lead risk management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Lead organizational compliance with licensing laws and regulatory requirements and guidelines</a:t>
                      </a:r>
                    </a:p>
                    <a:p>
                      <a:r>
                        <a:rPr lang="en-US" sz="1200" dirty="0" smtClean="0"/>
                        <a:t>Lead organizational corporate governance and social responsibility</a:t>
                      </a:r>
                    </a:p>
                    <a:p>
                      <a:r>
                        <a:rPr lang="en-US" sz="1200" dirty="0" smtClean="0"/>
                        <a:t>Formulate organization’s risk management philosophy and strategies in alignment with organizational strategic objectives</a:t>
                      </a:r>
                    </a:p>
                    <a:p>
                      <a:r>
                        <a:rPr lang="en-US" sz="1200" dirty="0" smtClean="0"/>
                        <a:t>Lead strategic decisions during emergency situations</a:t>
                      </a:r>
                      <a:endParaRPr lang="en-US" sz="12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Lead financial performance and reporting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Endorse organizational financial and treasury management policies, plans and budgets</a:t>
                      </a:r>
                    </a:p>
                    <a:p>
                      <a:r>
                        <a:rPr lang="en-US" sz="1200" dirty="0" smtClean="0"/>
                        <a:t>Drive financial performance and profitability of the property</a:t>
                      </a:r>
                    </a:p>
                    <a:p>
                      <a:r>
                        <a:rPr lang="en-US" sz="1200" dirty="0" smtClean="0"/>
                        <a:t>Lead property valuation to meet organizational objective</a:t>
                      </a:r>
                    </a:p>
                    <a:p>
                      <a:r>
                        <a:rPr lang="en-US" sz="1200" dirty="0" smtClean="0"/>
                        <a:t>Represent the organization as a board member</a:t>
                      </a:r>
                    </a:p>
                    <a:p>
                      <a:r>
                        <a:rPr lang="en-US" sz="1200" dirty="0" smtClean="0"/>
                        <a:t>Present financial and performance reports to the Board and key stakeholders</a:t>
                      </a:r>
                      <a:endParaRPr lang="en-US" sz="12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Lead people management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Drive organizational vision and values to foster a committed and competent workforce</a:t>
                      </a:r>
                    </a:p>
                    <a:p>
                      <a:r>
                        <a:rPr lang="en-US" sz="1200" dirty="0" smtClean="0"/>
                        <a:t>Develop performance management strategies and review organizational performance to meet business results</a:t>
                      </a:r>
                    </a:p>
                    <a:p>
                      <a:r>
                        <a:rPr lang="en-US" sz="1200" dirty="0" smtClean="0"/>
                        <a:t>Oversee organizational capability development and reward strategies to drive organizational performance</a:t>
                      </a:r>
                    </a:p>
                    <a:p>
                      <a:r>
                        <a:rPr lang="en-US" sz="1200" dirty="0" smtClean="0"/>
                        <a:t>Manage succession planning to identify and groom successors</a:t>
                      </a:r>
                    </a:p>
                    <a:p>
                      <a:r>
                        <a:rPr lang="en-US" sz="1200" dirty="0" smtClean="0"/>
                        <a:t>Oversee disciplinary and human resource related issues for the organization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</p:spPr>
        <p:txBody>
          <a:bodyPr>
            <a:noAutofit/>
          </a:bodyPr>
          <a:lstStyle/>
          <a:p>
            <a:r>
              <a:rPr lang="en-US" sz="1800" b="1" dirty="0">
                <a:solidFill>
                  <a:schemeClr val="bg1"/>
                </a:solidFill>
              </a:rPr>
              <a:t>SKILLS FRAMEWORK FOR </a:t>
            </a:r>
            <a:r>
              <a:rPr lang="en-US" sz="1800" b="1" dirty="0" smtClean="0">
                <a:solidFill>
                  <a:schemeClr val="bg1"/>
                </a:solidFill>
              </a:rPr>
              <a:t>HOTEL</a:t>
            </a:r>
            <a:r>
              <a:rPr lang="en-US" sz="1800" dirty="0">
                <a:solidFill>
                  <a:schemeClr val="bg1"/>
                </a:solidFill>
              </a:rPr>
              <a:t/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b="1" dirty="0">
                <a:solidFill>
                  <a:schemeClr val="bg1"/>
                </a:solidFill>
              </a:rPr>
              <a:t>SKILLS MAP </a:t>
            </a:r>
            <a:r>
              <a:rPr lang="en-US" sz="1800" b="1" dirty="0" smtClean="0">
                <a:solidFill>
                  <a:schemeClr val="bg1"/>
                </a:solidFill>
              </a:rPr>
              <a:t>–  </a:t>
            </a:r>
            <a:r>
              <a:rPr lang="en-US" sz="1800" b="1" dirty="0">
                <a:solidFill>
                  <a:schemeClr val="bg1"/>
                </a:solidFill>
              </a:rPr>
              <a:t>General </a:t>
            </a:r>
            <a:r>
              <a:rPr lang="en-US" sz="1800" b="1" dirty="0" smtClean="0">
                <a:solidFill>
                  <a:schemeClr val="bg1"/>
                </a:solidFill>
              </a:rPr>
              <a:t>Manager (continue…..)</a:t>
            </a:r>
            <a:endParaRPr lang="en-US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334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5"/>
          <p:cNvSpPr>
            <a:spLocks noGrp="1"/>
          </p:cNvSpPr>
          <p:nvPr>
            <p:ph type="sldNum" sz="quarter" idx="12"/>
          </p:nvPr>
        </p:nvSpPr>
        <p:spPr>
          <a:xfrm>
            <a:off x="395536" y="6434410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88024" y="6392361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By: Drs. A. Agus Purwanto, SE MM CHA</a:t>
            </a:r>
            <a:endParaRPr lang="en-US" sz="12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8271572"/>
              </p:ext>
            </p:extLst>
          </p:nvPr>
        </p:nvGraphicFramePr>
        <p:xfrm>
          <a:off x="395536" y="2348880"/>
          <a:ext cx="8219256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9747"/>
                <a:gridCol w="806677"/>
                <a:gridCol w="3600400"/>
                <a:gridCol w="802432"/>
              </a:tblGrid>
              <a:tr h="313184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Budgeting</a:t>
                      </a:r>
                    </a:p>
                    <a:p>
                      <a:r>
                        <a:rPr lang="en-US" sz="1200" dirty="0" smtClean="0"/>
                        <a:t>Business Planning</a:t>
                      </a:r>
                    </a:p>
                    <a:p>
                      <a:r>
                        <a:rPr lang="en-US" sz="1200" dirty="0" smtClean="0"/>
                        <a:t>Business Relationship Building</a:t>
                      </a:r>
                    </a:p>
                    <a:p>
                      <a:r>
                        <a:rPr lang="en-US" sz="1200" dirty="0" smtClean="0"/>
                        <a:t>Crisis Management</a:t>
                      </a:r>
                    </a:p>
                    <a:p>
                      <a:r>
                        <a:rPr lang="en-US" sz="1200" dirty="0" smtClean="0"/>
                        <a:t>Effective Board Member</a:t>
                      </a:r>
                    </a:p>
                    <a:p>
                      <a:r>
                        <a:rPr lang="en-US" sz="1200" dirty="0" smtClean="0"/>
                        <a:t>Innovation Management</a:t>
                      </a:r>
                    </a:p>
                    <a:p>
                      <a:r>
                        <a:rPr lang="en-US" sz="1200" dirty="0" smtClean="0"/>
                        <a:t>Legal Compliance Management</a:t>
                      </a:r>
                    </a:p>
                    <a:p>
                      <a:r>
                        <a:rPr lang="en-US" sz="1200" dirty="0" smtClean="0"/>
                        <a:t>Organization and Board Relationship</a:t>
                      </a:r>
                    </a:p>
                    <a:p>
                      <a:r>
                        <a:rPr lang="en-US" sz="1200" dirty="0" smtClean="0"/>
                        <a:t>Organization Representative</a:t>
                      </a:r>
                    </a:p>
                    <a:p>
                      <a:r>
                        <a:rPr lang="en-US" sz="1200" dirty="0" smtClean="0"/>
                        <a:t>People and Performance Management</a:t>
                      </a:r>
                    </a:p>
                    <a:p>
                      <a:r>
                        <a:rPr lang="en-US" sz="1200" dirty="0" smtClean="0"/>
                        <a:t>Property Operations Management</a:t>
                      </a:r>
                    </a:p>
                    <a:p>
                      <a:r>
                        <a:rPr lang="en-US" sz="1200" dirty="0" smtClean="0"/>
                        <a:t>Global Mindset</a:t>
                      </a:r>
                    </a:p>
                    <a:p>
                      <a:r>
                        <a:rPr lang="en-US" sz="1200" dirty="0" smtClean="0"/>
                        <a:t>Leadership</a:t>
                      </a:r>
                    </a:p>
                    <a:p>
                      <a:r>
                        <a:rPr lang="en-US" sz="1200" dirty="0" smtClean="0"/>
                        <a:t>Trans disciplinary Thinking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Level 6</a:t>
                      </a:r>
                    </a:p>
                    <a:p>
                      <a:r>
                        <a:rPr lang="en-US" sz="1200" dirty="0" smtClean="0"/>
                        <a:t>Level 6</a:t>
                      </a:r>
                    </a:p>
                    <a:p>
                      <a:r>
                        <a:rPr lang="en-US" sz="1200" dirty="0" smtClean="0"/>
                        <a:t>Level 6</a:t>
                      </a:r>
                    </a:p>
                    <a:p>
                      <a:r>
                        <a:rPr lang="en-US" sz="1200" dirty="0" smtClean="0"/>
                        <a:t>Level 6</a:t>
                      </a:r>
                    </a:p>
                    <a:p>
                      <a:r>
                        <a:rPr lang="en-US" sz="1200" dirty="0" smtClean="0"/>
                        <a:t>Level 6</a:t>
                      </a:r>
                    </a:p>
                    <a:p>
                      <a:r>
                        <a:rPr lang="en-US" sz="1200" dirty="0" smtClean="0"/>
                        <a:t>Level 6</a:t>
                      </a:r>
                    </a:p>
                    <a:p>
                      <a:r>
                        <a:rPr lang="en-US" sz="1200" dirty="0" smtClean="0"/>
                        <a:t>Level</a:t>
                      </a:r>
                      <a:r>
                        <a:rPr lang="en-US" sz="1200" baseline="0" dirty="0" smtClean="0"/>
                        <a:t> 6</a:t>
                      </a:r>
                    </a:p>
                    <a:p>
                      <a:r>
                        <a:rPr lang="en-US" sz="1200" dirty="0" smtClean="0"/>
                        <a:t>Level</a:t>
                      </a:r>
                      <a:r>
                        <a:rPr lang="en-US" sz="1200" baseline="0" dirty="0" smtClean="0"/>
                        <a:t> 6</a:t>
                      </a:r>
                      <a:endParaRPr lang="en-US" sz="1200" dirty="0" smtClean="0"/>
                    </a:p>
                    <a:p>
                      <a:r>
                        <a:rPr lang="en-US" sz="1200" dirty="0" smtClean="0"/>
                        <a:t>Level 6</a:t>
                      </a:r>
                    </a:p>
                    <a:p>
                      <a:r>
                        <a:rPr lang="en-US" sz="1200" dirty="0" smtClean="0"/>
                        <a:t>Level 6</a:t>
                      </a:r>
                    </a:p>
                    <a:p>
                      <a:r>
                        <a:rPr lang="en-US" sz="1200" dirty="0" smtClean="0"/>
                        <a:t>Level 6</a:t>
                      </a:r>
                    </a:p>
                    <a:p>
                      <a:r>
                        <a:rPr lang="en-US" sz="1200" dirty="0" smtClean="0"/>
                        <a:t>Advance</a:t>
                      </a:r>
                    </a:p>
                    <a:p>
                      <a:r>
                        <a:rPr lang="en-US" sz="1200" dirty="0" smtClean="0"/>
                        <a:t>Advance</a:t>
                      </a:r>
                    </a:p>
                    <a:p>
                      <a:r>
                        <a:rPr lang="en-US" sz="1200" dirty="0" smtClean="0"/>
                        <a:t>Advance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Business Opportunities Development</a:t>
                      </a:r>
                    </a:p>
                    <a:p>
                      <a:r>
                        <a:rPr lang="en-US" sz="1200" dirty="0" smtClean="0"/>
                        <a:t>Business Presentation Delivery</a:t>
                      </a:r>
                    </a:p>
                    <a:p>
                      <a:r>
                        <a:rPr lang="en-US" sz="1200" dirty="0" smtClean="0"/>
                        <a:t>Corporate Governance</a:t>
                      </a:r>
                    </a:p>
                    <a:p>
                      <a:r>
                        <a:rPr lang="en-US" sz="1200" dirty="0" smtClean="0"/>
                        <a:t>Enterprise Risk Management</a:t>
                      </a:r>
                    </a:p>
                    <a:p>
                      <a:r>
                        <a:rPr lang="en-US" sz="1200" dirty="0" smtClean="0"/>
                        <a:t>Hotel Asset Valuation and Acquisition</a:t>
                      </a:r>
                    </a:p>
                    <a:p>
                      <a:r>
                        <a:rPr lang="en-US" sz="1200" dirty="0" smtClean="0"/>
                        <a:t>Knowledge Management</a:t>
                      </a:r>
                    </a:p>
                    <a:p>
                      <a:r>
                        <a:rPr lang="en-US" sz="1200" dirty="0" smtClean="0"/>
                        <a:t>Marketing Strategy Development &amp; Implementation</a:t>
                      </a:r>
                    </a:p>
                    <a:p>
                      <a:r>
                        <a:rPr lang="en-US" sz="1200" dirty="0" smtClean="0"/>
                        <a:t>Organizational Vision, Mission &amp; Values Formulation</a:t>
                      </a:r>
                    </a:p>
                    <a:p>
                      <a:r>
                        <a:rPr lang="en-US" sz="1200" dirty="0" smtClean="0"/>
                        <a:t>People Development</a:t>
                      </a:r>
                    </a:p>
                    <a:p>
                      <a:r>
                        <a:rPr lang="en-US" sz="1200" dirty="0" smtClean="0"/>
                        <a:t>Productivity Improvement</a:t>
                      </a:r>
                    </a:p>
                    <a:p>
                      <a:r>
                        <a:rPr lang="en-US" sz="1200" dirty="0" smtClean="0"/>
                        <a:t>Vision Leadership</a:t>
                      </a:r>
                    </a:p>
                    <a:p>
                      <a:r>
                        <a:rPr lang="en-US" sz="1200" dirty="0" smtClean="0"/>
                        <a:t>Decision Making</a:t>
                      </a:r>
                    </a:p>
                    <a:p>
                      <a:r>
                        <a:rPr lang="en-US" sz="1200" dirty="0" smtClean="0"/>
                        <a:t>Interpersonal Skills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Level 6</a:t>
                      </a:r>
                    </a:p>
                    <a:p>
                      <a:r>
                        <a:rPr lang="en-US" sz="1200" dirty="0" smtClean="0"/>
                        <a:t>Level 5</a:t>
                      </a:r>
                    </a:p>
                    <a:p>
                      <a:r>
                        <a:rPr lang="en-US" sz="1200" dirty="0" smtClean="0"/>
                        <a:t>Level 6</a:t>
                      </a:r>
                    </a:p>
                    <a:p>
                      <a:r>
                        <a:rPr lang="en-US" sz="1200" dirty="0" smtClean="0"/>
                        <a:t>Level 6</a:t>
                      </a:r>
                    </a:p>
                    <a:p>
                      <a:r>
                        <a:rPr lang="en-US" sz="1200" dirty="0" smtClean="0"/>
                        <a:t>Level 6</a:t>
                      </a:r>
                    </a:p>
                    <a:p>
                      <a:r>
                        <a:rPr lang="en-US" sz="1200" dirty="0" smtClean="0"/>
                        <a:t>Level 6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Level 6 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Level 6</a:t>
                      </a:r>
                    </a:p>
                    <a:p>
                      <a:r>
                        <a:rPr lang="en-US" sz="1200" dirty="0" smtClean="0"/>
                        <a:t>Level 6</a:t>
                      </a:r>
                    </a:p>
                    <a:p>
                      <a:r>
                        <a:rPr lang="en-US" sz="1200" dirty="0" smtClean="0"/>
                        <a:t>Level 6</a:t>
                      </a:r>
                    </a:p>
                    <a:p>
                      <a:r>
                        <a:rPr lang="en-US" sz="1200" dirty="0" smtClean="0"/>
                        <a:t>Level 6</a:t>
                      </a:r>
                    </a:p>
                    <a:p>
                      <a:r>
                        <a:rPr lang="en-US" sz="1200" dirty="0" smtClean="0"/>
                        <a:t>Advance</a:t>
                      </a:r>
                    </a:p>
                    <a:p>
                      <a:r>
                        <a:rPr lang="en-US" sz="1200" dirty="0" smtClean="0"/>
                        <a:t>Advance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95536" y="1772816"/>
            <a:ext cx="25202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SKILLS AND COMPETENCIES</a:t>
            </a:r>
            <a:endParaRPr lang="en-US" sz="1600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</p:spPr>
        <p:txBody>
          <a:bodyPr>
            <a:noAutofit/>
          </a:bodyPr>
          <a:lstStyle/>
          <a:p>
            <a:r>
              <a:rPr lang="en-US" sz="1800" b="1" dirty="0">
                <a:solidFill>
                  <a:schemeClr val="bg1"/>
                </a:solidFill>
              </a:rPr>
              <a:t>SKILLS FRAMEWORK FOR </a:t>
            </a:r>
            <a:r>
              <a:rPr lang="en-US" sz="1800" b="1" dirty="0" smtClean="0">
                <a:solidFill>
                  <a:schemeClr val="bg1"/>
                </a:solidFill>
              </a:rPr>
              <a:t>HOTEL</a:t>
            </a:r>
            <a:r>
              <a:rPr lang="en-US" sz="1800" dirty="0">
                <a:solidFill>
                  <a:schemeClr val="bg1"/>
                </a:solidFill>
              </a:rPr>
              <a:t/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b="1" dirty="0">
                <a:solidFill>
                  <a:schemeClr val="bg1"/>
                </a:solidFill>
              </a:rPr>
              <a:t>SKILLS MAP </a:t>
            </a:r>
            <a:r>
              <a:rPr lang="en-US" sz="1800" b="1" dirty="0" smtClean="0">
                <a:solidFill>
                  <a:schemeClr val="bg1"/>
                </a:solidFill>
              </a:rPr>
              <a:t>–  </a:t>
            </a:r>
            <a:r>
              <a:rPr lang="en-US" sz="1800" b="1" dirty="0">
                <a:solidFill>
                  <a:schemeClr val="bg1"/>
                </a:solidFill>
              </a:rPr>
              <a:t>General </a:t>
            </a:r>
            <a:r>
              <a:rPr lang="en-US" sz="1800" b="1" dirty="0" smtClean="0">
                <a:solidFill>
                  <a:schemeClr val="bg1"/>
                </a:solidFill>
              </a:rPr>
              <a:t>Manager (continue…..)</a:t>
            </a:r>
            <a:endParaRPr lang="en-US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8171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MANAGING CAREER </a:t>
            </a:r>
            <a:b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HOTEL INDUSTRY</a:t>
            </a:r>
            <a:endParaRPr lang="en-US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object 25"/>
          <p:cNvSpPr>
            <a:spLocks noGrp="1"/>
          </p:cNvSpPr>
          <p:nvPr>
            <p:ph type="sldNum" sz="quarter" idx="12"/>
          </p:nvPr>
        </p:nvSpPr>
        <p:spPr>
          <a:xfrm>
            <a:off x="395536" y="6434410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88024" y="6392361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By: Drs. A. Agus Purwanto, SE MM CHA</a:t>
            </a:r>
            <a:endParaRPr lang="en-US" sz="1200" dirty="0"/>
          </a:p>
        </p:txBody>
      </p:sp>
      <p:sp>
        <p:nvSpPr>
          <p:cNvPr id="7" name="Rectangle 6"/>
          <p:cNvSpPr/>
          <p:nvPr/>
        </p:nvSpPr>
        <p:spPr>
          <a:xfrm>
            <a:off x="539552" y="1628800"/>
            <a:ext cx="7992887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Series </a:t>
            </a:r>
            <a:r>
              <a:rPr lang="en-US" sz="32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100 – </a:t>
            </a:r>
            <a:r>
              <a:rPr lang="en-US" sz="32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Front Office</a:t>
            </a:r>
            <a:endParaRPr lang="en-US" sz="32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  <a:p>
            <a:pPr algn="ctr"/>
            <a:r>
              <a:rPr lang="en-US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Series 200 – Housekeeping</a:t>
            </a:r>
          </a:p>
          <a:p>
            <a:pPr algn="ctr"/>
            <a:r>
              <a:rPr lang="en-US" sz="32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Series 300 – Sales &amp; Marketing</a:t>
            </a:r>
          </a:p>
          <a:p>
            <a:pPr algn="ctr"/>
            <a:r>
              <a:rPr lang="en-US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Series 400 – Revenue Management</a:t>
            </a:r>
          </a:p>
          <a:p>
            <a:pPr algn="ctr"/>
            <a:r>
              <a:rPr lang="en-US" sz="32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Series 500 – Food &amp; Beverage</a:t>
            </a:r>
          </a:p>
          <a:p>
            <a:pPr algn="ctr"/>
            <a:r>
              <a:rPr lang="en-US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Series 600 – Security</a:t>
            </a:r>
          </a:p>
          <a:p>
            <a:pPr algn="ctr"/>
            <a:r>
              <a:rPr lang="en-US" sz="32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Series 700 – Human Resources</a:t>
            </a:r>
          </a:p>
          <a:p>
            <a:pPr algn="ctr"/>
            <a:r>
              <a:rPr lang="en-US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Series 800 – Engineering</a:t>
            </a:r>
          </a:p>
          <a:p>
            <a:pPr algn="ctr"/>
            <a:r>
              <a:rPr lang="en-US" sz="32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Series 900 – Finance &amp; Accounting</a:t>
            </a:r>
            <a:endParaRPr lang="en-US" sz="32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24365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Housekeeping Operations</a:t>
            </a:r>
          </a:p>
        </p:txBody>
      </p:sp>
      <p:sp>
        <p:nvSpPr>
          <p:cNvPr id="4" name="object 25"/>
          <p:cNvSpPr>
            <a:spLocks noGrp="1"/>
          </p:cNvSpPr>
          <p:nvPr>
            <p:ph type="sldNum" sz="quarter" idx="12"/>
          </p:nvPr>
        </p:nvSpPr>
        <p:spPr>
          <a:xfrm>
            <a:off x="395536" y="6434410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88024" y="6392361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By: Drs. A. Agus Purwanto, SE MM CHA</a:t>
            </a:r>
            <a:endParaRPr lang="en-US" sz="12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1661" y="1904237"/>
            <a:ext cx="5740659" cy="3829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01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</p:spPr>
        <p:txBody>
          <a:bodyPr>
            <a:no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SKILLS FRAMEWORK FOR </a:t>
            </a:r>
            <a:r>
              <a:rPr lang="en-US" sz="2000" b="1" dirty="0" smtClean="0">
                <a:solidFill>
                  <a:schemeClr val="bg1"/>
                </a:solidFill>
              </a:rPr>
              <a:t>HOTEL</a:t>
            </a:r>
            <a:r>
              <a:rPr lang="en-US" sz="2000" dirty="0">
                <a:solidFill>
                  <a:schemeClr val="bg1"/>
                </a:solidFill>
              </a:rPr>
              <a:t/>
            </a:r>
            <a:br>
              <a:rPr lang="en-US" sz="2000" dirty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SKILLS MAP - Housekeeping Attendant/Room Attendant/Public Area Attendant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4" name="object 25"/>
          <p:cNvSpPr>
            <a:spLocks noGrp="1"/>
          </p:cNvSpPr>
          <p:nvPr>
            <p:ph type="sldNum" sz="quarter" idx="12"/>
          </p:nvPr>
        </p:nvSpPr>
        <p:spPr>
          <a:xfrm>
            <a:off x="395536" y="6434410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88024" y="6392361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By: Drs. A. Agus Purwanto, SE MM CHA</a:t>
            </a:r>
            <a:endParaRPr lang="en-US" sz="1200" dirty="0"/>
          </a:p>
        </p:txBody>
      </p:sp>
      <p:sp>
        <p:nvSpPr>
          <p:cNvPr id="7" name="Rectangle 6"/>
          <p:cNvSpPr/>
          <p:nvPr/>
        </p:nvSpPr>
        <p:spPr>
          <a:xfrm>
            <a:off x="395536" y="1484784"/>
            <a:ext cx="237674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 smtClean="0"/>
              <a:t>Housekeeping </a:t>
            </a:r>
            <a:r>
              <a:rPr lang="en-US" sz="1600" b="1" dirty="0"/>
              <a:t>Operations</a:t>
            </a:r>
          </a:p>
        </p:txBody>
      </p:sp>
      <p:sp>
        <p:nvSpPr>
          <p:cNvPr id="9" name="Rectangle 8"/>
          <p:cNvSpPr/>
          <p:nvPr/>
        </p:nvSpPr>
        <p:spPr>
          <a:xfrm>
            <a:off x="395536" y="1855857"/>
            <a:ext cx="655333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 smtClean="0"/>
              <a:t>Job Role: </a:t>
            </a:r>
            <a:r>
              <a:rPr lang="en-US" sz="1600" b="1" dirty="0"/>
              <a:t>Housekeeping Attendant/Room Attendant/Public Area Attendant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1993209"/>
              </p:ext>
            </p:extLst>
          </p:nvPr>
        </p:nvGraphicFramePr>
        <p:xfrm>
          <a:off x="526720" y="4505672"/>
          <a:ext cx="8221744" cy="16596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1105"/>
                <a:gridCol w="5760639"/>
              </a:tblGrid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Critical Work Functions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Key Tasks</a:t>
                      </a:r>
                      <a:endParaRPr lang="en-US" sz="12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Manage housekeeping operations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Perform activities for shift duty check-in and check-out</a:t>
                      </a:r>
                    </a:p>
                    <a:p>
                      <a:r>
                        <a:rPr lang="en-US" sz="1200" dirty="0" smtClean="0"/>
                        <a:t>Perform cleaning activities in rooms and/or public areas</a:t>
                      </a:r>
                    </a:p>
                    <a:p>
                      <a:r>
                        <a:rPr lang="en-US" sz="1200" dirty="0" smtClean="0"/>
                        <a:t>Replenish amenities and supplies in rooms and/or public areas</a:t>
                      </a:r>
                    </a:p>
                    <a:p>
                      <a:r>
                        <a:rPr lang="en-US" sz="1200" dirty="0" smtClean="0"/>
                        <a:t>Inspect rooms and/or public areas to report defects and missing items</a:t>
                      </a:r>
                    </a:p>
                    <a:p>
                      <a:r>
                        <a:rPr lang="en-US" sz="1200" dirty="0" smtClean="0"/>
                        <a:t>Update room status on completion of housekeeping work activities</a:t>
                      </a:r>
                    </a:p>
                    <a:p>
                      <a:r>
                        <a:rPr lang="en-US" sz="1200" dirty="0" smtClean="0"/>
                        <a:t>Report and turn over lost and found items</a:t>
                      </a:r>
                    </a:p>
                    <a:p>
                      <a:r>
                        <a:rPr lang="en-US" sz="1200" dirty="0" smtClean="0"/>
                        <a:t>Restock and maintain cleanliness of cleaning carts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194411"/>
            <a:ext cx="8352928" cy="21706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29283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5"/>
          <p:cNvSpPr>
            <a:spLocks noGrp="1"/>
          </p:cNvSpPr>
          <p:nvPr>
            <p:ph type="sldNum" sz="quarter" idx="12"/>
          </p:nvPr>
        </p:nvSpPr>
        <p:spPr>
          <a:xfrm>
            <a:off x="395536" y="6434410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88024" y="6392361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By: Drs. A. Agus Purwanto, SE MM CHA</a:t>
            </a:r>
            <a:endParaRPr lang="en-US" sz="12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5818136"/>
              </p:ext>
            </p:extLst>
          </p:nvPr>
        </p:nvGraphicFramePr>
        <p:xfrm>
          <a:off x="466092" y="1556792"/>
          <a:ext cx="8221744" cy="2299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1105"/>
                <a:gridCol w="5760639"/>
              </a:tblGrid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Critical Work Functions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Key Tasks</a:t>
                      </a:r>
                      <a:endParaRPr lang="en-US" sz="12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Drive service and operational excellence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Adhere to personal grooming and hygiene standards to project a professional image</a:t>
                      </a:r>
                    </a:p>
                    <a:p>
                      <a:r>
                        <a:rPr lang="en-US" sz="1200" dirty="0" smtClean="0"/>
                        <a:t>Respond to guests' requests, concerns and feedback on the floor</a:t>
                      </a:r>
                    </a:p>
                    <a:p>
                      <a:r>
                        <a:rPr lang="en-US" sz="1200" dirty="0" smtClean="0"/>
                        <a:t>Identify areas for work performance improvement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Manage operational risks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Comply with organizational and regulatory requirements on hygiene, and workplace safety and health when carrying out work</a:t>
                      </a:r>
                    </a:p>
                    <a:p>
                      <a:r>
                        <a:rPr lang="en-US" sz="1200" dirty="0" smtClean="0"/>
                        <a:t>Report safety hazards and security threats in accordance with organizational guidelines</a:t>
                      </a:r>
                    </a:p>
                    <a:p>
                      <a:r>
                        <a:rPr lang="en-US" sz="1200" dirty="0" smtClean="0"/>
                        <a:t>Respond to emergency situations in accordance with organizational standard operating procedures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1368559"/>
              </p:ext>
            </p:extLst>
          </p:nvPr>
        </p:nvGraphicFramePr>
        <p:xfrm>
          <a:off x="467544" y="4437112"/>
          <a:ext cx="8219256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9747"/>
                <a:gridCol w="734669"/>
                <a:gridCol w="3672408"/>
                <a:gridCol w="80243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Crisis Management</a:t>
                      </a:r>
                    </a:p>
                    <a:p>
                      <a:r>
                        <a:rPr lang="en-US" sz="1200" dirty="0" smtClean="0"/>
                        <a:t>People and Relationship Management</a:t>
                      </a:r>
                    </a:p>
                    <a:p>
                      <a:r>
                        <a:rPr lang="en-US" sz="1200" dirty="0" smtClean="0"/>
                        <a:t>Service Excellence</a:t>
                      </a:r>
                    </a:p>
                    <a:p>
                      <a:r>
                        <a:rPr lang="en-US" sz="1200" dirty="0" smtClean="0"/>
                        <a:t>Service Planning and Implementation</a:t>
                      </a:r>
                    </a:p>
                    <a:p>
                      <a:r>
                        <a:rPr lang="en-US" sz="1200" dirty="0" smtClean="0"/>
                        <a:t>Technology Adoption and Innovation</a:t>
                      </a:r>
                    </a:p>
                    <a:p>
                      <a:r>
                        <a:rPr lang="en-US" sz="1200" dirty="0" smtClean="0"/>
                        <a:t>Threat Observation</a:t>
                      </a:r>
                    </a:p>
                    <a:p>
                      <a:r>
                        <a:rPr lang="en-US" sz="1200" dirty="0" smtClean="0"/>
                        <a:t>Service Orientation</a:t>
                      </a:r>
                    </a:p>
                    <a:p>
                      <a:r>
                        <a:rPr lang="en-US" sz="1200" dirty="0" smtClean="0"/>
                        <a:t>Problem Solving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Level 1</a:t>
                      </a:r>
                    </a:p>
                    <a:p>
                      <a:r>
                        <a:rPr lang="en-US" sz="1200" dirty="0" smtClean="0"/>
                        <a:t>Level 1</a:t>
                      </a:r>
                    </a:p>
                    <a:p>
                      <a:r>
                        <a:rPr lang="en-US" sz="1200" dirty="0" smtClean="0"/>
                        <a:t>Level 1</a:t>
                      </a:r>
                    </a:p>
                    <a:p>
                      <a:r>
                        <a:rPr lang="en-US" sz="1200" dirty="0" smtClean="0"/>
                        <a:t>Level 1</a:t>
                      </a:r>
                    </a:p>
                    <a:p>
                      <a:r>
                        <a:rPr lang="en-US" sz="1200" dirty="0" smtClean="0"/>
                        <a:t>Level 1</a:t>
                      </a:r>
                    </a:p>
                    <a:p>
                      <a:r>
                        <a:rPr lang="en-US" sz="1200" dirty="0" smtClean="0"/>
                        <a:t>Level 1</a:t>
                      </a:r>
                    </a:p>
                    <a:p>
                      <a:r>
                        <a:rPr lang="en-US" sz="1200" dirty="0" smtClean="0"/>
                        <a:t>Basic</a:t>
                      </a:r>
                    </a:p>
                    <a:p>
                      <a:r>
                        <a:rPr lang="en-US" sz="1200" dirty="0" smtClean="0"/>
                        <a:t>Basic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Customer Challenges Management</a:t>
                      </a:r>
                    </a:p>
                    <a:p>
                      <a:r>
                        <a:rPr lang="en-US" sz="1200" dirty="0" smtClean="0"/>
                        <a:t>Productivity Improvement</a:t>
                      </a:r>
                    </a:p>
                    <a:p>
                      <a:r>
                        <a:rPr lang="en-US" sz="1200" dirty="0" smtClean="0"/>
                        <a:t>Public Areas Housekeeping Operations Management</a:t>
                      </a:r>
                    </a:p>
                    <a:p>
                      <a:r>
                        <a:rPr lang="en-US" sz="1200" dirty="0" smtClean="0"/>
                        <a:t>Room Housekeeping Operations Management</a:t>
                      </a:r>
                    </a:p>
                    <a:p>
                      <a:r>
                        <a:rPr lang="en-US" sz="1200" dirty="0" smtClean="0"/>
                        <a:t>Workplace Safety and Health Performance </a:t>
                      </a:r>
                      <a:r>
                        <a:rPr lang="en-US" sz="1200" dirty="0" err="1" smtClean="0"/>
                        <a:t>Mngnt</a:t>
                      </a:r>
                      <a:endParaRPr lang="en-US" sz="1200" dirty="0" smtClean="0"/>
                    </a:p>
                    <a:p>
                      <a:r>
                        <a:rPr lang="en-US" sz="1200" dirty="0" smtClean="0"/>
                        <a:t>Teamwork</a:t>
                      </a:r>
                    </a:p>
                    <a:p>
                      <a:r>
                        <a:rPr lang="en-US" sz="1200" dirty="0" smtClean="0"/>
                        <a:t>Communication</a:t>
                      </a:r>
                    </a:p>
                    <a:p>
                      <a:r>
                        <a:rPr lang="en-US" sz="1200" dirty="0" smtClean="0"/>
                        <a:t>Interpersonal Skills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Level 2</a:t>
                      </a:r>
                    </a:p>
                    <a:p>
                      <a:r>
                        <a:rPr lang="en-US" sz="1200" dirty="0" smtClean="0"/>
                        <a:t>Level 1</a:t>
                      </a:r>
                    </a:p>
                    <a:p>
                      <a:r>
                        <a:rPr lang="en-US" sz="1200" dirty="0" smtClean="0"/>
                        <a:t>Level 1</a:t>
                      </a:r>
                    </a:p>
                    <a:p>
                      <a:r>
                        <a:rPr lang="en-US" sz="1200" dirty="0" smtClean="0"/>
                        <a:t>Level 1,2</a:t>
                      </a:r>
                    </a:p>
                    <a:p>
                      <a:r>
                        <a:rPr lang="en-US" sz="1200" dirty="0" smtClean="0"/>
                        <a:t>Level 1</a:t>
                      </a:r>
                    </a:p>
                    <a:p>
                      <a:r>
                        <a:rPr lang="en-US" sz="1200" dirty="0" smtClean="0"/>
                        <a:t>Basic</a:t>
                      </a:r>
                    </a:p>
                    <a:p>
                      <a:r>
                        <a:rPr lang="en-US" sz="1200" dirty="0" smtClean="0"/>
                        <a:t>Basic</a:t>
                      </a:r>
                    </a:p>
                    <a:p>
                      <a:r>
                        <a:rPr lang="en-US" sz="1200" dirty="0" smtClean="0"/>
                        <a:t>Basic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95536" y="4098558"/>
            <a:ext cx="25202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SKILL AND COMPETENCIES</a:t>
            </a:r>
            <a:endParaRPr lang="en-US" sz="1600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</p:spPr>
        <p:txBody>
          <a:bodyPr>
            <a:no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SKILLS FRAMEWORK FOR </a:t>
            </a:r>
            <a:r>
              <a:rPr lang="en-US" sz="2000" b="1" dirty="0" smtClean="0">
                <a:solidFill>
                  <a:schemeClr val="bg1"/>
                </a:solidFill>
              </a:rPr>
              <a:t>HOTEL</a:t>
            </a:r>
            <a:r>
              <a:rPr lang="en-US" sz="2000" dirty="0">
                <a:solidFill>
                  <a:schemeClr val="bg1"/>
                </a:solidFill>
              </a:rPr>
              <a:t/>
            </a:r>
            <a:br>
              <a:rPr lang="en-US" sz="2000" dirty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SKILLS MAP - Housekeeping Attendant/Room Attendant/Public Area </a:t>
            </a:r>
            <a:r>
              <a:rPr lang="en-US" sz="2000" b="1" dirty="0" smtClean="0">
                <a:solidFill>
                  <a:schemeClr val="bg1"/>
                </a:solidFill>
              </a:rPr>
              <a:t>Attendant (continue….)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2828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</p:spPr>
        <p:txBody>
          <a:bodyPr>
            <a:no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SKILLS FRAMEWORK FOR </a:t>
            </a:r>
            <a:r>
              <a:rPr lang="en-US" sz="2000" b="1" dirty="0" smtClean="0">
                <a:solidFill>
                  <a:schemeClr val="bg1"/>
                </a:solidFill>
              </a:rPr>
              <a:t>HOTEL</a:t>
            </a:r>
            <a:r>
              <a:rPr lang="en-US" sz="2000" dirty="0">
                <a:solidFill>
                  <a:schemeClr val="bg1"/>
                </a:solidFill>
              </a:rPr>
              <a:t/>
            </a:r>
            <a:br>
              <a:rPr lang="en-US" sz="2000" dirty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SKILLS MAP </a:t>
            </a:r>
            <a:r>
              <a:rPr lang="en-US" sz="2000" b="1" dirty="0" smtClean="0">
                <a:solidFill>
                  <a:schemeClr val="bg1"/>
                </a:solidFill>
              </a:rPr>
              <a:t>– </a:t>
            </a:r>
            <a:r>
              <a:rPr lang="en-US" sz="2000" b="1" dirty="0">
                <a:solidFill>
                  <a:schemeClr val="bg1"/>
                </a:solidFill>
              </a:rPr>
              <a:t>Housekeeping Coordinator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4" name="object 25"/>
          <p:cNvSpPr>
            <a:spLocks noGrp="1"/>
          </p:cNvSpPr>
          <p:nvPr>
            <p:ph type="sldNum" sz="quarter" idx="12"/>
          </p:nvPr>
        </p:nvSpPr>
        <p:spPr>
          <a:xfrm>
            <a:off x="395536" y="6434410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88024" y="6392361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By: Drs. A. Agus Purwanto, SE MM CHA</a:t>
            </a:r>
            <a:endParaRPr lang="en-US" sz="1200" dirty="0"/>
          </a:p>
        </p:txBody>
      </p:sp>
      <p:sp>
        <p:nvSpPr>
          <p:cNvPr id="9" name="Rectangle 8"/>
          <p:cNvSpPr/>
          <p:nvPr/>
        </p:nvSpPr>
        <p:spPr>
          <a:xfrm>
            <a:off x="395536" y="1855857"/>
            <a:ext cx="326922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 smtClean="0"/>
              <a:t>Job Role: </a:t>
            </a:r>
            <a:r>
              <a:rPr lang="en-US" sz="1600" b="1" dirty="0"/>
              <a:t>Housekeeping Coordinator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5440480"/>
              </p:ext>
            </p:extLst>
          </p:nvPr>
        </p:nvGraphicFramePr>
        <p:xfrm>
          <a:off x="467544" y="4322792"/>
          <a:ext cx="8221744" cy="2025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1105"/>
                <a:gridCol w="5760639"/>
              </a:tblGrid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Critical Work Functions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Key Tasks</a:t>
                      </a:r>
                      <a:endParaRPr lang="en-US" sz="12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Manage housekeeping operations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Assist in the assignment of housekeeping tasks and rooms to the housekeeping team</a:t>
                      </a:r>
                    </a:p>
                    <a:p>
                      <a:r>
                        <a:rPr lang="en-US" sz="1200" dirty="0" smtClean="0"/>
                        <a:t>Coordinate daily housekeeping activities with other functional areas within the organization</a:t>
                      </a:r>
                    </a:p>
                    <a:p>
                      <a:r>
                        <a:rPr lang="en-US" sz="1200" dirty="0" smtClean="0"/>
                        <a:t>Monitor and update room status to facilitate coordination of housekeeping assignments</a:t>
                      </a:r>
                    </a:p>
                    <a:p>
                      <a:r>
                        <a:rPr lang="en-US" sz="1200" dirty="0" smtClean="0"/>
                        <a:t>Conduct maintenance checks on housekeeping equipment and machines</a:t>
                      </a:r>
                    </a:p>
                    <a:p>
                      <a:r>
                        <a:rPr lang="en-US" sz="1200" dirty="0" smtClean="0"/>
                        <a:t>Assist in the coordination of maintenance works for rooms, public areas and housekeeping equipment and machines</a:t>
                      </a:r>
                    </a:p>
                    <a:p>
                      <a:r>
                        <a:rPr lang="en-US" sz="1200" dirty="0" smtClean="0"/>
                        <a:t>Record and perform safekeeping of lost and found items</a:t>
                      </a:r>
                    </a:p>
                    <a:p>
                      <a:r>
                        <a:rPr lang="en-US" sz="1200" dirty="0" smtClean="0"/>
                        <a:t>Conduct inventory count on housekeeping supplies and equipment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395536" y="1484784"/>
            <a:ext cx="237674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 smtClean="0"/>
              <a:t>Housekeeping </a:t>
            </a:r>
            <a:r>
              <a:rPr lang="en-US" sz="1600" b="1" dirty="0"/>
              <a:t>Operations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194412"/>
            <a:ext cx="8136904" cy="2026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8974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5"/>
          <p:cNvSpPr>
            <a:spLocks noGrp="1"/>
          </p:cNvSpPr>
          <p:nvPr>
            <p:ph type="sldNum" sz="quarter" idx="12"/>
          </p:nvPr>
        </p:nvSpPr>
        <p:spPr>
          <a:xfrm>
            <a:off x="395536" y="6434410"/>
            <a:ext cx="3005138" cy="234950"/>
          </a:xfrm>
        </p:spPr>
        <p:txBody>
          <a:bodyPr wrap="square" lIns="0" tIns="19685" rIns="0" bIns="0">
            <a:spAutoFit/>
          </a:bodyPr>
          <a:lstStyle/>
          <a:p>
            <a:pPr marL="38100" algn="l">
              <a:spcBef>
                <a:spcPts val="155"/>
              </a:spcBef>
              <a:defRPr/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Management SPHM Hospitality</a:t>
            </a:r>
            <a:endParaRPr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88024" y="6392361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By: Drs. A. Agus Purwanto, SE MM CHA</a:t>
            </a:r>
            <a:endParaRPr lang="en-US" sz="12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4012865"/>
              </p:ext>
            </p:extLst>
          </p:nvPr>
        </p:nvGraphicFramePr>
        <p:xfrm>
          <a:off x="466092" y="1412776"/>
          <a:ext cx="8221744" cy="2574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1105"/>
                <a:gridCol w="5760639"/>
              </a:tblGrid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Critical Work Functions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smtClean="0"/>
                        <a:t>Key Tasks</a:t>
                      </a:r>
                      <a:endParaRPr lang="en-US" sz="12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Drive service and operational excellence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Coordinate and monitor follow-up on guest requests</a:t>
                      </a:r>
                    </a:p>
                    <a:p>
                      <a:r>
                        <a:rPr lang="en-US" sz="1200" dirty="0" smtClean="0"/>
                        <a:t>Handle guests' concerns and feedback</a:t>
                      </a:r>
                    </a:p>
                    <a:p>
                      <a:r>
                        <a:rPr lang="en-US" sz="1200" dirty="0" smtClean="0"/>
                        <a:t>Provide suggestions to improve housekeeping operations and enhance customer experience</a:t>
                      </a:r>
                      <a:endParaRPr lang="en-US" sz="12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Manage operational risks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Assist to monitor team's compliance with organizational and regulatory requirements on hygiene, and workplace safety and health</a:t>
                      </a:r>
                    </a:p>
                    <a:p>
                      <a:r>
                        <a:rPr lang="en-US" sz="1200" dirty="0" smtClean="0"/>
                        <a:t>Report safety hazards and security threats in accordance with organizational guidelines</a:t>
                      </a:r>
                    </a:p>
                    <a:p>
                      <a:r>
                        <a:rPr lang="en-US" sz="1200" dirty="0" smtClean="0"/>
                        <a:t>Assist in the execution of response and recovery actions during emergency situations</a:t>
                      </a:r>
                      <a:endParaRPr lang="en-US" sz="12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Manage human resources, finance and report management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Consolidate budget reports for the department</a:t>
                      </a:r>
                    </a:p>
                    <a:p>
                      <a:r>
                        <a:rPr lang="en-US" sz="1200" dirty="0" smtClean="0"/>
                        <a:t>Maintain housekeeping records and generate reports for the department</a:t>
                      </a:r>
                    </a:p>
                    <a:p>
                      <a:r>
                        <a:rPr lang="en-US" sz="1200" dirty="0" smtClean="0"/>
                        <a:t>Coordinate meetings for the department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914921"/>
              </p:ext>
            </p:extLst>
          </p:nvPr>
        </p:nvGraphicFramePr>
        <p:xfrm>
          <a:off x="467544" y="4437112"/>
          <a:ext cx="8219256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9747"/>
                <a:gridCol w="806677"/>
                <a:gridCol w="3600400"/>
                <a:gridCol w="80243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Asset and Inventory Management</a:t>
                      </a:r>
                    </a:p>
                    <a:p>
                      <a:r>
                        <a:rPr lang="en-US" sz="1200" dirty="0" smtClean="0"/>
                        <a:t>Customer Challenges Management</a:t>
                      </a:r>
                    </a:p>
                    <a:p>
                      <a:r>
                        <a:rPr lang="en-US" sz="1200" dirty="0" smtClean="0"/>
                        <a:t>Productivity Improvement</a:t>
                      </a:r>
                    </a:p>
                    <a:p>
                      <a:r>
                        <a:rPr lang="en-US" sz="1200" dirty="0" smtClean="0"/>
                        <a:t>Service Challenges</a:t>
                      </a:r>
                    </a:p>
                    <a:p>
                      <a:r>
                        <a:rPr lang="en-US" sz="1200" dirty="0" smtClean="0"/>
                        <a:t>Service Innovation</a:t>
                      </a:r>
                    </a:p>
                    <a:p>
                      <a:r>
                        <a:rPr lang="en-US" sz="1200" dirty="0" smtClean="0"/>
                        <a:t>Technology Adoption and Innovation</a:t>
                      </a:r>
                    </a:p>
                    <a:p>
                      <a:r>
                        <a:rPr lang="en-US" sz="1200" dirty="0" smtClean="0"/>
                        <a:t>Threat Observation</a:t>
                      </a:r>
                    </a:p>
                    <a:p>
                      <a:r>
                        <a:rPr lang="en-US" sz="1200" dirty="0" smtClean="0"/>
                        <a:t>Service Orientation</a:t>
                      </a:r>
                    </a:p>
                    <a:p>
                      <a:r>
                        <a:rPr lang="en-US" sz="1200" dirty="0" smtClean="0"/>
                        <a:t>Communication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Level 2</a:t>
                      </a:r>
                    </a:p>
                    <a:p>
                      <a:r>
                        <a:rPr lang="en-US" sz="1200" dirty="0" smtClean="0"/>
                        <a:t>Level 2</a:t>
                      </a:r>
                    </a:p>
                    <a:p>
                      <a:r>
                        <a:rPr lang="en-US" sz="1200" dirty="0" smtClean="0"/>
                        <a:t>Level 2</a:t>
                      </a:r>
                    </a:p>
                    <a:p>
                      <a:r>
                        <a:rPr lang="en-US" sz="1200" dirty="0" smtClean="0"/>
                        <a:t>Level 1</a:t>
                      </a:r>
                    </a:p>
                    <a:p>
                      <a:r>
                        <a:rPr lang="en-US" sz="1200" dirty="0" smtClean="0"/>
                        <a:t>Level 1</a:t>
                      </a:r>
                    </a:p>
                    <a:p>
                      <a:r>
                        <a:rPr lang="en-US" sz="1200" dirty="0" smtClean="0"/>
                        <a:t>Level 2</a:t>
                      </a:r>
                    </a:p>
                    <a:p>
                      <a:r>
                        <a:rPr lang="en-US" sz="1200" dirty="0" smtClean="0"/>
                        <a:t>Level 1</a:t>
                      </a:r>
                    </a:p>
                    <a:p>
                      <a:r>
                        <a:rPr lang="en-US" sz="1200" dirty="0" smtClean="0"/>
                        <a:t>Basic</a:t>
                      </a:r>
                    </a:p>
                    <a:p>
                      <a:r>
                        <a:rPr lang="en-US" sz="1200" dirty="0" smtClean="0"/>
                        <a:t>Basic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Crisis Management</a:t>
                      </a:r>
                    </a:p>
                    <a:p>
                      <a:r>
                        <a:rPr lang="en-US" sz="1200" dirty="0" smtClean="0"/>
                        <a:t>People and Relationship Management</a:t>
                      </a:r>
                    </a:p>
                    <a:p>
                      <a:r>
                        <a:rPr lang="en-US" sz="1200" dirty="0" smtClean="0"/>
                        <a:t>Room Housekeeping Operations Management</a:t>
                      </a:r>
                    </a:p>
                    <a:p>
                      <a:r>
                        <a:rPr lang="en-US" sz="1200" dirty="0" smtClean="0"/>
                        <a:t>Service Excellence</a:t>
                      </a:r>
                    </a:p>
                    <a:p>
                      <a:r>
                        <a:rPr lang="en-US" sz="1200" dirty="0" smtClean="0"/>
                        <a:t>Service Planning and Implementation</a:t>
                      </a:r>
                    </a:p>
                    <a:p>
                      <a:r>
                        <a:rPr lang="en-US" sz="1200" dirty="0" smtClean="0"/>
                        <a:t>Workplace Safety and Health Performance </a:t>
                      </a:r>
                      <a:r>
                        <a:rPr lang="en-US" sz="1200" dirty="0" err="1" smtClean="0"/>
                        <a:t>Mgmnt</a:t>
                      </a:r>
                      <a:endParaRPr lang="en-US" sz="1200" dirty="0" smtClean="0"/>
                    </a:p>
                    <a:p>
                      <a:r>
                        <a:rPr lang="en-US" sz="1200" dirty="0" smtClean="0"/>
                        <a:t>Problem Solving</a:t>
                      </a:r>
                    </a:p>
                    <a:p>
                      <a:r>
                        <a:rPr lang="en-US" sz="1200" dirty="0" smtClean="0"/>
                        <a:t>Interpersonal Skills</a:t>
                      </a:r>
                    </a:p>
                    <a:p>
                      <a:r>
                        <a:rPr lang="en-US" sz="1200" dirty="0" smtClean="0"/>
                        <a:t>Teamwork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Level 2</a:t>
                      </a:r>
                    </a:p>
                    <a:p>
                      <a:r>
                        <a:rPr lang="en-US" sz="1200" dirty="0" smtClean="0"/>
                        <a:t>Level 1</a:t>
                      </a:r>
                    </a:p>
                    <a:p>
                      <a:r>
                        <a:rPr lang="en-US" sz="1200" dirty="0" smtClean="0"/>
                        <a:t>Level 2</a:t>
                      </a:r>
                    </a:p>
                    <a:p>
                      <a:r>
                        <a:rPr lang="en-US" sz="1200" dirty="0" smtClean="0"/>
                        <a:t>Level 1</a:t>
                      </a:r>
                    </a:p>
                    <a:p>
                      <a:r>
                        <a:rPr lang="en-US" sz="1200" dirty="0" smtClean="0"/>
                        <a:t>Level 1</a:t>
                      </a:r>
                    </a:p>
                    <a:p>
                      <a:r>
                        <a:rPr lang="en-US" sz="1200" dirty="0" smtClean="0"/>
                        <a:t>Level 2</a:t>
                      </a:r>
                    </a:p>
                    <a:p>
                      <a:r>
                        <a:rPr lang="en-US" sz="1200" dirty="0" smtClean="0"/>
                        <a:t>Basic</a:t>
                      </a:r>
                    </a:p>
                    <a:p>
                      <a:r>
                        <a:rPr lang="en-US" sz="1200" dirty="0" smtClean="0"/>
                        <a:t>Basic</a:t>
                      </a:r>
                    </a:p>
                    <a:p>
                      <a:r>
                        <a:rPr lang="en-US" sz="1200" dirty="0" smtClean="0"/>
                        <a:t>Basic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95536" y="4098558"/>
            <a:ext cx="25202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SKILLS AND COMPETENCIES</a:t>
            </a:r>
            <a:endParaRPr lang="en-US" sz="1600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</p:spPr>
        <p:txBody>
          <a:bodyPr>
            <a:no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SKILLS FRAMEWORK FOR </a:t>
            </a:r>
            <a:r>
              <a:rPr lang="en-US" sz="2000" b="1" dirty="0" smtClean="0">
                <a:solidFill>
                  <a:schemeClr val="bg1"/>
                </a:solidFill>
              </a:rPr>
              <a:t>HOTEL</a:t>
            </a:r>
            <a:r>
              <a:rPr lang="en-US" sz="2000" dirty="0">
                <a:solidFill>
                  <a:schemeClr val="bg1"/>
                </a:solidFill>
              </a:rPr>
              <a:t/>
            </a:r>
            <a:br>
              <a:rPr lang="en-US" sz="2000" dirty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SKILLS MAP </a:t>
            </a:r>
            <a:r>
              <a:rPr lang="en-US" sz="2000" b="1" dirty="0" smtClean="0">
                <a:solidFill>
                  <a:schemeClr val="bg1"/>
                </a:solidFill>
              </a:rPr>
              <a:t>– </a:t>
            </a:r>
            <a:r>
              <a:rPr lang="en-US" sz="2000" b="1" dirty="0">
                <a:solidFill>
                  <a:schemeClr val="bg1"/>
                </a:solidFill>
              </a:rPr>
              <a:t>Housekeeping </a:t>
            </a:r>
            <a:r>
              <a:rPr lang="en-US" sz="2000" b="1" dirty="0" smtClean="0">
                <a:solidFill>
                  <a:schemeClr val="bg1"/>
                </a:solidFill>
              </a:rPr>
              <a:t>Coordinator (continue….)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5376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1901</TotalTime>
  <Words>5592</Words>
  <Application>Microsoft Office PowerPoint</Application>
  <PresentationFormat>On-screen Show (4:3)</PresentationFormat>
  <Paragraphs>1266</Paragraphs>
  <Slides>44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44</vt:i4>
      </vt:variant>
    </vt:vector>
  </HeadingPairs>
  <TitlesOfParts>
    <vt:vector size="46" baseType="lpstr">
      <vt:lpstr>Office Theme</vt:lpstr>
      <vt:lpstr>Custom Design</vt:lpstr>
      <vt:lpstr>PowerPoint Presentation</vt:lpstr>
      <vt:lpstr>DISCOVER THE RIGHT OCCUPATION IN HOTEL INDUSTRY</vt:lpstr>
      <vt:lpstr>Housekeeping</vt:lpstr>
      <vt:lpstr>SKILLS FRAMEWORK</vt:lpstr>
      <vt:lpstr>Housekeeping Operations</vt:lpstr>
      <vt:lpstr>SKILLS FRAMEWORK FOR HOTEL SKILLS MAP - Housekeeping Attendant/Room Attendant/Public Area Attendant</vt:lpstr>
      <vt:lpstr>SKILLS FRAMEWORK FOR HOTEL SKILLS MAP - Housekeeping Attendant/Room Attendant/Public Area Attendant (continue….)</vt:lpstr>
      <vt:lpstr>SKILLS FRAMEWORK FOR HOTEL SKILLS MAP – Housekeeping Coordinator</vt:lpstr>
      <vt:lpstr>SKILLS FRAMEWORK FOR HOTEL SKILLS MAP – Housekeeping Coordinator (continue….)</vt:lpstr>
      <vt:lpstr>SKILLS FRAMEWORK FOR HOTEL SKILLS MAP – Assistant Housekeeper/Assistant Housekeeping Manager/Housekeeping Supervisor</vt:lpstr>
      <vt:lpstr>SKILLS FRAMEWORK FOR HOTEL SKILLS MAP – Assistant Housekeeper/Assistant Housekeeping Manager/Housekeeping Supervisor (continue…)</vt:lpstr>
      <vt:lpstr>SKILLS FRAMEWORK FOR HOTEL SKILLS MAP – Assistant Housekeeper/Assistant Housekeeping Manager/Housekeeping Supervisor (continue…)</vt:lpstr>
      <vt:lpstr>SKILLS FRAMEWORK FOR HOTEL SKILLS MAP –  Assistant Executive Housekeeper</vt:lpstr>
      <vt:lpstr>SKILLS FRAMEWORK FOR HOTEL SKILLS MAP –  Assistant Executive Housekeeper (continue….)</vt:lpstr>
      <vt:lpstr>SKILLS FRAMEWORK FOR HOTEL SKILLS MAP –  Assistant Executive Housekeeper (continue….)</vt:lpstr>
      <vt:lpstr>Laundry Operations</vt:lpstr>
      <vt:lpstr>SKILLS FRAMEWORK FOR HOTEL SKILLS MAP –  Linen Room Attendant/Laundry Valet Attendant</vt:lpstr>
      <vt:lpstr>SKILLS FRAMEWORK FOR HOTEL SKILLS MAP –  Linen Room Attendant/Laundry Valet Attendant (continue.....)</vt:lpstr>
      <vt:lpstr>SKILLS FRAMEWORK FOR HOTEL SKILLS MAP –  Linen Room Attendant/Laundry Valet Attendant (continue.....)</vt:lpstr>
      <vt:lpstr>SKILLS FRAMEWORK FOR HOTEL SKILLS MAP –  Housekeeping Coordinator</vt:lpstr>
      <vt:lpstr>SKILLS FRAMEWORK FOR HOTEL SKILLS MAP – Housekeeping Coordinator (continue….)</vt:lpstr>
      <vt:lpstr>SKILLS FRAMEWORK FOR HOTEL SKILLS MAP –  Linen Room Supervisor</vt:lpstr>
      <vt:lpstr>SKILLS FRAMEWORK FOR HOTEL SKILLS MAP –  Linen Room Supervisor (continue….)</vt:lpstr>
      <vt:lpstr>SKILLS FRAMEWORK FOR HOTEL SKILLS MAP –  Linen Room Supervisor (continue….)</vt:lpstr>
      <vt:lpstr>SKILLS FRAMEWORK FOR HOTEL SKILLS MAP –  Laundry Manager</vt:lpstr>
      <vt:lpstr>SKILLS FRAMEWORK FOR HOTEL SKILLS MAP –  Laundry Manager (continued…..)</vt:lpstr>
      <vt:lpstr>SKILLS FRAMEWORK FOR HOTEL SKILLS MAP –  Laundry Manager (continued…..)</vt:lpstr>
      <vt:lpstr>Housekeeping Management</vt:lpstr>
      <vt:lpstr>SKILLS FRAMEWORK FOR HOTEL SKILLS MAP –  Executive Housekeeper/Director of Housekeeping</vt:lpstr>
      <vt:lpstr>SKILLS FRAMEWORK FOR HOTEL SKILLS MAP –  Executive Housekeeper/Director of Housekeeping (continue…)</vt:lpstr>
      <vt:lpstr>SKILLS FRAMEWORK FOR HOTEL SKILLS MAP –  Executive Housekeeper/Director of Housekeeping (continue…)</vt:lpstr>
      <vt:lpstr>SKILLS FRAMEWORK FOR HOTEL SKILLS MAP –  Rooms Division Manager/Director of Rooms</vt:lpstr>
      <vt:lpstr>SKILLS FRAMEWORK FOR HOTEL SKILLS MAP –  Rooms Division Manager/Director of Rooms (continue…)</vt:lpstr>
      <vt:lpstr>SKILLS FRAMEWORK FOR HOTEL SKILLS MAP –  Rooms Division Manager/Director of Rooms (continue…)</vt:lpstr>
      <vt:lpstr>SKILLS FRAMEWORK FOR HOTEL SKILLS MAP –  Rooms Division Manager/Director of Rooms</vt:lpstr>
      <vt:lpstr>SKILLS FRAMEWORK FOR HOTEL SKILLS MAP –  Rooms Division Manager/Director of Rooms (continue….)</vt:lpstr>
      <vt:lpstr>SKILLS FRAMEWORK FOR HOTEL SKILLS MAP –  Rooms Division Manager/Director of Rooms (continue….)</vt:lpstr>
      <vt:lpstr>SKILLS FRAMEWORK FOR HOTEL SKILLS MAP –  Hotel Manager/Resident Manager/Executive Assistant Manager</vt:lpstr>
      <vt:lpstr>SKILLS FRAMEWORK FOR HOTEL SKILLS MAP –  Hotel Manager/Resident Manager/Executive Assistant Manager (continue…)</vt:lpstr>
      <vt:lpstr>SKILLS FRAMEWORK FOR HOTEL SKILLS MAP –  Hotel Manager/Resident Manager/Executive Assistant Manager (continue…)</vt:lpstr>
      <vt:lpstr>SKILLS FRAMEWORK FOR HOTEL SKILLS MAP –  General Manager</vt:lpstr>
      <vt:lpstr>SKILLS FRAMEWORK FOR HOTEL SKILLS MAP –  General Manager (continue…..)</vt:lpstr>
      <vt:lpstr>SKILLS FRAMEWORK FOR HOTEL SKILLS MAP –  General Manager (continue…..)</vt:lpstr>
      <vt:lpstr>MANAGING CAREER  IN HOTEL INDUSTRY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</dc:creator>
  <cp:lastModifiedBy>Microsoft</cp:lastModifiedBy>
  <cp:revision>190</cp:revision>
  <dcterms:created xsi:type="dcterms:W3CDTF">2020-09-09T05:48:46Z</dcterms:created>
  <dcterms:modified xsi:type="dcterms:W3CDTF">2022-09-04T06:02:02Z</dcterms:modified>
</cp:coreProperties>
</file>