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802" y="1758518"/>
            <a:ext cx="1118839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4680" y="176529"/>
            <a:ext cx="367474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5775" y="2364181"/>
            <a:ext cx="646747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tephan.hennig@mcga.gov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tephan.Hennig@mcga.gov.uk" TargetMode="Externa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451" y="1479245"/>
            <a:ext cx="10117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Maritime</a:t>
            </a:r>
            <a:r>
              <a:rPr sz="4800" spc="-10" dirty="0"/>
              <a:t> </a:t>
            </a:r>
            <a:r>
              <a:rPr sz="4800" spc="-15" dirty="0"/>
              <a:t>Emergency</a:t>
            </a:r>
            <a:r>
              <a:rPr sz="4800" spc="-10" dirty="0"/>
              <a:t> </a:t>
            </a:r>
            <a:r>
              <a:rPr sz="4800" spc="-15" dirty="0"/>
              <a:t>Response</a:t>
            </a:r>
            <a:r>
              <a:rPr sz="4800" spc="15" dirty="0"/>
              <a:t> </a:t>
            </a:r>
            <a:r>
              <a:rPr sz="4800" dirty="0"/>
              <a:t>in</a:t>
            </a:r>
            <a:r>
              <a:rPr sz="4800" spc="-5" dirty="0"/>
              <a:t> </a:t>
            </a:r>
            <a:r>
              <a:rPr sz="4800" dirty="0"/>
              <a:t>the</a:t>
            </a:r>
            <a:r>
              <a:rPr sz="4800" spc="-10" dirty="0"/>
              <a:t> </a:t>
            </a:r>
            <a:r>
              <a:rPr sz="4800" dirty="0"/>
              <a:t>UK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2677667"/>
            <a:ext cx="12175490" cy="2702560"/>
            <a:chOff x="0" y="2677667"/>
            <a:chExt cx="12175490" cy="2702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9191"/>
              <a:ext cx="4058411" cy="27005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2677667"/>
              <a:ext cx="8206740" cy="27020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40022" y="5846165"/>
            <a:ext cx="4704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British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Ports </a:t>
            </a:r>
            <a:r>
              <a:rPr sz="2000" spc="-5" dirty="0">
                <a:latin typeface="Calibri"/>
                <a:cs typeface="Calibri"/>
              </a:rPr>
              <a:t>Association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Briefing,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</a:t>
            </a:r>
            <a:r>
              <a:rPr sz="2000" spc="-10" dirty="0">
                <a:latin typeface="Calibri"/>
                <a:cs typeface="Calibri"/>
              </a:rPr>
              <a:t> May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617" y="434086"/>
            <a:ext cx="479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 MT"/>
                <a:cs typeface="Arial MT"/>
              </a:rPr>
              <a:t>Stakeholder</a:t>
            </a:r>
            <a:r>
              <a:rPr sz="4000" spc="-10" dirty="0">
                <a:latin typeface="Arial MT"/>
                <a:cs typeface="Arial MT"/>
              </a:rPr>
              <a:t> </a:t>
            </a:r>
            <a:r>
              <a:rPr sz="4000" spc="-5" dirty="0">
                <a:latin typeface="Arial MT"/>
                <a:cs typeface="Arial MT"/>
              </a:rPr>
              <a:t>interests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474470"/>
            <a:ext cx="464693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Ship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owners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Ship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charterers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Ship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managers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Hull</a:t>
            </a:r>
            <a:r>
              <a:rPr sz="1800" dirty="0">
                <a:latin typeface="Calibri"/>
                <a:cs typeface="Calibri"/>
              </a:rPr>
              <a:t> 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Machinery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Insurers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(H&amp;M)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Protection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Indemnity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Clubs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(P&amp;I)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Cargo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owners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Cargo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insurers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Salvage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Classification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Society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Maritime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Coastguard</a:t>
            </a:r>
            <a:r>
              <a:rPr sz="1800" spc="-5" dirty="0">
                <a:latin typeface="Calibri"/>
                <a:cs typeface="Calibri"/>
              </a:rPr>
              <a:t> Agency </a:t>
            </a:r>
            <a:r>
              <a:rPr sz="1800" spc="-10" dirty="0">
                <a:latin typeface="Calibri"/>
                <a:cs typeface="Calibri"/>
              </a:rPr>
              <a:t>(MCA)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HM </a:t>
            </a:r>
            <a:r>
              <a:rPr sz="1800" spc="-10" dirty="0">
                <a:latin typeface="Calibri"/>
                <a:cs typeface="Calibri"/>
              </a:rPr>
              <a:t>Coastguard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Pollution)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Maritime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Investigations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Receiver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20" dirty="0">
                <a:latin typeface="Calibri"/>
                <a:cs typeface="Calibri"/>
              </a:rPr>
              <a:t>Wreck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(amongst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Marine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Accident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Investigation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Branch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(MAIB)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Local</a:t>
            </a:r>
            <a:r>
              <a:rPr sz="1800" spc="-5" dirty="0">
                <a:latin typeface="Calibri"/>
                <a:cs typeface="Calibri"/>
              </a:rPr>
              <a:t> Authority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Strategic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Coordinating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(SCG)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Police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Fire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Rescue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7825" y="1298575"/>
            <a:ext cx="655764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Ambulance Service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 NHS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Public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dirty="0">
                <a:latin typeface="Calibri"/>
                <a:cs typeface="Calibri"/>
              </a:rPr>
              <a:t> Bodies</a:t>
            </a:r>
            <a:endParaRPr sz="1800">
              <a:latin typeface="Calibri"/>
              <a:cs typeface="Calibri"/>
            </a:endParaRPr>
          </a:p>
          <a:p>
            <a:pPr marL="299085" marR="889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Agency </a:t>
            </a:r>
            <a:r>
              <a:rPr sz="1800" spc="-10" dirty="0">
                <a:latin typeface="Calibri"/>
                <a:cs typeface="Calibri"/>
              </a:rPr>
              <a:t>(EA)/Scottish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 Protection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Agency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(SEPA)/Northern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Ireland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Agency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(NIEA)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Marine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Scotland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Marine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</a:t>
            </a:r>
            <a:r>
              <a:rPr sz="1800" spc="-10" dirty="0">
                <a:latin typeface="Calibri"/>
                <a:cs typeface="Calibri"/>
              </a:rPr>
              <a:t> Organisation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(MMO)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Department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Agriculture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Rural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Affairs </a:t>
            </a:r>
            <a:r>
              <a:rPr sz="1800" spc="-5" dirty="0">
                <a:latin typeface="Calibri"/>
                <a:cs typeface="Calibri"/>
              </a:rPr>
              <a:t>(DEFRA)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Department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20" dirty="0">
                <a:latin typeface="Calibri"/>
                <a:cs typeface="Calibri"/>
              </a:rPr>
              <a:t>Transport </a:t>
            </a:r>
            <a:r>
              <a:rPr sz="1800" spc="-10" dirty="0">
                <a:latin typeface="Calibri"/>
                <a:cs typeface="Calibri"/>
              </a:rPr>
              <a:t>(DfT)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Department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Business,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Industrial </a:t>
            </a:r>
            <a:r>
              <a:rPr sz="1800" spc="-15" dirty="0">
                <a:latin typeface="Calibri"/>
                <a:cs typeface="Calibri"/>
              </a:rPr>
              <a:t>Strategy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(BEIS)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Offshore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Regulator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Decommissioning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(OPRED)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Safety</a:t>
            </a:r>
            <a:r>
              <a:rPr sz="1800" spc="-10" dirty="0">
                <a:latin typeface="Calibri"/>
                <a:cs typeface="Calibri"/>
              </a:rPr>
              <a:t> Executive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(HSE)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Calibri"/>
                <a:cs typeface="Calibri"/>
              </a:rPr>
              <a:t>Port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Authority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Scottish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Heritage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(SNH)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</a:t>
            </a:r>
            <a:r>
              <a:rPr sz="1800" spc="-5" dirty="0">
                <a:latin typeface="Calibri"/>
                <a:cs typeface="Calibri"/>
              </a:rPr>
              <a:t> England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(NE)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Joint </a:t>
            </a:r>
            <a:r>
              <a:rPr sz="1800" spc="-10" dirty="0">
                <a:latin typeface="Calibri"/>
                <a:cs typeface="Calibri"/>
              </a:rPr>
              <a:t>Nature </a:t>
            </a:r>
            <a:r>
              <a:rPr sz="1800" spc="-5" dirty="0">
                <a:latin typeface="Calibri"/>
                <a:cs typeface="Calibri"/>
              </a:rPr>
              <a:t>Conservation</a:t>
            </a:r>
            <a:r>
              <a:rPr sz="1800" spc="-10" dirty="0">
                <a:latin typeface="Calibri"/>
                <a:cs typeface="Calibri"/>
              </a:rPr>
              <a:t> Committee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(JNCC)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Crown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Estate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Devolved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Coastal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European</a:t>
            </a:r>
            <a:r>
              <a:rPr sz="1800" spc="-5" dirty="0">
                <a:latin typeface="Calibri"/>
                <a:cs typeface="Calibri"/>
              </a:rPr>
              <a:t> Maritime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Safety</a:t>
            </a:r>
            <a:r>
              <a:rPr sz="1800" spc="-5" dirty="0">
                <a:latin typeface="Calibri"/>
                <a:cs typeface="Calibri"/>
              </a:rPr>
              <a:t> Agency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(EMSA)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COBR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SGoRR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Etc. </a:t>
            </a:r>
            <a:r>
              <a:rPr sz="1800" spc="-15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235" y="1639875"/>
            <a:ext cx="8246195" cy="46481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0047" y="413765"/>
            <a:ext cx="38963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Incident</a:t>
            </a:r>
            <a:r>
              <a:rPr sz="4200" spc="-25" dirty="0"/>
              <a:t> </a:t>
            </a:r>
            <a:r>
              <a:rPr sz="4200" spc="-5" dirty="0"/>
              <a:t>response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64001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65" dirty="0"/>
              <a:t> </a:t>
            </a:r>
            <a:r>
              <a:rPr sz="4200" dirty="0"/>
              <a:t>incident</a:t>
            </a:r>
            <a:r>
              <a:rPr sz="4200" spc="-30" dirty="0"/>
              <a:t> </a:t>
            </a:r>
            <a:r>
              <a:rPr sz="4200" dirty="0"/>
              <a:t>involvement</a:t>
            </a:r>
            <a:endParaRPr sz="4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793748"/>
            <a:ext cx="5388864" cy="40416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24525" y="1511553"/>
            <a:ext cx="613219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49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MCA </a:t>
            </a:r>
            <a:r>
              <a:rPr sz="2400" spc="-5" dirty="0">
                <a:latin typeface="Calibri"/>
                <a:cs typeface="Calibri"/>
              </a:rPr>
              <a:t>Duty </a:t>
            </a:r>
            <a:r>
              <a:rPr sz="2400" spc="-10" dirty="0">
                <a:latin typeface="Calibri"/>
                <a:cs typeface="Calibri"/>
              </a:rPr>
              <a:t>Counter pollution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5" dirty="0">
                <a:latin typeface="Calibri"/>
                <a:cs typeface="Calibri"/>
              </a:rPr>
              <a:t>salvage </a:t>
            </a:r>
            <a:r>
              <a:rPr sz="2400" spc="-10" dirty="0">
                <a:latin typeface="Calibri"/>
                <a:cs typeface="Calibri"/>
              </a:rPr>
              <a:t>officer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liaises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owners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insurers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port</a:t>
            </a:r>
            <a:r>
              <a:rPr sz="2400" spc="-10" dirty="0">
                <a:latin typeface="Calibri"/>
                <a:cs typeface="Calibri"/>
              </a:rPr>
              <a:t> etc.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SOSREP</a:t>
            </a:r>
            <a:r>
              <a:rPr sz="2400" spc="-25" dirty="0">
                <a:latin typeface="Calibri"/>
                <a:cs typeface="Calibri"/>
              </a:rPr>
              <a:t> kept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appraised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0" dirty="0">
                <a:latin typeface="Calibri"/>
                <a:cs typeface="Calibri"/>
              </a:rPr>
              <a:t> intentions</a:t>
            </a:r>
            <a:r>
              <a:rPr sz="2400" dirty="0">
                <a:latin typeface="Calibri"/>
                <a:cs typeface="Calibri"/>
              </a:rPr>
              <a:t> –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incident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monitoring;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20" dirty="0">
                <a:latin typeface="Calibri"/>
                <a:cs typeface="Calibri"/>
              </a:rPr>
              <a:t> 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Intervention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Warning;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Safety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Direction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Schedule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Temporary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Exclusion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100A MSA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Formal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set-up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</a:t>
            </a:r>
            <a:r>
              <a:rPr sz="2400" dirty="0">
                <a:latin typeface="Calibri"/>
                <a:cs typeface="Calibri"/>
              </a:rPr>
              <a:t> NCP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arrangements.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4464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Also</a:t>
            </a:r>
            <a:r>
              <a:rPr sz="4200" spc="-65" dirty="0"/>
              <a:t> </a:t>
            </a:r>
            <a:r>
              <a:rPr sz="4200" dirty="0"/>
              <a:t>responsible</a:t>
            </a:r>
            <a:r>
              <a:rPr sz="4200" spc="-45" dirty="0"/>
              <a:t> </a:t>
            </a:r>
            <a:r>
              <a:rPr sz="4200" spc="-5" dirty="0"/>
              <a:t>for: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702970" y="1582292"/>
            <a:ext cx="816165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Designation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place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refuge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" dirty="0">
                <a:latin typeface="Calibri"/>
                <a:cs typeface="Calibri"/>
              </a:rPr>
              <a:t> ship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need of </a:t>
            </a:r>
            <a:r>
              <a:rPr sz="2400" spc="-10" dirty="0">
                <a:latin typeface="Calibri"/>
                <a:cs typeface="Calibri"/>
              </a:rPr>
              <a:t>assistance;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Wreck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removal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s255D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MSA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1995;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maritime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security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incidents.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3994403"/>
            <a:ext cx="3896867" cy="2589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79" y="3989839"/>
            <a:ext cx="1702330" cy="2554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3319" y="3994403"/>
            <a:ext cx="4255008" cy="2554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5219" y="413765"/>
            <a:ext cx="57207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50" dirty="0"/>
              <a:t> </a:t>
            </a:r>
            <a:r>
              <a:rPr sz="4200" dirty="0"/>
              <a:t>&amp;</a:t>
            </a:r>
            <a:r>
              <a:rPr sz="4200" spc="-35" dirty="0"/>
              <a:t> </a:t>
            </a:r>
            <a:r>
              <a:rPr sz="4200" spc="-5" dirty="0"/>
              <a:t>port</a:t>
            </a:r>
            <a:r>
              <a:rPr sz="4200" spc="-30" dirty="0"/>
              <a:t> </a:t>
            </a:r>
            <a:r>
              <a:rPr sz="4200" dirty="0"/>
              <a:t>interaction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78739" y="1632965"/>
            <a:ext cx="4474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spc="-5" dirty="0">
                <a:latin typeface="Calibri"/>
                <a:cs typeface="Calibri"/>
              </a:rPr>
              <a:t>did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incident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originate?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64181"/>
            <a:ext cx="47688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6385" algn="r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latin typeface="Calibri"/>
                <a:cs typeface="Calibri"/>
              </a:rPr>
              <a:t>What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legal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powers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appropriate?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Char char="-"/>
              <a:tabLst>
                <a:tab pos="927100" algn="l"/>
                <a:tab pos="927735" algn="l"/>
              </a:tabLst>
            </a:pPr>
            <a:r>
              <a:rPr spc="-10" dirty="0"/>
              <a:t>general</a:t>
            </a:r>
            <a:r>
              <a:rPr spc="-45" dirty="0"/>
              <a:t> </a:t>
            </a:r>
            <a:r>
              <a:rPr spc="-5" dirty="0"/>
              <a:t>directions</a:t>
            </a:r>
            <a:r>
              <a:rPr spc="-35" dirty="0"/>
              <a:t> </a:t>
            </a:r>
            <a:r>
              <a:rPr dirty="0"/>
              <a:t>(HM);</a:t>
            </a:r>
          </a:p>
          <a:p>
            <a:pPr marL="927100" indent="-915035">
              <a:lnSpc>
                <a:spcPct val="100000"/>
              </a:lnSpc>
              <a:spcBef>
                <a:spcPts val="5"/>
              </a:spcBef>
              <a:buChar char="-"/>
              <a:tabLst>
                <a:tab pos="927100" algn="l"/>
                <a:tab pos="927735" algn="l"/>
              </a:tabLst>
            </a:pPr>
            <a:r>
              <a:rPr spc="-5" dirty="0"/>
              <a:t>special</a:t>
            </a:r>
            <a:r>
              <a:rPr spc="-40" dirty="0"/>
              <a:t> </a:t>
            </a:r>
            <a:r>
              <a:rPr spc="-5" dirty="0"/>
              <a:t>directions</a:t>
            </a:r>
            <a:r>
              <a:rPr spc="-45" dirty="0"/>
              <a:t> </a:t>
            </a:r>
            <a:r>
              <a:rPr dirty="0"/>
              <a:t>(HM);</a:t>
            </a:r>
          </a:p>
          <a:p>
            <a:pPr marL="927100" indent="-915035">
              <a:lnSpc>
                <a:spcPct val="100000"/>
              </a:lnSpc>
              <a:buChar char="-"/>
              <a:tabLst>
                <a:tab pos="927100" algn="l"/>
                <a:tab pos="927735" algn="l"/>
              </a:tabLst>
            </a:pPr>
            <a:r>
              <a:rPr spc="-10" dirty="0"/>
              <a:t>Dangerous</a:t>
            </a:r>
            <a:r>
              <a:rPr spc="-15" dirty="0"/>
              <a:t> </a:t>
            </a:r>
            <a:r>
              <a:rPr spc="-20" dirty="0"/>
              <a:t>Vessels</a:t>
            </a:r>
            <a:r>
              <a:rPr spc="5" dirty="0"/>
              <a:t> </a:t>
            </a:r>
            <a:r>
              <a:rPr dirty="0"/>
              <a:t>Act</a:t>
            </a:r>
            <a:r>
              <a:rPr spc="-30" dirty="0"/>
              <a:t> </a:t>
            </a:r>
            <a:r>
              <a:rPr spc="-5" dirty="0"/>
              <a:t>1985</a:t>
            </a:r>
            <a:r>
              <a:rPr spc="-15" dirty="0"/>
              <a:t> </a:t>
            </a:r>
            <a:r>
              <a:rPr spc="-5" dirty="0"/>
              <a:t>(HM</a:t>
            </a:r>
            <a:r>
              <a:rPr spc="-20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SOSREP);</a:t>
            </a:r>
          </a:p>
          <a:p>
            <a:pPr marL="927100" indent="-915035">
              <a:lnSpc>
                <a:spcPct val="100000"/>
              </a:lnSpc>
              <a:buChar char="-"/>
              <a:tabLst>
                <a:tab pos="927100" algn="l"/>
                <a:tab pos="927735" algn="l"/>
              </a:tabLst>
            </a:pPr>
            <a:r>
              <a:rPr spc="-5" dirty="0"/>
              <a:t>Schedule</a:t>
            </a:r>
            <a:r>
              <a:rPr spc="-25" dirty="0"/>
              <a:t> </a:t>
            </a:r>
            <a:r>
              <a:rPr dirty="0"/>
              <a:t>3A</a:t>
            </a:r>
            <a:r>
              <a:rPr spc="-15" dirty="0"/>
              <a:t> </a:t>
            </a:r>
            <a:r>
              <a:rPr spc="-5" dirty="0"/>
              <a:t>MSA</a:t>
            </a:r>
            <a:r>
              <a:rPr spc="-40" dirty="0"/>
              <a:t> </a:t>
            </a:r>
            <a:r>
              <a:rPr spc="-5" dirty="0"/>
              <a:t>1995</a:t>
            </a:r>
            <a:r>
              <a:rPr spc="-20" dirty="0"/>
              <a:t> </a:t>
            </a:r>
            <a:r>
              <a:rPr spc="-5" dirty="0"/>
              <a:t>(SOSREP).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27475"/>
            <a:ext cx="120707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Managing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expectations.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response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recovery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port’s</a:t>
            </a:r>
            <a:r>
              <a:rPr sz="2400" spc="-5" dirty="0">
                <a:latin typeface="Calibri"/>
                <a:cs typeface="Calibri"/>
              </a:rPr>
              <a:t> capacity?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Cooperation,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guidance.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S15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Schedule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1995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cost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compliance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direction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recovered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 </a:t>
            </a:r>
            <a:r>
              <a:rPr sz="2400" spc="-45" dirty="0">
                <a:latin typeface="Calibri"/>
                <a:cs typeface="Calibri"/>
              </a:rPr>
              <a:t>owner.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07" y="1515236"/>
            <a:ext cx="9493885" cy="512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Salvage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Control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(SCU)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shipping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incidents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(49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SCUs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1999);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Operations Control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Unit</a:t>
            </a:r>
            <a:r>
              <a:rPr sz="2400" spc="-5" dirty="0">
                <a:latin typeface="Calibri"/>
                <a:cs typeface="Calibri"/>
              </a:rPr>
              <a:t> (OCU)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offshore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incidents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OCUs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1999);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Cell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purpose:</a:t>
            </a:r>
            <a:endParaRPr sz="2400">
              <a:latin typeface="Calibri"/>
              <a:cs typeface="Calibri"/>
            </a:endParaRPr>
          </a:p>
          <a:p>
            <a:pPr marL="1062990" lvl="1" indent="-136525">
              <a:lnSpc>
                <a:spcPct val="100000"/>
              </a:lnSpc>
              <a:spcBef>
                <a:spcPts val="1805"/>
              </a:spcBef>
              <a:buChar char="-"/>
              <a:tabLst>
                <a:tab pos="1063625" algn="l"/>
              </a:tabLst>
            </a:pPr>
            <a:r>
              <a:rPr sz="2000" dirty="0">
                <a:latin typeface="Calibri"/>
                <a:cs typeface="Calibri"/>
              </a:rPr>
              <a:t>Monitor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focus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operations;</a:t>
            </a:r>
            <a:endParaRPr sz="2000">
              <a:latin typeface="Calibri"/>
              <a:cs typeface="Calibri"/>
            </a:endParaRPr>
          </a:p>
          <a:p>
            <a:pPr marL="1062990" lvl="1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sz="2000" dirty="0">
                <a:latin typeface="Calibri"/>
                <a:cs typeface="Calibri"/>
              </a:rPr>
              <a:t>Approve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salvage/containment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plans;</a:t>
            </a:r>
            <a:endParaRPr sz="2000">
              <a:latin typeface="Calibri"/>
              <a:cs typeface="Calibri"/>
            </a:endParaRPr>
          </a:p>
          <a:p>
            <a:pPr marL="1062990" lvl="1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sz="2000" spc="-5" dirty="0">
                <a:latin typeface="Calibri"/>
                <a:cs typeface="Calibri"/>
              </a:rPr>
              <a:t>Discussion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forum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relevant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parties;</a:t>
            </a:r>
            <a:endParaRPr sz="2000">
              <a:latin typeface="Calibri"/>
              <a:cs typeface="Calibri"/>
            </a:endParaRPr>
          </a:p>
          <a:p>
            <a:pPr marL="1062990" lvl="1" indent="-136525">
              <a:lnSpc>
                <a:spcPct val="100000"/>
              </a:lnSpc>
              <a:spcBef>
                <a:spcPts val="480"/>
              </a:spcBef>
              <a:buChar char="-"/>
              <a:tabLst>
                <a:tab pos="1063625" algn="l"/>
              </a:tabLst>
            </a:pPr>
            <a:r>
              <a:rPr sz="2000" spc="-5" dirty="0">
                <a:latin typeface="Calibri"/>
                <a:cs typeface="Calibri"/>
              </a:rPr>
              <a:t>Provide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avenue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state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intervention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if</a:t>
            </a:r>
            <a:r>
              <a:rPr sz="2000" spc="-5" dirty="0">
                <a:latin typeface="Calibri"/>
                <a:cs typeface="Calibri"/>
              </a:rPr>
              <a:t> necessary;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55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committee.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Accurate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decisions via minutes/actions.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191" y="413765"/>
            <a:ext cx="4854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65" dirty="0"/>
              <a:t> </a:t>
            </a:r>
            <a:r>
              <a:rPr sz="4200" dirty="0"/>
              <a:t>response</a:t>
            </a:r>
            <a:r>
              <a:rPr sz="4200" spc="-35" dirty="0"/>
              <a:t> </a:t>
            </a:r>
            <a:r>
              <a:rPr sz="4200" spc="-5" dirty="0"/>
              <a:t>cells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4114799"/>
            <a:ext cx="4876800" cy="27431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526" y="1682622"/>
            <a:ext cx="9551035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SOSREP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SITREPs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ministerial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briefings;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crisis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NCP);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75000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Openness,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transparency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trust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factors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successful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operations.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2435" y="4741926"/>
            <a:ext cx="315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But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matter </a:t>
            </a:r>
            <a:r>
              <a:rPr sz="1800" spc="-5" dirty="0">
                <a:latin typeface="Calibri"/>
                <a:cs typeface="Calibri"/>
              </a:rPr>
              <a:t>how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hard </a:t>
            </a:r>
            <a:r>
              <a:rPr sz="1800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try...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4564" y="6388100"/>
            <a:ext cx="274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…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accusation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untrue.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4191" y="413765"/>
            <a:ext cx="7355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45" dirty="0"/>
              <a:t> </a:t>
            </a:r>
            <a:r>
              <a:rPr sz="4200" spc="-5" dirty="0"/>
              <a:t>communications</a:t>
            </a:r>
            <a:r>
              <a:rPr sz="4200" spc="-40" dirty="0"/>
              <a:t> </a:t>
            </a:r>
            <a:r>
              <a:rPr sz="4200" dirty="0"/>
              <a:t>&amp;</a:t>
            </a:r>
            <a:r>
              <a:rPr sz="4200" spc="-25" dirty="0"/>
              <a:t> </a:t>
            </a:r>
            <a:r>
              <a:rPr sz="4200" dirty="0"/>
              <a:t>media</a:t>
            </a:r>
            <a:endParaRPr sz="42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52" y="5189220"/>
            <a:ext cx="9360408" cy="1046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941" y="3064255"/>
            <a:ext cx="9093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0" algn="l"/>
              </a:tabLst>
            </a:pPr>
            <a:r>
              <a:rPr sz="6000" spc="-15" dirty="0"/>
              <a:t>Selected</a:t>
            </a:r>
            <a:r>
              <a:rPr sz="6000" spc="30" dirty="0"/>
              <a:t> </a:t>
            </a:r>
            <a:r>
              <a:rPr sz="6000" spc="-5" dirty="0"/>
              <a:t>incidents	since</a:t>
            </a:r>
            <a:r>
              <a:rPr sz="6000" spc="-95" dirty="0"/>
              <a:t> </a:t>
            </a:r>
            <a:r>
              <a:rPr sz="6000" spc="-5" dirty="0"/>
              <a:t>2007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526" y="1710664"/>
            <a:ext cx="7499984" cy="45529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275m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LOA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2300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TEU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Structural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damage,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crack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hull;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26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crew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rescued;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3500mt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bunkers;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Place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Refuge:</a:t>
            </a:r>
            <a:r>
              <a:rPr sz="3200" spc="-15" dirty="0">
                <a:latin typeface="Calibri"/>
                <a:cs typeface="Calibri"/>
              </a:rPr>
              <a:t> Portland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Breaking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apart </a:t>
            </a:r>
            <a:r>
              <a:rPr sz="3200" spc="-10" dirty="0">
                <a:latin typeface="Calibri"/>
                <a:cs typeface="Calibri"/>
              </a:rPr>
              <a:t>whilst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grounding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Lyme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Bay;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dirty="0">
                <a:latin typeface="Calibri"/>
                <a:cs typeface="Calibri"/>
              </a:rPr>
              <a:t>SCU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established.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7165" y="176529"/>
            <a:ext cx="355727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395"/>
              </a:lnSpc>
              <a:spcBef>
                <a:spcPts val="100"/>
              </a:spcBef>
            </a:pPr>
            <a:r>
              <a:rPr dirty="0"/>
              <a:t>MSC</a:t>
            </a:r>
            <a:r>
              <a:rPr spc="-100" dirty="0"/>
              <a:t> </a:t>
            </a:r>
            <a:r>
              <a:rPr dirty="0"/>
              <a:t>NAPOLI</a:t>
            </a:r>
          </a:p>
          <a:p>
            <a:pPr algn="ctr">
              <a:lnSpc>
                <a:spcPts val="3275"/>
              </a:lnSpc>
            </a:pPr>
            <a:r>
              <a:rPr sz="2800" spc="-5" dirty="0"/>
              <a:t>18.01.2007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9204" y="923544"/>
            <a:ext cx="4082796" cy="5891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531" y="132587"/>
            <a:ext cx="11625580" cy="6494145"/>
            <a:chOff x="446531" y="132587"/>
            <a:chExt cx="11625580" cy="6494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0172" y="132587"/>
              <a:ext cx="5361432" cy="3608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887" y="3355848"/>
              <a:ext cx="4953000" cy="3270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1" y="1741932"/>
              <a:ext cx="4709160" cy="30540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8526" y="5708396"/>
            <a:ext cx="3843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After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924</a:t>
            </a:r>
            <a:r>
              <a:rPr sz="2400" spc="-20" dirty="0">
                <a:latin typeface="Calibri"/>
                <a:cs typeface="Calibri"/>
              </a:rPr>
              <a:t> days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last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piece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wreck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removed.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7394" y="567690"/>
            <a:ext cx="2076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Overview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270508" y="2347087"/>
            <a:ext cx="607568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role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State</a:t>
            </a:r>
            <a:r>
              <a:rPr sz="3200" dirty="0">
                <a:latin typeface="Calibri"/>
                <a:cs typeface="Calibri"/>
              </a:rPr>
              <a:t> &amp;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NCP;</a:t>
            </a:r>
            <a:endParaRPr sz="320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315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dirty="0">
                <a:latin typeface="Calibri"/>
                <a:cs typeface="Calibri"/>
              </a:rPr>
              <a:t>SOSREP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role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responsibilities;</a:t>
            </a:r>
            <a:endParaRPr sz="320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293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spc="-5" dirty="0">
                <a:latin typeface="Calibri"/>
                <a:cs typeface="Calibri"/>
              </a:rPr>
              <a:t>Case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studies;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15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Current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future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challenges.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1924811"/>
            <a:ext cx="3560063" cy="47487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Hoegh</a:t>
            </a:r>
            <a:r>
              <a:rPr spc="-65" dirty="0"/>
              <a:t> </a:t>
            </a:r>
            <a:r>
              <a:rPr spc="-25" dirty="0"/>
              <a:t>Osaka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526" y="978154"/>
            <a:ext cx="6388735" cy="515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03.01.2015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Pure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</a:t>
            </a:r>
            <a:r>
              <a:rPr sz="3200" dirty="0">
                <a:latin typeface="Calibri"/>
                <a:cs typeface="Calibri"/>
              </a:rPr>
              <a:t> and </a:t>
            </a:r>
            <a:r>
              <a:rPr sz="3200" spc="-5" dirty="0">
                <a:latin typeface="Calibri"/>
                <a:cs typeface="Calibri"/>
              </a:rPr>
              <a:t>truck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carrier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(PCTC);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180m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LOA;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5" dirty="0">
                <a:latin typeface="Calibri"/>
                <a:cs typeface="Calibri"/>
              </a:rPr>
              <a:t>List,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flooding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grounding;</a:t>
            </a:r>
            <a:endParaRPr sz="3200">
              <a:latin typeface="Calibri"/>
              <a:cs typeface="Calibri"/>
            </a:endParaRPr>
          </a:p>
          <a:p>
            <a:pPr marL="469900" marR="1323340" indent="-457834">
              <a:lnSpc>
                <a:spcPts val="3460"/>
              </a:lnSpc>
              <a:spcBef>
                <a:spcPts val="106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52°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list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aground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spc="-10" dirty="0">
                <a:latin typeface="Calibri"/>
                <a:cs typeface="Calibri"/>
              </a:rPr>
              <a:t>Bramble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Bank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Solent;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5" dirty="0">
                <a:latin typeface="Calibri"/>
                <a:cs typeface="Calibri"/>
              </a:rPr>
              <a:t>Crew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pilot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taken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off </a:t>
            </a:r>
            <a:r>
              <a:rPr sz="3200" spc="-5" dirty="0">
                <a:latin typeface="Calibri"/>
                <a:cs typeface="Calibri"/>
              </a:rPr>
              <a:t>ship;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500mt</a:t>
            </a:r>
            <a:r>
              <a:rPr sz="3200" spc="-25" dirty="0">
                <a:latin typeface="Calibri"/>
                <a:cs typeface="Calibri"/>
              </a:rPr>
              <a:t> bunkers;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1450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vehicles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 board.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94132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756" y="0"/>
            <a:ext cx="5381244" cy="29672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10127"/>
            <a:ext cx="5324855" cy="35478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554556"/>
            <a:ext cx="10320655" cy="44215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marR="3688715" indent="-457200">
              <a:lnSpc>
                <a:spcPts val="3460"/>
              </a:lnSpc>
              <a:spcBef>
                <a:spcPts val="53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SCU </a:t>
            </a:r>
            <a:r>
              <a:rPr sz="3200" spc="-10" dirty="0">
                <a:latin typeface="Calibri"/>
                <a:cs typeface="Calibri"/>
              </a:rPr>
              <a:t>established at </a:t>
            </a:r>
            <a:r>
              <a:rPr sz="3200" spc="-5" dirty="0">
                <a:latin typeface="Calibri"/>
                <a:cs typeface="Calibri"/>
              </a:rPr>
              <a:t>ABP </a:t>
            </a:r>
            <a:r>
              <a:rPr sz="3200" spc="-10" dirty="0">
                <a:latin typeface="Calibri"/>
                <a:cs typeface="Calibri"/>
              </a:rPr>
              <a:t>Southampton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agreement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HM;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4750">
              <a:latin typeface="Calibri"/>
              <a:cs typeface="Calibri"/>
            </a:endParaRPr>
          </a:p>
          <a:p>
            <a:pPr marL="6101715" marR="56515" lvl="1" indent="-457200">
              <a:lnSpc>
                <a:spcPts val="3460"/>
              </a:lnSpc>
              <a:buFont typeface="Wingdings"/>
              <a:buChar char=""/>
              <a:tabLst>
                <a:tab pos="6102350" algn="l"/>
              </a:tabLst>
            </a:pPr>
            <a:r>
              <a:rPr sz="3200" dirty="0">
                <a:latin typeface="Calibri"/>
                <a:cs typeface="Calibri"/>
              </a:rPr>
              <a:t>29 </a:t>
            </a:r>
            <a:r>
              <a:rPr sz="3200" spc="-5" dirty="0">
                <a:latin typeface="Calibri"/>
                <a:cs typeface="Calibri"/>
              </a:rPr>
              <a:t>SCU meetings; </a:t>
            </a:r>
            <a:r>
              <a:rPr sz="3200" dirty="0">
                <a:latin typeface="Calibri"/>
                <a:cs typeface="Calibri"/>
              </a:rPr>
              <a:t>5 </a:t>
            </a:r>
            <a:r>
              <a:rPr sz="3200" spc="-10" dirty="0">
                <a:latin typeface="Calibri"/>
                <a:cs typeface="Calibri"/>
              </a:rPr>
              <a:t>press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conferences;</a:t>
            </a:r>
            <a:endParaRPr sz="3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3000">
              <a:latin typeface="Calibri"/>
              <a:cs typeface="Calibri"/>
            </a:endParaRPr>
          </a:p>
          <a:p>
            <a:pPr marL="6101715" marR="5080" lvl="1" indent="-457200">
              <a:lnSpc>
                <a:spcPts val="3460"/>
              </a:lnSpc>
              <a:buFont typeface="Wingdings"/>
              <a:buChar char=""/>
              <a:tabLst>
                <a:tab pos="6102350" algn="l"/>
              </a:tabLst>
            </a:pPr>
            <a:r>
              <a:rPr sz="3200" spc="-20" dirty="0">
                <a:latin typeface="Calibri"/>
                <a:cs typeface="Calibri"/>
              </a:rPr>
              <a:t>Refloated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berthed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Southampton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22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January.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3097" y="176529"/>
            <a:ext cx="309816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395"/>
              </a:lnSpc>
              <a:spcBef>
                <a:spcPts val="100"/>
              </a:spcBef>
            </a:pPr>
            <a:r>
              <a:rPr spc="-15" dirty="0"/>
              <a:t>Celtica</a:t>
            </a:r>
            <a:r>
              <a:rPr spc="-75" dirty="0"/>
              <a:t> </a:t>
            </a:r>
            <a:r>
              <a:rPr spc="-30" dirty="0"/>
              <a:t>Hav</a:t>
            </a:r>
          </a:p>
          <a:p>
            <a:pPr marL="2540" algn="ctr">
              <a:lnSpc>
                <a:spcPts val="3275"/>
              </a:lnSpc>
            </a:pPr>
            <a:r>
              <a:rPr sz="2800" spc="-5" dirty="0"/>
              <a:t>27.03.2018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9444" y="3252215"/>
            <a:ext cx="5972556" cy="35539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668" y="1842091"/>
            <a:ext cx="5825490" cy="385889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82m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LOA;</a:t>
            </a:r>
            <a:endParaRPr sz="3200">
              <a:latin typeface="Calibri"/>
              <a:cs typeface="Calibri"/>
            </a:endParaRPr>
          </a:p>
          <a:p>
            <a:pPr marL="469900" marR="194945" indent="-457200">
              <a:lnSpc>
                <a:spcPts val="3460"/>
              </a:lnSpc>
              <a:spcBef>
                <a:spcPts val="104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Grounded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approaches</a:t>
            </a:r>
            <a:r>
              <a:rPr sz="3200" spc="-20" dirty="0">
                <a:latin typeface="Calibri"/>
                <a:cs typeface="Calibri"/>
              </a:rPr>
              <a:t> 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River</a:t>
            </a:r>
            <a:r>
              <a:rPr sz="3200" spc="-5" dirty="0">
                <a:latin typeface="Calibri"/>
                <a:cs typeface="Calibri"/>
              </a:rPr>
              <a:t> Neath;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Bound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Briton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Ferry;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2000mt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anthracite;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20mt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MGO;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5" dirty="0">
                <a:latin typeface="Calibri"/>
                <a:cs typeface="Calibri"/>
              </a:rPr>
              <a:t>Crew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pilot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remained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board.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631" y="280415"/>
            <a:ext cx="5340096" cy="42428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526" y="1526720"/>
            <a:ext cx="11593830" cy="47910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20" dirty="0">
                <a:latin typeface="Calibri"/>
                <a:cs typeface="Calibri"/>
              </a:rPr>
              <a:t>Refloated;</a:t>
            </a:r>
            <a:endParaRPr sz="3200">
              <a:latin typeface="Calibri"/>
              <a:cs typeface="Calibri"/>
            </a:endParaRPr>
          </a:p>
          <a:p>
            <a:pPr marL="469900" marR="5608320" indent="-457834">
              <a:lnSpc>
                <a:spcPts val="3460"/>
              </a:lnSpc>
              <a:spcBef>
                <a:spcPts val="104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Damage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shell </a:t>
            </a:r>
            <a:r>
              <a:rPr sz="3200" spc="-10" dirty="0">
                <a:latin typeface="Calibri"/>
                <a:cs typeface="Calibri"/>
              </a:rPr>
              <a:t>plating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water </a:t>
            </a:r>
            <a:r>
              <a:rPr sz="3200" spc="-5" dirty="0">
                <a:latin typeface="Calibri"/>
                <a:cs typeface="Calibri"/>
              </a:rPr>
              <a:t>ingress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spc="-5" dirty="0">
                <a:latin typeface="Calibri"/>
                <a:cs typeface="Calibri"/>
              </a:rPr>
              <a:t>double </a:t>
            </a:r>
            <a:r>
              <a:rPr sz="3200" spc="-20" dirty="0">
                <a:latin typeface="Calibri"/>
                <a:cs typeface="Calibri"/>
              </a:rPr>
              <a:t>bottom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WB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tanks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engine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room;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5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5" dirty="0">
                <a:latin typeface="Calibri"/>
                <a:cs typeface="Calibri"/>
              </a:rPr>
              <a:t>Nine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pumps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stemming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ingress;</a:t>
            </a:r>
            <a:endParaRPr sz="3200">
              <a:latin typeface="Calibri"/>
              <a:cs typeface="Calibri"/>
            </a:endParaRPr>
          </a:p>
          <a:p>
            <a:pPr marL="469900" marR="5706110" indent="-457834">
              <a:lnSpc>
                <a:spcPts val="3460"/>
              </a:lnSpc>
              <a:spcBef>
                <a:spcPts val="105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Swansea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Harbour </a:t>
            </a:r>
            <a:r>
              <a:rPr sz="3200" spc="-10" dirty="0">
                <a:latin typeface="Calibri"/>
                <a:cs typeface="Calibri"/>
              </a:rPr>
              <a:t>approached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Refuge;</a:t>
            </a:r>
            <a:endParaRPr sz="3200">
              <a:latin typeface="Calibri"/>
              <a:cs typeface="Calibri"/>
            </a:endParaRPr>
          </a:p>
          <a:p>
            <a:pPr marL="469900" indent="-457834">
              <a:lnSpc>
                <a:spcPts val="3650"/>
              </a:lnSpc>
              <a:spcBef>
                <a:spcPts val="1970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spc="-10" dirty="0">
                <a:latin typeface="Calibri"/>
                <a:cs typeface="Calibri"/>
              </a:rPr>
              <a:t>Following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negotiations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between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HM,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MCA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SOSREP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ship’s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P&amp;I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ts val="3650"/>
              </a:lnSpc>
            </a:pPr>
            <a:r>
              <a:rPr sz="3200" spc="-15" dirty="0">
                <a:latin typeface="Calibri"/>
                <a:cs typeface="Calibri"/>
              </a:rPr>
              <a:t>insurers,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Swansea</a:t>
            </a:r>
            <a:r>
              <a:rPr sz="3200" spc="-5" dirty="0">
                <a:latin typeface="Calibri"/>
                <a:cs typeface="Calibri"/>
              </a:rPr>
              <a:t> made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available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berth.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0720" y="234772"/>
            <a:ext cx="41592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spc="-5" dirty="0"/>
              <a:t>The</a:t>
            </a:r>
            <a:r>
              <a:rPr sz="5500" spc="-65" dirty="0"/>
              <a:t> </a:t>
            </a:r>
            <a:r>
              <a:rPr spc="-10" dirty="0"/>
              <a:t>challenges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263753" y="1710587"/>
            <a:ext cx="9346565" cy="26987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469900" algn="l"/>
              </a:tabLst>
            </a:pPr>
            <a:r>
              <a:rPr sz="3200" spc="-15" dirty="0">
                <a:latin typeface="Calibri"/>
                <a:cs typeface="Calibri"/>
              </a:rPr>
              <a:t>Larger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ships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fewer </a:t>
            </a:r>
            <a:r>
              <a:rPr sz="3200" spc="-5" dirty="0">
                <a:latin typeface="Calibri"/>
                <a:cs typeface="Calibri"/>
              </a:rPr>
              <a:t>options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dirty="0">
                <a:latin typeface="Calibri"/>
                <a:cs typeface="Calibri"/>
              </a:rPr>
              <a:t> Places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Refuge;</a:t>
            </a:r>
            <a:endParaRPr sz="32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5"/>
              </a:spcBef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sz="2800" spc="-15" dirty="0">
                <a:latin typeface="Calibri"/>
                <a:cs typeface="Calibri"/>
              </a:rPr>
              <a:t>Container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ships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21,000+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increase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quantity;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926465" algn="l"/>
                <a:tab pos="927100" algn="l"/>
              </a:tabLst>
            </a:pPr>
            <a:r>
              <a:rPr sz="2800" spc="-10" dirty="0">
                <a:latin typeface="Calibri"/>
                <a:cs typeface="Calibri"/>
              </a:rPr>
              <a:t>Cruise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ships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9,000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people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carrying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capacity;</a:t>
            </a:r>
            <a:endParaRPr sz="2800">
              <a:latin typeface="Calibri"/>
              <a:cs typeface="Calibri"/>
            </a:endParaRPr>
          </a:p>
          <a:p>
            <a:pPr marL="482600" indent="-41402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483234" algn="l"/>
              </a:tabLst>
            </a:pPr>
            <a:r>
              <a:rPr sz="3200" spc="-20" dirty="0">
                <a:latin typeface="Calibri"/>
                <a:cs typeface="Calibri"/>
              </a:rPr>
              <a:t>Remote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locations</a:t>
            </a:r>
            <a:r>
              <a:rPr sz="3200" dirty="0">
                <a:latin typeface="Calibri"/>
                <a:cs typeface="Calibri"/>
              </a:rPr>
              <a:t> 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access,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transport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etc.;</a:t>
            </a:r>
            <a:endParaRPr sz="3200">
              <a:latin typeface="Calibri"/>
              <a:cs typeface="Calibri"/>
            </a:endParaRPr>
          </a:p>
          <a:p>
            <a:pPr marL="482600" indent="-414020">
              <a:lnSpc>
                <a:spcPct val="100000"/>
              </a:lnSpc>
              <a:spcBef>
                <a:spcPts val="1320"/>
              </a:spcBef>
              <a:buFont typeface="Wingdings"/>
              <a:buChar char=""/>
              <a:tabLst>
                <a:tab pos="483234" algn="l"/>
              </a:tabLst>
            </a:pPr>
            <a:r>
              <a:rPr sz="3200" spc="-5" dirty="0">
                <a:latin typeface="Calibri"/>
                <a:cs typeface="Calibri"/>
              </a:rPr>
              <a:t>Skill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fade,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experience.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656" y="4677155"/>
            <a:ext cx="4146804" cy="20253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4677155"/>
            <a:ext cx="3895344" cy="20482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406" y="4271797"/>
            <a:ext cx="4329430" cy="253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spc="-5" dirty="0">
                <a:latin typeface="Calibri"/>
                <a:cs typeface="Calibri"/>
              </a:rPr>
              <a:t>Thank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you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spc="-10" dirty="0">
                <a:latin typeface="Calibri"/>
                <a:cs typeface="Calibri"/>
              </a:rPr>
              <a:t>listening.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500">
              <a:latin typeface="Calibri"/>
              <a:cs typeface="Calibri"/>
            </a:endParaRPr>
          </a:p>
          <a:p>
            <a:pPr marL="189230"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  <a:hlinkClick r:id="rId2"/>
              </a:rPr>
              <a:t>stephan.hennig@mcga.gov.uk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2810" y="1810004"/>
            <a:ext cx="3784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E1EFD9"/>
                </a:solidFill>
                <a:latin typeface="Times New Roman"/>
                <a:cs typeface="Times New Roman"/>
              </a:rPr>
              <a:t>Thank</a:t>
            </a:r>
            <a:r>
              <a:rPr sz="3200" spc="-40" dirty="0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E1EFD9"/>
                </a:solidFill>
                <a:latin typeface="Times New Roman"/>
                <a:cs typeface="Times New Roman"/>
              </a:rPr>
              <a:t>you</a:t>
            </a:r>
            <a:r>
              <a:rPr sz="3200" spc="-25" dirty="0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E1EFD9"/>
                </a:solidFill>
                <a:latin typeface="Times New Roman"/>
                <a:cs typeface="Times New Roman"/>
              </a:rPr>
              <a:t>for</a:t>
            </a:r>
            <a:r>
              <a:rPr sz="3200" spc="-20" dirty="0">
                <a:solidFill>
                  <a:srgbClr val="E1EFD9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E1EFD9"/>
                </a:solidFill>
                <a:latin typeface="Times New Roman"/>
                <a:cs typeface="Times New Roman"/>
              </a:rPr>
              <a:t>listening.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9996" y="6483197"/>
            <a:ext cx="2853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E1EFD9"/>
                </a:solidFill>
                <a:latin typeface="Calibri"/>
                <a:cs typeface="Calibri"/>
                <a:hlinkClick r:id="rId5"/>
              </a:rPr>
              <a:t>Stephan.Hennig@mcga.gov.uk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5705" y="552399"/>
            <a:ext cx="44335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The</a:t>
            </a:r>
            <a:r>
              <a:rPr sz="4200" spc="-20" dirty="0"/>
              <a:t> </a:t>
            </a:r>
            <a:r>
              <a:rPr sz="4200" spc="-25" dirty="0"/>
              <a:t>role</a:t>
            </a:r>
            <a:r>
              <a:rPr sz="4200" spc="-20" dirty="0"/>
              <a:t> </a:t>
            </a:r>
            <a:r>
              <a:rPr sz="4200" spc="-5" dirty="0"/>
              <a:t>of</a:t>
            </a:r>
            <a:r>
              <a:rPr sz="4200" spc="-15" dirty="0"/>
              <a:t> </a:t>
            </a:r>
            <a:r>
              <a:rPr sz="4200" dirty="0"/>
              <a:t>the</a:t>
            </a:r>
            <a:r>
              <a:rPr sz="4200" spc="-15" dirty="0"/>
              <a:t> </a:t>
            </a:r>
            <a:r>
              <a:rPr sz="4200" spc="-30" dirty="0"/>
              <a:t>State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158110" y="1561846"/>
            <a:ext cx="6245860" cy="1802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211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UK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strategic</a:t>
            </a:r>
            <a:r>
              <a:rPr sz="4000" spc="-2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overview: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responsible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maritime</a:t>
            </a:r>
            <a:r>
              <a:rPr sz="3000" spc="-20" dirty="0">
                <a:latin typeface="Calibri"/>
                <a:cs typeface="Calibri"/>
              </a:rPr>
              <a:t> safety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policy;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8110" y="4581868"/>
            <a:ext cx="9194800" cy="205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67945" indent="-172720">
              <a:lnSpc>
                <a:spcPct val="117700"/>
              </a:lnSpc>
              <a:spcBef>
                <a:spcPts val="95"/>
              </a:spcBef>
              <a:buFont typeface="Calibri"/>
              <a:buChar char="-"/>
              <a:tabLst>
                <a:tab pos="213995" algn="l"/>
              </a:tabLst>
            </a:pPr>
            <a:r>
              <a:rPr dirty="0"/>
              <a:t>	</a:t>
            </a:r>
            <a:r>
              <a:rPr sz="3000" spc="-20" dirty="0">
                <a:latin typeface="Calibri"/>
                <a:cs typeface="Calibri"/>
              </a:rPr>
              <a:t>Directorate </a:t>
            </a:r>
            <a:r>
              <a:rPr sz="3000" spc="-5" dirty="0">
                <a:latin typeface="Calibri"/>
                <a:cs typeface="Calibri"/>
              </a:rPr>
              <a:t>HM </a:t>
            </a:r>
            <a:r>
              <a:rPr sz="3000" spc="-10" dirty="0">
                <a:latin typeface="Calibri"/>
                <a:cs typeface="Calibri"/>
              </a:rPr>
              <a:t>Coastguard: </a:t>
            </a:r>
            <a:r>
              <a:rPr sz="3000" dirty="0">
                <a:latin typeface="Calibri"/>
                <a:cs typeface="Calibri"/>
              </a:rPr>
              <a:t>maritime </a:t>
            </a:r>
            <a:r>
              <a:rPr sz="3000" spc="-15" dirty="0">
                <a:latin typeface="Calibri"/>
                <a:cs typeface="Calibri"/>
              </a:rPr>
              <a:t>Search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Rescue;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Counter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Pollution,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Receiver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25" dirty="0">
                <a:latin typeface="Calibri"/>
                <a:cs typeface="Calibri"/>
              </a:rPr>
              <a:t>Wreck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etc.;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ts val="3420"/>
              </a:lnSpc>
              <a:spcBef>
                <a:spcPts val="640"/>
              </a:spcBef>
              <a:buChar char="-"/>
              <a:tabLst>
                <a:tab pos="213995" algn="l"/>
              </a:tabLst>
            </a:pPr>
            <a:r>
              <a:rPr sz="3000" spc="-5" dirty="0">
                <a:latin typeface="Calibri"/>
                <a:cs typeface="Calibri"/>
              </a:rPr>
              <a:t>Maritime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Services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latin typeface="Calibri"/>
                <a:cs typeface="Calibri"/>
              </a:rPr>
              <a:t>S&amp;I, </a:t>
            </a:r>
            <a:r>
              <a:rPr sz="3000" spc="-20" dirty="0">
                <a:latin typeface="Calibri"/>
                <a:cs typeface="Calibri"/>
              </a:rPr>
              <a:t>Nav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Safety </a:t>
            </a:r>
            <a:r>
              <a:rPr sz="3000" spc="-30" dirty="0">
                <a:latin typeface="Calibri"/>
                <a:cs typeface="Calibri"/>
              </a:rPr>
              <a:t>Training,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Certification,</a:t>
            </a:r>
            <a:endParaRPr sz="3000">
              <a:latin typeface="Calibri"/>
              <a:cs typeface="Calibri"/>
            </a:endParaRPr>
          </a:p>
          <a:p>
            <a:pPr marL="3356610">
              <a:lnSpc>
                <a:spcPts val="3420"/>
              </a:lnSpc>
            </a:pPr>
            <a:r>
              <a:rPr sz="3000" spc="-5" dirty="0">
                <a:latin typeface="Calibri"/>
                <a:cs typeface="Calibri"/>
              </a:rPr>
              <a:t>Flag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etc.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548" y="2478023"/>
            <a:ext cx="3709416" cy="3947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48" y="3712464"/>
            <a:ext cx="5756148" cy="5440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891" y="1690878"/>
            <a:ext cx="10659110" cy="435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62915" indent="-34290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As a </a:t>
            </a:r>
            <a:r>
              <a:rPr sz="2400" spc="-15" dirty="0">
                <a:latin typeface="Calibri"/>
                <a:cs typeface="Calibri"/>
              </a:rPr>
              <a:t>Party to </a:t>
            </a:r>
            <a:r>
              <a:rPr sz="2400" dirty="0">
                <a:latin typeface="Calibri"/>
                <a:cs typeface="Calibri"/>
              </a:rPr>
              <a:t>the UN </a:t>
            </a:r>
            <a:r>
              <a:rPr sz="2400" spc="-10" dirty="0">
                <a:latin typeface="Calibri"/>
                <a:cs typeface="Calibri"/>
              </a:rPr>
              <a:t>Convention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Law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Sea </a:t>
            </a:r>
            <a:r>
              <a:rPr sz="2400" spc="-10" dirty="0">
                <a:latin typeface="Calibri"/>
                <a:cs typeface="Calibri"/>
              </a:rPr>
              <a:t>(UNCLOS), </a:t>
            </a:r>
            <a:r>
              <a:rPr sz="2400" dirty="0">
                <a:latin typeface="Calibri"/>
                <a:cs typeface="Calibri"/>
              </a:rPr>
              <a:t>the UK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obligation:</a:t>
            </a:r>
            <a:endParaRPr sz="2400">
              <a:latin typeface="Calibri"/>
              <a:cs typeface="Calibri"/>
            </a:endParaRPr>
          </a:p>
          <a:p>
            <a:pPr marL="2755900">
              <a:lnSpc>
                <a:spcPts val="2365"/>
              </a:lnSpc>
            </a:pPr>
            <a:r>
              <a:rPr sz="2400" spc="-10" dirty="0">
                <a:latin typeface="Calibri"/>
                <a:cs typeface="Calibri"/>
              </a:rPr>
              <a:t>‘</a:t>
            </a:r>
            <a:r>
              <a:rPr sz="2400" i="1" spc="-10" dirty="0">
                <a:latin typeface="Calibri"/>
                <a:cs typeface="Calibri"/>
              </a:rPr>
              <a:t>to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protect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and </a:t>
            </a:r>
            <a:r>
              <a:rPr sz="2400" i="1" dirty="0">
                <a:latin typeface="Calibri"/>
                <a:cs typeface="Calibri"/>
              </a:rPr>
              <a:t>preserve the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marine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environment.’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NCP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provides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incident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framework;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ensure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timely,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measured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effective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incidents;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Parallel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single incident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commander;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NCP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15: Harbour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authority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response,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powers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co-operation;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850">
              <a:latin typeface="Calibri"/>
              <a:cs typeface="Calibri"/>
            </a:endParaRPr>
          </a:p>
          <a:p>
            <a:pPr marL="354965" marR="5080" indent="-342900">
              <a:lnSpc>
                <a:spcPts val="2300"/>
              </a:lnSpc>
              <a:buSzPct val="75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Department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25" dirty="0">
                <a:latin typeface="Calibri"/>
                <a:cs typeface="Calibri"/>
              </a:rPr>
              <a:t>Transport </a:t>
            </a:r>
            <a:r>
              <a:rPr sz="2400" spc="-5" dirty="0">
                <a:latin typeface="Calibri"/>
                <a:cs typeface="Calibri"/>
              </a:rPr>
              <a:t>(DfT)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Department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Business, </a:t>
            </a:r>
            <a:r>
              <a:rPr sz="2400" spc="-10" dirty="0">
                <a:latin typeface="Calibri"/>
                <a:cs typeface="Calibri"/>
              </a:rPr>
              <a:t>Energy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Industrial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Strategy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(BEIS)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5" dirty="0">
                <a:latin typeface="Calibri"/>
                <a:cs typeface="Calibri"/>
              </a:rPr>
              <a:t>Lead </a:t>
            </a:r>
            <a:r>
              <a:rPr sz="2400" spc="-10" dirty="0">
                <a:latin typeface="Calibri"/>
                <a:cs typeface="Calibri"/>
              </a:rPr>
              <a:t>Government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Departments</a:t>
            </a:r>
            <a:r>
              <a:rPr sz="2400" spc="-20" dirty="0">
                <a:latin typeface="Calibri"/>
                <a:cs typeface="Calibri"/>
              </a:rPr>
              <a:t> 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80" dirty="0">
                <a:latin typeface="Calibri"/>
                <a:cs typeface="Calibri"/>
              </a:rPr>
              <a:t>NCP.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1715" y="413765"/>
            <a:ext cx="70472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National</a:t>
            </a:r>
            <a:r>
              <a:rPr sz="4200" spc="-10" dirty="0"/>
              <a:t> </a:t>
            </a:r>
            <a:r>
              <a:rPr sz="4200" dirty="0"/>
              <a:t>Contingency</a:t>
            </a:r>
            <a:r>
              <a:rPr sz="4200" spc="-40" dirty="0"/>
              <a:t> </a:t>
            </a:r>
            <a:r>
              <a:rPr sz="4200" dirty="0"/>
              <a:t>Plan</a:t>
            </a:r>
            <a:r>
              <a:rPr sz="4200" spc="-45" dirty="0"/>
              <a:t> </a:t>
            </a:r>
            <a:r>
              <a:rPr sz="4200" dirty="0"/>
              <a:t>-</a:t>
            </a:r>
            <a:r>
              <a:rPr sz="4200" spc="-20" dirty="0"/>
              <a:t> </a:t>
            </a:r>
            <a:r>
              <a:rPr sz="4200" dirty="0"/>
              <a:t>NCP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947" y="1749551"/>
            <a:ext cx="6306311" cy="41407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17181" y="1976119"/>
            <a:ext cx="467487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marR="979805" indent="-457200">
              <a:lnSpc>
                <a:spcPts val="3020"/>
              </a:lnSpc>
              <a:spcBef>
                <a:spcPts val="48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Command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control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deemed</a:t>
            </a:r>
            <a:r>
              <a:rPr sz="2800" spc="-15" dirty="0">
                <a:latin typeface="Calibri"/>
                <a:cs typeface="Calibri"/>
              </a:rPr>
              <a:t> inefficient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inefficient;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4100">
              <a:latin typeface="Calibri"/>
              <a:cs typeface="Calibri"/>
            </a:endParaRPr>
          </a:p>
          <a:p>
            <a:pPr marL="469900" marR="5080" indent="-457200">
              <a:lnSpc>
                <a:spcPts val="3020"/>
              </a:lnSpc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Lord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Donaldson’s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Review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Salvage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Intervention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their</a:t>
            </a:r>
            <a:r>
              <a:rPr sz="2800" spc="-10" dirty="0">
                <a:latin typeface="Calibri"/>
                <a:cs typeface="Calibri"/>
              </a:rPr>
              <a:t> Command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Control.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7196" y="552399"/>
            <a:ext cx="75526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Introduction</a:t>
            </a:r>
            <a:r>
              <a:rPr sz="4200" spc="25" dirty="0"/>
              <a:t> </a:t>
            </a:r>
            <a:r>
              <a:rPr sz="4200" spc="-5" dirty="0"/>
              <a:t>of</a:t>
            </a:r>
            <a:r>
              <a:rPr sz="4200" spc="-15" dirty="0"/>
              <a:t> </a:t>
            </a:r>
            <a:r>
              <a:rPr sz="4200" dirty="0"/>
              <a:t>the</a:t>
            </a:r>
            <a:r>
              <a:rPr sz="4200" spc="5" dirty="0"/>
              <a:t> </a:t>
            </a:r>
            <a:r>
              <a:rPr sz="4200" dirty="0"/>
              <a:t>SOSREP</a:t>
            </a:r>
            <a:r>
              <a:rPr sz="4200" spc="-45" dirty="0"/>
              <a:t> </a:t>
            </a:r>
            <a:r>
              <a:rPr sz="4200" spc="-40" dirty="0"/>
              <a:t>system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247599" y="6167729"/>
            <a:ext cx="6459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15 </a:t>
            </a:r>
            <a:r>
              <a:rPr sz="1800" spc="-5" dirty="0">
                <a:latin typeface="Calibri"/>
                <a:cs typeface="Calibri"/>
              </a:rPr>
              <a:t>February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1996,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Empress</a:t>
            </a:r>
            <a:r>
              <a:rPr sz="1800" spc="-5" dirty="0">
                <a:latin typeface="Calibri"/>
                <a:cs typeface="Calibri"/>
              </a:rPr>
              <a:t> grounded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approaching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Milford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0795" marR="5080" algn="ctr">
              <a:lnSpc>
                <a:spcPct val="90000"/>
              </a:lnSpc>
              <a:spcBef>
                <a:spcPts val="635"/>
              </a:spcBef>
            </a:pPr>
            <a:r>
              <a:rPr spc="-15" dirty="0"/>
              <a:t>There</a:t>
            </a:r>
            <a:r>
              <a:rPr dirty="0"/>
              <a:t> </a:t>
            </a:r>
            <a:r>
              <a:rPr spc="-5" dirty="0"/>
              <a:t>should</a:t>
            </a:r>
            <a:r>
              <a:rPr dirty="0"/>
              <a:t> be</a:t>
            </a:r>
            <a:r>
              <a:rPr spc="-10" dirty="0"/>
              <a:t> ‘ultimate’</a:t>
            </a:r>
            <a:r>
              <a:rPr spc="-20" dirty="0"/>
              <a:t> control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5" dirty="0"/>
              <a:t>salvage</a:t>
            </a:r>
            <a:r>
              <a:rPr dirty="0"/>
              <a:t> </a:t>
            </a:r>
            <a:r>
              <a:rPr spc="-15" dirty="0"/>
              <a:t>by</a:t>
            </a:r>
            <a:r>
              <a:rPr dirty="0"/>
              <a:t> a </a:t>
            </a:r>
            <a:r>
              <a:rPr spc="-980" dirty="0"/>
              <a:t> </a:t>
            </a:r>
            <a:r>
              <a:rPr spc="-15" dirty="0"/>
              <a:t>Secretary</a:t>
            </a:r>
            <a:r>
              <a:rPr spc="-25" dirty="0"/>
              <a:t> </a:t>
            </a:r>
            <a:r>
              <a:rPr spc="-5" dirty="0"/>
              <a:t>of </a:t>
            </a:r>
            <a:r>
              <a:rPr spc="-55" dirty="0"/>
              <a:t>State’s</a:t>
            </a:r>
            <a:r>
              <a:rPr spc="-35" dirty="0"/>
              <a:t> </a:t>
            </a:r>
            <a:r>
              <a:rPr spc="-25" dirty="0"/>
              <a:t>Representative</a:t>
            </a:r>
            <a:r>
              <a:rPr spc="35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acting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in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 the </a:t>
            </a:r>
            <a:r>
              <a:rPr spc="10" dirty="0"/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overriding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public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71135" y="4101541"/>
            <a:ext cx="26466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latin typeface="Calibri"/>
                <a:cs typeface="Calibri"/>
              </a:rPr>
              <a:t>SOSREP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9016" y="5390388"/>
            <a:ext cx="2484120" cy="13228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4738115"/>
            <a:ext cx="3282696" cy="2119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40" y="1540255"/>
            <a:ext cx="9829165" cy="4602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person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represent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behalf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Secretaries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State;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recourse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higher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authority;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Decisive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voice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ultimate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Cannot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choose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ignore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situation;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45" dirty="0">
                <a:latin typeface="Calibri"/>
                <a:cs typeface="Calibri"/>
              </a:rPr>
              <a:t>Tacit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approval;</a:t>
            </a:r>
            <a:endParaRPr sz="2800">
              <a:latin typeface="Calibri"/>
              <a:cs typeface="Calibri"/>
            </a:endParaRPr>
          </a:p>
          <a:p>
            <a:pPr marL="335280" marR="348615" indent="-323215">
              <a:lnSpc>
                <a:spcPct val="100000"/>
              </a:lnSpc>
              <a:spcBef>
                <a:spcPts val="2495"/>
              </a:spcBef>
              <a:buClr>
                <a:srgbClr val="001F5F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During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operations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fully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supported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Ministers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intervention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powers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removed.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1090" y="552399"/>
            <a:ext cx="36226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95" dirty="0"/>
              <a:t> </a:t>
            </a:r>
            <a:r>
              <a:rPr sz="4200" spc="-5" dirty="0"/>
              <a:t>function</a:t>
            </a:r>
            <a:endParaRPr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04" y="1592039"/>
            <a:ext cx="10808970" cy="39592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65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Monitor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evaluate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incident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</a:t>
            </a:r>
            <a:endParaRPr sz="2800">
              <a:latin typeface="Calibri"/>
              <a:cs typeface="Calibri"/>
            </a:endParaRPr>
          </a:p>
          <a:p>
            <a:pPr marL="1007744" lvl="1" indent="-538480">
              <a:lnSpc>
                <a:spcPct val="100000"/>
              </a:lnSpc>
              <a:spcBef>
                <a:spcPts val="170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1007744" algn="l"/>
                <a:tab pos="1008380" algn="l"/>
              </a:tabLst>
            </a:pPr>
            <a:r>
              <a:rPr sz="2800" spc="-10" dirty="0">
                <a:latin typeface="Calibri"/>
                <a:cs typeface="Calibri"/>
              </a:rPr>
              <a:t>risk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safety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and/or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significant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pollution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sea/in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port;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245"/>
              </a:spcBef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Ability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take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deemed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interest;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"/>
            </a:pP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Response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commensurate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"/>
            </a:pPr>
            <a:endParaRPr sz="22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Formal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salvage</a:t>
            </a:r>
            <a:r>
              <a:rPr sz="2800" spc="-10" dirty="0">
                <a:latin typeface="Calibri"/>
                <a:cs typeface="Calibri"/>
              </a:rPr>
              <a:t> plan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approval;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"/>
            </a:pPr>
            <a:endParaRPr sz="22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1F5F"/>
              </a:buClr>
              <a:buSzPct val="80357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Stakeholder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keep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spc="-10" dirty="0">
                <a:latin typeface="Calibri"/>
                <a:cs typeface="Calibri"/>
              </a:rPr>
              <a:t> parties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appraised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developments.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5789" y="552399"/>
            <a:ext cx="61550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SOSREP</a:t>
            </a:r>
            <a:r>
              <a:rPr sz="4200" spc="-25" dirty="0"/>
              <a:t> role</a:t>
            </a:r>
            <a:r>
              <a:rPr sz="4200" spc="-5" dirty="0"/>
              <a:t> </a:t>
            </a:r>
            <a:r>
              <a:rPr sz="4200" dirty="0"/>
              <a:t>&amp;</a:t>
            </a:r>
            <a:r>
              <a:rPr sz="4200" spc="-5" dirty="0"/>
              <a:t> </a:t>
            </a:r>
            <a:r>
              <a:rPr sz="4200" spc="-10" dirty="0"/>
              <a:t>responsibility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15940"/>
            <a:ext cx="11790045" cy="50806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Purpose:</a:t>
            </a:r>
            <a:endParaRPr sz="25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Removing,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preventing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reducing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risk 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safety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pollution;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2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Securing</a:t>
            </a:r>
            <a:r>
              <a:rPr sz="2200" spc="-5" dirty="0">
                <a:latin typeface="Calibri"/>
                <a:cs typeface="Calibri"/>
              </a:rPr>
              <a:t> safety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ship/installation,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persons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property;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Application:</a:t>
            </a:r>
            <a:endParaRPr sz="25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Safety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Territorial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Waters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(12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miles);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2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Pollution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Exclusive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Economic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Zone, 200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miles/median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line;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Pollution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Offshore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Installations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Continental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Shelf;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Directions:</a:t>
            </a:r>
            <a:endParaRPr sz="25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Ship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/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installation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take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specific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actions;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enable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(land)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facilities;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remove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UK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waters;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30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Destruction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vessel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 installation!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SzPct val="74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Served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to:</a:t>
            </a:r>
            <a:endParaRPr sz="25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555"/>
              </a:spcBef>
              <a:buSzPct val="75000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Masters,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owners,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offshore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operators,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managers,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insurers,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persons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control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191" y="413765"/>
            <a:ext cx="62274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Powers</a:t>
            </a:r>
            <a:r>
              <a:rPr sz="4200" spc="-15" dirty="0"/>
              <a:t> </a:t>
            </a:r>
            <a:r>
              <a:rPr sz="4200" spc="-5" dirty="0"/>
              <a:t>of</a:t>
            </a:r>
            <a:r>
              <a:rPr sz="4200" spc="-15" dirty="0"/>
              <a:t> </a:t>
            </a:r>
            <a:r>
              <a:rPr sz="4200" spc="-5" dirty="0"/>
              <a:t>Intervention</a:t>
            </a:r>
            <a:r>
              <a:rPr sz="4200" spc="-10" dirty="0"/>
              <a:t> </a:t>
            </a:r>
            <a:r>
              <a:rPr sz="4200" dirty="0"/>
              <a:t>-</a:t>
            </a:r>
            <a:r>
              <a:rPr sz="4200" spc="-15" dirty="0"/>
              <a:t> </a:t>
            </a:r>
            <a:r>
              <a:rPr sz="4200" dirty="0"/>
              <a:t>Use</a:t>
            </a:r>
            <a:endParaRPr sz="4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2587"/>
            <a:ext cx="2807208" cy="1152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1189</Words>
  <Application>Microsoft Office PowerPoint</Application>
  <PresentationFormat>Custom</PresentationFormat>
  <Paragraphs>208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Maritime Emergency Response in the UK</vt:lpstr>
      <vt:lpstr>Overview</vt:lpstr>
      <vt:lpstr>The role of the State</vt:lpstr>
      <vt:lpstr>National Contingency Plan - NCP</vt:lpstr>
      <vt:lpstr>Introduction of the SOSREP system</vt:lpstr>
      <vt:lpstr>There should be ‘ultimate’ control of salvage by a  Secretary of State’s Representative acting in the  overriding public interest</vt:lpstr>
      <vt:lpstr>SOSREP function</vt:lpstr>
      <vt:lpstr>SOSREP role &amp; responsibility</vt:lpstr>
      <vt:lpstr>Powers of Intervention - Use</vt:lpstr>
      <vt:lpstr>Stakeholder interests</vt:lpstr>
      <vt:lpstr>Incident response</vt:lpstr>
      <vt:lpstr>SOSREP incident involvement</vt:lpstr>
      <vt:lpstr>Also responsible for:</vt:lpstr>
      <vt:lpstr>SOSREP &amp; port interaction</vt:lpstr>
      <vt:lpstr>SOSREP response cells</vt:lpstr>
      <vt:lpstr>SOSREP communications &amp; media</vt:lpstr>
      <vt:lpstr>Selected incidents since 2007</vt:lpstr>
      <vt:lpstr>MSC NAPOLI 18.01.2007</vt:lpstr>
      <vt:lpstr>PowerPoint Presentation</vt:lpstr>
      <vt:lpstr>Hoegh Osaka</vt:lpstr>
      <vt:lpstr>PowerPoint Presentation</vt:lpstr>
      <vt:lpstr>Celtica Hav 27.03.2018</vt:lpstr>
      <vt:lpstr>PowerPoint Presentation</vt:lpstr>
      <vt:lpstr>The challenges</vt:lpstr>
      <vt:lpstr>Thank you for listening.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Hennig</dc:creator>
  <cp:lastModifiedBy>Microsoft</cp:lastModifiedBy>
  <cp:revision>1</cp:revision>
  <dcterms:created xsi:type="dcterms:W3CDTF">2021-07-09T09:48:19Z</dcterms:created>
  <dcterms:modified xsi:type="dcterms:W3CDTF">2022-09-26T08:24:12Z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2021-07-09T00:00:00Z</vt:filetime>
  </property>
</Properties>
</file>