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954150"/>
            <a:ext cx="807211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0871" y="5377078"/>
            <a:ext cx="8922257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4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24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995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995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2155063"/>
            <a:ext cx="3874770" cy="3500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 u="sng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995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1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9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0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4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2420" y="6332218"/>
            <a:ext cx="1225296" cy="46024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59600" y="6356349"/>
            <a:ext cx="1130300" cy="365125"/>
          </a:xfrm>
          <a:custGeom>
            <a:avLst/>
            <a:gdLst/>
            <a:ahLst/>
            <a:cxnLst/>
            <a:rect l="l" t="t" r="r" b="b"/>
            <a:pathLst>
              <a:path w="1130300" h="365125">
                <a:moveTo>
                  <a:pt x="1130160" y="0"/>
                </a:moveTo>
                <a:lnTo>
                  <a:pt x="0" y="0"/>
                </a:lnTo>
                <a:lnTo>
                  <a:pt x="0" y="365125"/>
                </a:lnTo>
                <a:lnTo>
                  <a:pt x="1130160" y="365125"/>
                </a:lnTo>
                <a:lnTo>
                  <a:pt x="11301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59600" y="6356349"/>
            <a:ext cx="1130300" cy="365125"/>
          </a:xfrm>
          <a:custGeom>
            <a:avLst/>
            <a:gdLst/>
            <a:ahLst/>
            <a:cxnLst/>
            <a:rect l="l" t="t" r="r" b="b"/>
            <a:pathLst>
              <a:path w="1130300" h="365125">
                <a:moveTo>
                  <a:pt x="0" y="365125"/>
                </a:moveTo>
                <a:lnTo>
                  <a:pt x="1130160" y="365125"/>
                </a:lnTo>
                <a:lnTo>
                  <a:pt x="1130160" y="0"/>
                </a:lnTo>
                <a:lnTo>
                  <a:pt x="0" y="0"/>
                </a:lnTo>
                <a:lnTo>
                  <a:pt x="0" y="3651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0590" y="461594"/>
            <a:ext cx="4782819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995E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688083"/>
            <a:ext cx="8248650" cy="467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33241"/>
            <a:ext cx="990600" cy="625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145-88B9-4CB3-A35E-F34A8D31555D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A5CD-B08E-4EA1-952E-1FF683BF8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mediatoday.com/paulkiser/285851/who-uses-facebook-twitter-linkedin-myspace-4thq-1stq-stats-and-analysis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routsocial.com/insights/2011/11/facebook-vs-twitter-brand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OOPalmilla" TargetMode="External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6.jp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5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mediatoday.com/node/1200766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" TargetMode="Externa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5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mediatoday.com/node/1200766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hyperlink" Target="http://travel.usatoday.com/hotels/post/2012/04/what-do-hotel-" TargetMode="External"/><Relationship Id="rId18" Type="http://schemas.openxmlformats.org/officeDocument/2006/relationships/hyperlink" Target="http://sproutsocial.com/insights/2011/11/facebook-vs-twitter-brands/" TargetMode="External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17" Type="http://schemas.openxmlformats.org/officeDocument/2006/relationships/hyperlink" Target="http://socialmediatoday.com/paulkiser/285851/who-uses-facebook-twitter-linkedin-myspace-4thq-1stq-stats-and-analysis" TargetMode="External"/><Relationship Id="rId2" Type="http://schemas.openxmlformats.org/officeDocument/2006/relationships/image" Target="../media/image130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58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ourSeasons" TargetMode="External"/><Relationship Id="rId3" Type="http://schemas.openxmlformats.org/officeDocument/2006/relationships/hyperlink" Target="http://blog.milestoneinternet.com/web-2/facebook-timeline-for-hotels-top-5-things-to-know/" TargetMode="External"/><Relationship Id="rId7" Type="http://schemas.openxmlformats.org/officeDocument/2006/relationships/hyperlink" Target="http://www.facebook.com/hawkscayresort" TargetMode="External"/><Relationship Id="rId2" Type="http://schemas.openxmlformats.org/officeDocument/2006/relationships/hyperlink" Target="http://www.evisionworldwide.com/wp-content/uploads/2012/03/EvisionSocialMediaStrategy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facebook.com/OOPalmilla" TargetMode="External"/><Relationship Id="rId5" Type="http://schemas.openxmlformats.org/officeDocument/2006/relationships/hyperlink" Target="http://www.incomediary.com/the-complete-guide-to-the-new-facebook-insights" TargetMode="External"/><Relationship Id="rId10" Type="http://schemas.openxmlformats.org/officeDocument/2006/relationships/hyperlink" Target="https://www.facebook.com/NapaHotel" TargetMode="External"/><Relationship Id="rId4" Type="http://schemas.openxmlformats.org/officeDocument/2006/relationships/hyperlink" Target="http://www.sabrehospitality.com/blog/2012-03-16/8-tips-on-how-to-set-up-your-hotels-facebook-timeline" TargetMode="External"/><Relationship Id="rId9" Type="http://schemas.openxmlformats.org/officeDocument/2006/relationships/hyperlink" Target="https://www.facebook.com/FourSeasonsHotelVancouve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7667" y="3345637"/>
            <a:ext cx="629666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6345" marR="5080" indent="-12242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995E3"/>
                </a:solidFill>
                <a:latin typeface="Calibri"/>
                <a:cs typeface="Calibri"/>
              </a:rPr>
              <a:t>Social </a:t>
            </a:r>
            <a:r>
              <a:rPr sz="4400" b="1" spc="-5" dirty="0">
                <a:solidFill>
                  <a:srgbClr val="0995E3"/>
                </a:solidFill>
                <a:latin typeface="Calibri"/>
                <a:cs typeface="Calibri"/>
              </a:rPr>
              <a:t>Media </a:t>
            </a:r>
            <a:r>
              <a:rPr sz="4400" b="1" spc="-20" dirty="0">
                <a:solidFill>
                  <a:srgbClr val="0995E3"/>
                </a:solidFill>
                <a:latin typeface="Calibri"/>
                <a:cs typeface="Calibri"/>
              </a:rPr>
              <a:t>Marketing </a:t>
            </a:r>
            <a:r>
              <a:rPr sz="4400" b="1" spc="-25" dirty="0">
                <a:solidFill>
                  <a:srgbClr val="0995E3"/>
                </a:solidFill>
                <a:latin typeface="Calibri"/>
                <a:cs typeface="Calibri"/>
              </a:rPr>
              <a:t>for </a:t>
            </a:r>
            <a:r>
              <a:rPr sz="4400" b="1" spc="-98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995E3"/>
                </a:solidFill>
                <a:latin typeface="Calibri"/>
                <a:cs typeface="Calibri"/>
              </a:rPr>
              <a:t>Accommodation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06" y="842333"/>
            <a:ext cx="4171188" cy="2471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8717" y="461594"/>
            <a:ext cx="22307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F</a:t>
            </a:r>
            <a:r>
              <a:rPr dirty="0"/>
              <a:t>acebook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3237"/>
            <a:ext cx="3308350" cy="3449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Facebook</a:t>
            </a:r>
            <a:r>
              <a:rPr sz="2200" spc="-5" dirty="0">
                <a:latin typeface="Calibri"/>
                <a:cs typeface="Calibri"/>
              </a:rPr>
              <a:t> is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used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primarily 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by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adults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 in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the</a:t>
            </a:r>
            <a:r>
              <a:rPr sz="22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prime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 of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their</a:t>
            </a:r>
            <a:r>
              <a:rPr sz="22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active</a:t>
            </a:r>
            <a:r>
              <a:rPr sz="22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professional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careers</a:t>
            </a:r>
            <a:r>
              <a:rPr sz="2200" b="1" spc="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D42A16"/>
                </a:solidFill>
                <a:latin typeface="Calibri"/>
                <a:cs typeface="Calibri"/>
              </a:rPr>
              <a:t>for</a:t>
            </a:r>
            <a:r>
              <a:rPr sz="2200" b="1" i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D42A16"/>
                </a:solidFill>
                <a:latin typeface="Calibri"/>
                <a:cs typeface="Calibri"/>
              </a:rPr>
              <a:t>social</a:t>
            </a:r>
            <a:r>
              <a:rPr sz="2200" b="1" i="1" spc="-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D42A16"/>
                </a:solidFill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  <a:p>
            <a:pPr marL="355600" marR="14604" indent="-343535">
              <a:lnSpc>
                <a:spcPct val="100000"/>
              </a:lnSpc>
              <a:spcBef>
                <a:spcPts val="13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900" b="1" spc="-5" dirty="0">
                <a:latin typeface="Calibri"/>
                <a:cs typeface="Calibri"/>
              </a:rPr>
              <a:t>&gt;1 billion </a:t>
            </a:r>
            <a:r>
              <a:rPr sz="1900" spc="-10" dirty="0">
                <a:latin typeface="Calibri"/>
                <a:cs typeface="Calibri"/>
              </a:rPr>
              <a:t>active users/month,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with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strong</a:t>
            </a:r>
            <a:r>
              <a:rPr sz="1900" spc="-5" dirty="0">
                <a:latin typeface="Calibri"/>
                <a:cs typeface="Calibri"/>
              </a:rPr>
              <a:t> and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continued 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growth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5" dirty="0">
                <a:latin typeface="Calibri"/>
                <a:cs typeface="Calibri"/>
              </a:rPr>
              <a:t>users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over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40</a:t>
            </a:r>
            <a:endParaRPr sz="1900">
              <a:latin typeface="Calibri"/>
              <a:cs typeface="Calibri"/>
            </a:endParaRPr>
          </a:p>
          <a:p>
            <a:pPr marL="355600" marR="129539" indent="-343535">
              <a:lnSpc>
                <a:spcPct val="100000"/>
              </a:lnSpc>
              <a:spcBef>
                <a:spcPts val="13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900" b="1" spc="-5" dirty="0">
                <a:latin typeface="Calibri"/>
                <a:cs typeface="Calibri"/>
              </a:rPr>
              <a:t>80%</a:t>
            </a:r>
            <a:r>
              <a:rPr sz="1900" b="1" spc="-15" dirty="0">
                <a:latin typeface="Calibri"/>
                <a:cs typeface="Calibri"/>
              </a:rPr>
              <a:t> prefer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Facebook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for 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interacting </a:t>
            </a:r>
            <a:r>
              <a:rPr sz="1900" b="1" spc="-5" dirty="0">
                <a:latin typeface="Calibri"/>
                <a:cs typeface="Calibri"/>
              </a:rPr>
              <a:t>with </a:t>
            </a:r>
            <a:r>
              <a:rPr sz="1900" b="1" spc="-10" dirty="0">
                <a:latin typeface="Calibri"/>
                <a:cs typeface="Calibri"/>
              </a:rPr>
              <a:t>brands </a:t>
            </a:r>
            <a:r>
              <a:rPr sz="1900" spc="-15" dirty="0">
                <a:latin typeface="Calibri"/>
                <a:cs typeface="Calibri"/>
              </a:rPr>
              <a:t>over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Twitter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2354046"/>
            <a:ext cx="5168518" cy="324218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40" y="5551423"/>
            <a:ext cx="388048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292828"/>
                </a:solidFill>
                <a:latin typeface="Calibri"/>
                <a:cs typeface="Calibri"/>
              </a:rPr>
              <a:t>Sources: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Who Uses Facebook, </a:t>
            </a:r>
            <a:r>
              <a:rPr sz="7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Twitter,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LinkedIn, &amp; MySpace? 4thQ &amp; 1stQ Stats and </a:t>
            </a:r>
            <a:r>
              <a:rPr sz="7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Analysis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,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Social Media 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Today,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13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April 2012.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Facebook </a:t>
            </a:r>
            <a:r>
              <a:rPr sz="7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vs. </a:t>
            </a:r>
            <a:r>
              <a:rPr sz="7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Twitter: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Which Is Best for </a:t>
            </a:r>
            <a:r>
              <a:rPr sz="7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Brands?</a:t>
            </a:r>
            <a:r>
              <a:rPr sz="700" dirty="0">
                <a:latin typeface="Calibri"/>
                <a:cs typeface="Calibri"/>
              </a:rPr>
              <a:t>, </a:t>
            </a:r>
            <a:r>
              <a:rPr sz="700" spc="-10" dirty="0">
                <a:latin typeface="Calibri"/>
                <a:cs typeface="Calibri"/>
              </a:rPr>
              <a:t>by </a:t>
            </a:r>
            <a:r>
              <a:rPr sz="700" spc="-5" dirty="0">
                <a:latin typeface="Calibri"/>
                <a:cs typeface="Calibri"/>
              </a:rPr>
              <a:t>Susan </a:t>
            </a:r>
            <a:r>
              <a:rPr sz="700" spc="-10" dirty="0">
                <a:latin typeface="Calibri"/>
                <a:cs typeface="Calibri"/>
              </a:rPr>
              <a:t>Gunelius, Sprout Insights, </a:t>
            </a:r>
            <a:r>
              <a:rPr sz="700" spc="-5" dirty="0">
                <a:latin typeface="Calibri"/>
                <a:cs typeface="Calibri"/>
              </a:rPr>
              <a:t>2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Nov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2011.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8482" y="1540205"/>
            <a:ext cx="40760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995E3"/>
                </a:solidFill>
                <a:latin typeface="Calibri"/>
                <a:cs typeface="Calibri"/>
              </a:rPr>
              <a:t>Fastest </a:t>
            </a:r>
            <a:r>
              <a:rPr sz="1800" b="1" spc="-5" dirty="0">
                <a:solidFill>
                  <a:srgbClr val="0995E3"/>
                </a:solidFill>
                <a:latin typeface="Calibri"/>
                <a:cs typeface="Calibri"/>
              </a:rPr>
              <a:t>growing</a:t>
            </a:r>
            <a:r>
              <a:rPr sz="1800" b="1" spc="-4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995E3"/>
                </a:solidFill>
                <a:latin typeface="Calibri"/>
                <a:cs typeface="Calibri"/>
              </a:rPr>
              <a:t>group</a:t>
            </a:r>
            <a:r>
              <a:rPr sz="1800" b="1" spc="-2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95E3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95E3"/>
                </a:solidFill>
                <a:latin typeface="Calibri"/>
                <a:cs typeface="Calibri"/>
              </a:rPr>
              <a:t>35-65</a:t>
            </a:r>
            <a:r>
              <a:rPr sz="1800" b="1" spc="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995E3"/>
                </a:solidFill>
                <a:latin typeface="Calibri"/>
                <a:cs typeface="Calibri"/>
              </a:rPr>
              <a:t>years</a:t>
            </a:r>
            <a:r>
              <a:rPr sz="1800" b="1" spc="-2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95E3"/>
                </a:solidFill>
                <a:latin typeface="Calibri"/>
                <a:cs typeface="Calibri"/>
              </a:rPr>
              <a:t>of </a:t>
            </a:r>
            <a:r>
              <a:rPr sz="1800" b="1" spc="-10" dirty="0">
                <a:solidFill>
                  <a:srgbClr val="0995E3"/>
                </a:solidFill>
                <a:latin typeface="Calibri"/>
                <a:cs typeface="Calibri"/>
              </a:rPr>
              <a:t>age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i="1" spc="-5" dirty="0">
                <a:solidFill>
                  <a:srgbClr val="0995E3"/>
                </a:solidFill>
                <a:latin typeface="Calibri"/>
                <a:cs typeface="Calibri"/>
              </a:rPr>
              <a:t>THEY</a:t>
            </a:r>
            <a:r>
              <a:rPr sz="1800" b="1" i="1" spc="-2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0995E3"/>
                </a:solidFill>
                <a:latin typeface="Calibri"/>
                <a:cs typeface="Calibri"/>
              </a:rPr>
              <a:t>CONTROL</a:t>
            </a:r>
            <a:r>
              <a:rPr sz="1800" b="1" i="1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995E3"/>
                </a:solidFill>
                <a:latin typeface="Calibri"/>
                <a:cs typeface="Calibri"/>
              </a:rPr>
              <a:t>THE</a:t>
            </a:r>
            <a:r>
              <a:rPr sz="1800" b="1" i="1" spc="-2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i="1" spc="-15" dirty="0">
                <a:solidFill>
                  <a:srgbClr val="0995E3"/>
                </a:solidFill>
                <a:latin typeface="Calibri"/>
                <a:cs typeface="Calibri"/>
              </a:rPr>
              <a:t>WALLETS!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554" y="496646"/>
            <a:ext cx="7539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Anatomy</a:t>
            </a:r>
            <a:r>
              <a:rPr sz="4000" spc="-10" dirty="0"/>
              <a:t> </a:t>
            </a:r>
            <a:r>
              <a:rPr sz="4000" spc="-5" dirty="0"/>
              <a:t>of</a:t>
            </a:r>
            <a:r>
              <a:rPr sz="4000" spc="-15" dirty="0"/>
              <a:t> Facebook</a:t>
            </a:r>
            <a:r>
              <a:rPr sz="4000" spc="-5" dirty="0"/>
              <a:t> –</a:t>
            </a:r>
            <a:r>
              <a:rPr sz="4000" spc="-25" dirty="0"/>
              <a:t> </a:t>
            </a:r>
            <a:r>
              <a:rPr sz="4000" spc="-85" dirty="0"/>
              <a:t>Your</a:t>
            </a:r>
            <a:r>
              <a:rPr sz="4000" spc="-5" dirty="0"/>
              <a:t> </a:t>
            </a:r>
            <a:r>
              <a:rPr sz="4000" spc="-10" dirty="0"/>
              <a:t>profile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57756"/>
            <a:ext cx="2592705" cy="28613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3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D42A16"/>
                </a:solidFill>
                <a:latin typeface="Calibri"/>
                <a:cs typeface="Calibri"/>
              </a:rPr>
              <a:t>Cover</a:t>
            </a:r>
            <a:r>
              <a:rPr sz="2400" spc="-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D42A16"/>
                </a:solidFill>
                <a:latin typeface="Calibri"/>
                <a:cs typeface="Calibri"/>
              </a:rPr>
              <a:t>photo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-10" dirty="0">
                <a:solidFill>
                  <a:srgbClr val="D42A16"/>
                </a:solidFill>
                <a:latin typeface="Calibri"/>
                <a:cs typeface="Calibri"/>
              </a:rPr>
              <a:t>Profile</a:t>
            </a:r>
            <a:r>
              <a:rPr sz="2400" spc="-4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D42A16"/>
                </a:solidFill>
                <a:latin typeface="Calibri"/>
                <a:cs typeface="Calibri"/>
              </a:rPr>
              <a:t>picture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ts val="2790"/>
              </a:lnSpc>
              <a:spcBef>
                <a:spcPts val="2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dirty="0">
                <a:solidFill>
                  <a:srgbClr val="D42A16"/>
                </a:solidFill>
                <a:latin typeface="Calibri"/>
                <a:cs typeface="Calibri"/>
              </a:rPr>
              <a:t>About</a:t>
            </a:r>
            <a:endParaRPr sz="2400">
              <a:latin typeface="Calibri"/>
              <a:cs typeface="Calibri"/>
            </a:endParaRPr>
          </a:p>
          <a:p>
            <a:pPr marL="527685" marR="434340">
              <a:lnSpc>
                <a:spcPts val="1939"/>
              </a:lnSpc>
              <a:spcBef>
                <a:spcPts val="160"/>
              </a:spcBef>
            </a:pPr>
            <a:r>
              <a:rPr sz="1800" i="1" spc="-5" dirty="0">
                <a:latin typeface="Calibri"/>
                <a:cs typeface="Calibri"/>
              </a:rPr>
              <a:t>(use </a:t>
            </a:r>
            <a:r>
              <a:rPr sz="1800" i="1" spc="-15" dirty="0">
                <a:latin typeface="Calibri"/>
                <a:cs typeface="Calibri"/>
              </a:rPr>
              <a:t>keywords for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search)</a:t>
            </a:r>
            <a:endParaRPr sz="1800">
              <a:latin typeface="Calibri"/>
              <a:cs typeface="Calibri"/>
            </a:endParaRPr>
          </a:p>
          <a:p>
            <a:pPr marL="527685" marR="5080" indent="-515620">
              <a:lnSpc>
                <a:spcPts val="2590"/>
              </a:lnSpc>
              <a:spcBef>
                <a:spcPts val="55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D42A16"/>
                </a:solidFill>
                <a:latin typeface="Calibri"/>
                <a:cs typeface="Calibri"/>
              </a:rPr>
              <a:t>Applications</a:t>
            </a:r>
            <a:r>
              <a:rPr sz="2400" spc="-1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2400" spc="-5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D42A16"/>
                </a:solidFill>
                <a:latin typeface="Calibri"/>
                <a:cs typeface="Calibri"/>
              </a:rPr>
              <a:t>custom</a:t>
            </a:r>
            <a:r>
              <a:rPr sz="2400" spc="-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D42A16"/>
                </a:solidFill>
                <a:latin typeface="Calibri"/>
                <a:cs typeface="Calibri"/>
              </a:rPr>
              <a:t>tabs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54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D42A16"/>
                </a:solidFill>
                <a:latin typeface="Calibri"/>
                <a:cs typeface="Calibri"/>
              </a:rPr>
              <a:t>Timeline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792" y="4197857"/>
            <a:ext cx="2099310" cy="15347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2425" indent="-340360">
              <a:lnSpc>
                <a:spcPct val="100000"/>
              </a:lnSpc>
              <a:spcBef>
                <a:spcPts val="315"/>
              </a:spcBef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800" spc="-10" dirty="0">
                <a:latin typeface="Calibri"/>
                <a:cs typeface="Calibri"/>
              </a:rPr>
              <a:t>Milestones</a:t>
            </a:r>
            <a:endParaRPr sz="18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800" spc="-5" dirty="0">
                <a:latin typeface="Calibri"/>
                <a:cs typeface="Calibri"/>
              </a:rPr>
              <a:t>Highlights</a:t>
            </a:r>
            <a:endParaRPr sz="18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220"/>
              </a:spcBef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800" spc="-5" dirty="0">
                <a:latin typeface="Calibri"/>
                <a:cs typeface="Calibri"/>
              </a:rPr>
              <a:t>Friend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activity</a:t>
            </a:r>
            <a:endParaRPr sz="18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800" spc="-10" dirty="0">
                <a:latin typeface="Calibri"/>
                <a:cs typeface="Calibri"/>
              </a:rPr>
              <a:t>Recommendations</a:t>
            </a:r>
            <a:endParaRPr sz="18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800" spc="-10" dirty="0">
                <a:latin typeface="Calibri"/>
                <a:cs typeface="Calibri"/>
              </a:rPr>
              <a:t>General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52800" y="1394447"/>
            <a:ext cx="5584825" cy="4702810"/>
            <a:chOff x="3572255" y="1394447"/>
            <a:chExt cx="5584825" cy="4702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0581" y="1394447"/>
              <a:ext cx="5503418" cy="47023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3288" y="3974591"/>
              <a:ext cx="3410712" cy="4191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88532" y="4010533"/>
              <a:ext cx="3355975" cy="321310"/>
            </a:xfrm>
            <a:custGeom>
              <a:avLst/>
              <a:gdLst/>
              <a:ahLst/>
              <a:cxnLst/>
              <a:rect l="l" t="t" r="r" b="b"/>
              <a:pathLst>
                <a:path w="3355975" h="321310">
                  <a:moveTo>
                    <a:pt x="0" y="320802"/>
                  </a:moveTo>
                  <a:lnTo>
                    <a:pt x="704" y="247247"/>
                  </a:lnTo>
                  <a:lnTo>
                    <a:pt x="2710" y="179725"/>
                  </a:lnTo>
                  <a:lnTo>
                    <a:pt x="5858" y="120160"/>
                  </a:lnTo>
                  <a:lnTo>
                    <a:pt x="9988" y="70479"/>
                  </a:lnTo>
                  <a:lnTo>
                    <a:pt x="14940" y="32608"/>
                  </a:lnTo>
                  <a:lnTo>
                    <a:pt x="26669" y="0"/>
                  </a:lnTo>
                  <a:lnTo>
                    <a:pt x="3328669" y="0"/>
                  </a:lnTo>
                  <a:lnTo>
                    <a:pt x="3345455" y="70479"/>
                  </a:lnTo>
                  <a:lnTo>
                    <a:pt x="3349598" y="120160"/>
                  </a:lnTo>
                  <a:lnTo>
                    <a:pt x="3352753" y="179725"/>
                  </a:lnTo>
                  <a:lnTo>
                    <a:pt x="3354762" y="247247"/>
                  </a:lnTo>
                  <a:lnTo>
                    <a:pt x="3355466" y="320802"/>
                  </a:lnTo>
                </a:path>
              </a:pathLst>
            </a:custGeom>
            <a:ln w="254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2255" y="5125211"/>
              <a:ext cx="5571744" cy="4191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27246" y="5160263"/>
              <a:ext cx="5516880" cy="321310"/>
            </a:xfrm>
            <a:custGeom>
              <a:avLst/>
              <a:gdLst/>
              <a:ahLst/>
              <a:cxnLst/>
              <a:rect l="l" t="t" r="r" b="b"/>
              <a:pathLst>
                <a:path w="5516880" h="321310">
                  <a:moveTo>
                    <a:pt x="0" y="320802"/>
                  </a:moveTo>
                  <a:lnTo>
                    <a:pt x="704" y="247247"/>
                  </a:lnTo>
                  <a:lnTo>
                    <a:pt x="2710" y="179725"/>
                  </a:lnTo>
                  <a:lnTo>
                    <a:pt x="5858" y="120160"/>
                  </a:lnTo>
                  <a:lnTo>
                    <a:pt x="9988" y="70479"/>
                  </a:lnTo>
                  <a:lnTo>
                    <a:pt x="14940" y="32608"/>
                  </a:lnTo>
                  <a:lnTo>
                    <a:pt x="26669" y="0"/>
                  </a:lnTo>
                  <a:lnTo>
                    <a:pt x="5489956" y="0"/>
                  </a:lnTo>
                  <a:lnTo>
                    <a:pt x="5506741" y="70479"/>
                  </a:lnTo>
                  <a:lnTo>
                    <a:pt x="5510884" y="120160"/>
                  </a:lnTo>
                  <a:lnTo>
                    <a:pt x="5514039" y="179725"/>
                  </a:lnTo>
                  <a:lnTo>
                    <a:pt x="5516048" y="247247"/>
                  </a:lnTo>
                  <a:lnTo>
                    <a:pt x="5516753" y="320802"/>
                  </a:lnTo>
                </a:path>
              </a:pathLst>
            </a:custGeom>
            <a:ln w="25399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4447" y="1905000"/>
              <a:ext cx="527303" cy="5273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0355" y="1918716"/>
              <a:ext cx="527303" cy="5654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7246" y="1925066"/>
              <a:ext cx="441070" cy="44119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777488" y="198094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84447" y="3717035"/>
            <a:ext cx="553720" cy="579120"/>
            <a:chOff x="3584447" y="3717035"/>
            <a:chExt cx="553720" cy="57912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84447" y="3717035"/>
              <a:ext cx="527303" cy="5257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10355" y="3730751"/>
              <a:ext cx="527303" cy="5654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7246" y="3736466"/>
              <a:ext cx="441070" cy="44119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777488" y="379272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78808" y="4311396"/>
            <a:ext cx="551815" cy="579120"/>
            <a:chOff x="4178808" y="4311396"/>
            <a:chExt cx="551815" cy="57912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8808" y="4311396"/>
              <a:ext cx="525779" cy="52730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3192" y="4325112"/>
              <a:ext cx="527303" cy="5654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0718" y="4331335"/>
              <a:ext cx="441198" cy="4411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371213" y="438772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526023" y="4090415"/>
            <a:ext cx="551815" cy="579120"/>
            <a:chOff x="5526023" y="4090415"/>
            <a:chExt cx="551815" cy="57912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26023" y="4090415"/>
              <a:ext cx="525779" cy="5273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50407" y="4104131"/>
              <a:ext cx="527303" cy="5654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67933" y="4110735"/>
              <a:ext cx="441198" cy="441197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718428" y="4167073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299459" y="5241035"/>
            <a:ext cx="551815" cy="579120"/>
            <a:chOff x="3299459" y="5241035"/>
            <a:chExt cx="551815" cy="579120"/>
          </a:xfrm>
        </p:grpSpPr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99459" y="5241035"/>
              <a:ext cx="525779" cy="5257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23843" y="5254751"/>
              <a:ext cx="527303" cy="5654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42131" y="5260466"/>
              <a:ext cx="441070" cy="44115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492246" y="531698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170" y="461594"/>
            <a:ext cx="7589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Customise</a:t>
            </a:r>
            <a:r>
              <a:rPr spc="-70" dirty="0"/>
              <a:t> </a:t>
            </a:r>
            <a:r>
              <a:rPr spc="-10" dirty="0"/>
              <a:t>your</a:t>
            </a:r>
            <a:r>
              <a:rPr spc="-45" dirty="0"/>
              <a:t> </a:t>
            </a:r>
            <a:r>
              <a:rPr spc="-15" dirty="0"/>
              <a:t>Facebook</a:t>
            </a:r>
            <a:r>
              <a:rPr spc="-40" dirty="0"/>
              <a:t> </a:t>
            </a:r>
            <a:r>
              <a:rPr spc="-5" dirty="0"/>
              <a:t>profile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6889"/>
            <a:ext cx="3255010" cy="43440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354965" algn="l"/>
              </a:tabLst>
            </a:pPr>
            <a:r>
              <a:rPr sz="2400" b="1" spc="-10" dirty="0">
                <a:solidFill>
                  <a:srgbClr val="D42A16"/>
                </a:solidFill>
                <a:latin typeface="Calibri"/>
                <a:cs typeface="Calibri"/>
              </a:rPr>
              <a:t>Cover</a:t>
            </a:r>
            <a:r>
              <a:rPr sz="2400" b="1" spc="-4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42A16"/>
                </a:solidFill>
                <a:latin typeface="Calibri"/>
                <a:cs typeface="Calibri"/>
              </a:rPr>
              <a:t>photo</a:t>
            </a:r>
            <a:endParaRPr sz="2400">
              <a:latin typeface="Calibri"/>
              <a:cs typeface="Calibri"/>
            </a:endParaRPr>
          </a:p>
          <a:p>
            <a:pPr marL="526415" lvl="1" indent="-180340">
              <a:lnSpc>
                <a:spcPts val="2280"/>
              </a:lnSpc>
              <a:spcBef>
                <a:spcPts val="270"/>
              </a:spcBef>
              <a:buFont typeface="Arial MT"/>
              <a:buChar char="–"/>
              <a:tabLst>
                <a:tab pos="527050" algn="l"/>
              </a:tabLst>
            </a:pPr>
            <a:r>
              <a:rPr sz="2000" b="1" spc="-40" dirty="0">
                <a:latin typeface="Calibri"/>
                <a:cs typeface="Calibri"/>
              </a:rPr>
              <a:t>Your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chance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to</a:t>
            </a:r>
            <a:r>
              <a:rPr sz="2000" b="1" spc="-20" dirty="0">
                <a:latin typeface="Calibri"/>
                <a:cs typeface="Calibri"/>
              </a:rPr>
              <a:t> make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R="31115" algn="r">
              <a:lnSpc>
                <a:spcPts val="2280"/>
              </a:lnSpc>
            </a:pPr>
            <a:r>
              <a:rPr sz="2000" b="1" spc="-5" dirty="0">
                <a:latin typeface="Calibri"/>
                <a:cs typeface="Calibri"/>
              </a:rPr>
              <a:t>stunning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first </a:t>
            </a:r>
            <a:r>
              <a:rPr sz="2000" b="1" spc="-5" dirty="0">
                <a:latin typeface="Calibri"/>
                <a:cs typeface="Calibri"/>
              </a:rPr>
              <a:t>impression!</a:t>
            </a:r>
            <a:endParaRPr sz="2000">
              <a:latin typeface="Calibri"/>
              <a:cs typeface="Calibri"/>
            </a:endParaRPr>
          </a:p>
          <a:p>
            <a:pPr marL="526415" marR="48895" lvl="1" indent="-527050" algn="r">
              <a:lnSpc>
                <a:spcPct val="100000"/>
              </a:lnSpc>
              <a:spcBef>
                <a:spcPts val="240"/>
              </a:spcBef>
              <a:buFont typeface="Arial MT"/>
              <a:buChar char="–"/>
              <a:tabLst>
                <a:tab pos="527050" algn="l"/>
              </a:tabLst>
            </a:pPr>
            <a:r>
              <a:rPr sz="2000" b="1" spc="-10" dirty="0">
                <a:latin typeface="Calibri"/>
                <a:cs typeface="Calibri"/>
              </a:rPr>
              <a:t>What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makes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you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unique?</a:t>
            </a:r>
            <a:endParaRPr sz="2000">
              <a:latin typeface="Calibri"/>
              <a:cs typeface="Calibri"/>
            </a:endParaRPr>
          </a:p>
          <a:p>
            <a:pPr marL="819150" lvl="2" indent="-180340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819150" algn="l"/>
              </a:tabLst>
            </a:pPr>
            <a:r>
              <a:rPr sz="1700" dirty="0">
                <a:latin typeface="Calibri"/>
                <a:cs typeface="Calibri"/>
              </a:rPr>
              <a:t>Special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views</a:t>
            </a:r>
            <a:endParaRPr sz="1700">
              <a:latin typeface="Calibri"/>
              <a:cs typeface="Calibri"/>
            </a:endParaRPr>
          </a:p>
          <a:p>
            <a:pPr marL="819150" lvl="2" indent="-180340">
              <a:lnSpc>
                <a:spcPts val="1939"/>
              </a:lnSpc>
              <a:spcBef>
                <a:spcPts val="204"/>
              </a:spcBef>
              <a:buFont typeface="Arial MT"/>
              <a:buChar char="•"/>
              <a:tabLst>
                <a:tab pos="819150" algn="l"/>
              </a:tabLst>
            </a:pPr>
            <a:r>
              <a:rPr sz="1700" spc="-15" dirty="0">
                <a:latin typeface="Calibri"/>
                <a:cs typeface="Calibri"/>
              </a:rPr>
              <a:t>Favourite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guest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hangout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on</a:t>
            </a:r>
            <a:endParaRPr sz="1700">
              <a:latin typeface="Calibri"/>
              <a:cs typeface="Calibri"/>
            </a:endParaRPr>
          </a:p>
          <a:p>
            <a:pPr marL="819150">
              <a:lnSpc>
                <a:spcPts val="1939"/>
              </a:lnSpc>
            </a:pPr>
            <a:r>
              <a:rPr sz="1700" spc="-5" dirty="0">
                <a:latin typeface="Calibri"/>
                <a:cs typeface="Calibri"/>
              </a:rPr>
              <a:t>property</a:t>
            </a:r>
            <a:endParaRPr sz="1700">
              <a:latin typeface="Calibri"/>
              <a:cs typeface="Calibri"/>
            </a:endParaRPr>
          </a:p>
          <a:p>
            <a:pPr marL="819150" lvl="2" indent="-18034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819150" algn="l"/>
              </a:tabLst>
            </a:pPr>
            <a:r>
              <a:rPr sz="1700" dirty="0">
                <a:latin typeface="Calibri"/>
                <a:cs typeface="Calibri"/>
              </a:rPr>
              <a:t>Special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feature </a:t>
            </a:r>
            <a:r>
              <a:rPr sz="1700" spc="-5" dirty="0">
                <a:latin typeface="Calibri"/>
                <a:cs typeface="Calibri"/>
              </a:rPr>
              <a:t>or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service</a:t>
            </a:r>
            <a:endParaRPr sz="1700">
              <a:latin typeface="Calibri"/>
              <a:cs typeface="Calibri"/>
            </a:endParaRPr>
          </a:p>
          <a:p>
            <a:pPr marL="819150" marR="52069" lvl="2" indent="-180340">
              <a:lnSpc>
                <a:spcPts val="1839"/>
              </a:lnSpc>
              <a:spcBef>
                <a:spcPts val="434"/>
              </a:spcBef>
              <a:buFont typeface="Arial MT"/>
              <a:buChar char="•"/>
              <a:tabLst>
                <a:tab pos="819150" algn="l"/>
              </a:tabLst>
            </a:pPr>
            <a:r>
              <a:rPr sz="1700" spc="-5" dirty="0">
                <a:latin typeface="Calibri"/>
                <a:cs typeface="Calibri"/>
              </a:rPr>
              <a:t>Highlight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seasonal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decor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or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events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your</a:t>
            </a:r>
            <a:r>
              <a:rPr sz="1700" spc="-5" dirty="0">
                <a:latin typeface="Calibri"/>
                <a:cs typeface="Calibri"/>
              </a:rPr>
              <a:t> property</a:t>
            </a:r>
            <a:endParaRPr sz="1700">
              <a:latin typeface="Calibri"/>
              <a:cs typeface="Calibri"/>
            </a:endParaRPr>
          </a:p>
          <a:p>
            <a:pPr marL="526415" marR="200025" lvl="1" indent="-180340" algn="just">
              <a:lnSpc>
                <a:spcPct val="90700"/>
              </a:lnSpc>
              <a:spcBef>
                <a:spcPts val="405"/>
              </a:spcBef>
              <a:buFont typeface="Arial MT"/>
              <a:buChar char="–"/>
              <a:tabLst>
                <a:tab pos="583565" algn="l"/>
              </a:tabLst>
            </a:pPr>
            <a:r>
              <a:rPr dirty="0"/>
              <a:t>	</a:t>
            </a:r>
            <a:r>
              <a:rPr sz="2000" b="1" dirty="0">
                <a:latin typeface="Calibri"/>
                <a:cs typeface="Calibri"/>
              </a:rPr>
              <a:t>No </a:t>
            </a:r>
            <a:r>
              <a:rPr sz="2000" b="1" spc="-5" dirty="0">
                <a:latin typeface="Calibri"/>
                <a:cs typeface="Calibri"/>
              </a:rPr>
              <a:t>calls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action or ad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promotions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allowed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(e.g.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“Like </a:t>
            </a:r>
            <a:r>
              <a:rPr sz="1500" spc="-5" dirty="0">
                <a:latin typeface="Calibri"/>
                <a:cs typeface="Calibri"/>
              </a:rPr>
              <a:t>us” or “10% </a:t>
            </a:r>
            <a:r>
              <a:rPr sz="1500" spc="-50" dirty="0">
                <a:latin typeface="Calibri"/>
                <a:cs typeface="Calibri"/>
              </a:rPr>
              <a:t>off,” </a:t>
            </a:r>
            <a:r>
              <a:rPr sz="1500" dirty="0">
                <a:latin typeface="Calibri"/>
                <a:cs typeface="Calibri"/>
              </a:rPr>
              <a:t>“Visit </a:t>
            </a:r>
            <a:r>
              <a:rPr sz="1500" spc="-5" dirty="0">
                <a:latin typeface="Calibri"/>
                <a:cs typeface="Calibri"/>
              </a:rPr>
              <a:t>our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website!”)</a:t>
            </a:r>
            <a:endParaRPr sz="1500">
              <a:latin typeface="Calibri"/>
              <a:cs typeface="Calibri"/>
            </a:endParaRPr>
          </a:p>
          <a:p>
            <a:pPr marL="236220" marR="5080" lvl="1" indent="-236220" algn="r">
              <a:lnSpc>
                <a:spcPct val="100000"/>
              </a:lnSpc>
              <a:spcBef>
                <a:spcPts val="210"/>
              </a:spcBef>
              <a:buFont typeface="Arial MT"/>
              <a:buChar char="–"/>
              <a:tabLst>
                <a:tab pos="236220" algn="l"/>
              </a:tabLst>
            </a:pPr>
            <a:r>
              <a:rPr sz="2000" dirty="0">
                <a:latin typeface="Calibri"/>
                <a:cs typeface="Calibri"/>
              </a:rPr>
              <a:t>851</a:t>
            </a:r>
            <a:r>
              <a:rPr sz="2000" spc="-20" dirty="0">
                <a:latin typeface="Calibri"/>
                <a:cs typeface="Calibri"/>
              </a:rPr>
              <a:t> px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315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px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tall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9069" y="1175638"/>
            <a:ext cx="3981069" cy="177190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069" y="3067685"/>
            <a:ext cx="3981069" cy="1750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53331" y="4937213"/>
            <a:ext cx="3981069" cy="1770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7598" y="1417700"/>
            <a:ext cx="4529455" cy="4398010"/>
            <a:chOff x="4157598" y="1417700"/>
            <a:chExt cx="4529455" cy="4398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3345" y="4039768"/>
              <a:ext cx="2532506" cy="17754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7598" y="1417700"/>
              <a:ext cx="2887599" cy="24118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4023" y="2849752"/>
              <a:ext cx="2652776" cy="169748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9170" y="461594"/>
            <a:ext cx="7589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Customise</a:t>
            </a:r>
            <a:r>
              <a:rPr spc="-70" dirty="0"/>
              <a:t> </a:t>
            </a:r>
            <a:r>
              <a:rPr spc="-10" dirty="0"/>
              <a:t>your</a:t>
            </a:r>
            <a:r>
              <a:rPr spc="-45" dirty="0"/>
              <a:t> </a:t>
            </a:r>
            <a:r>
              <a:rPr spc="-15" dirty="0"/>
              <a:t>Facebook</a:t>
            </a:r>
            <a:r>
              <a:rPr spc="-40" dirty="0"/>
              <a:t> </a:t>
            </a:r>
            <a:r>
              <a:rPr spc="-5" dirty="0"/>
              <a:t>profile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521131"/>
            <a:ext cx="3537585" cy="376491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0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Profile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picture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Clearly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brand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yourself</a:t>
            </a:r>
            <a:endParaRPr sz="2400">
              <a:latin typeface="Calibri"/>
              <a:cs typeface="Calibri"/>
            </a:endParaRPr>
          </a:p>
          <a:p>
            <a:pPr marL="756285" marR="24574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Posted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next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every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post </a:t>
            </a:r>
            <a:r>
              <a:rPr sz="2400" spc="-10" dirty="0">
                <a:latin typeface="Calibri"/>
                <a:cs typeface="Calibri"/>
              </a:rPr>
              <a:t>you </a:t>
            </a:r>
            <a:r>
              <a:rPr sz="2400" spc="-20" dirty="0">
                <a:latin typeface="Calibri"/>
                <a:cs typeface="Calibri"/>
              </a:rPr>
              <a:t>make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Facebook</a:t>
            </a:r>
            <a:endParaRPr sz="2400">
              <a:latin typeface="Calibri"/>
              <a:cs typeface="Calibri"/>
            </a:endParaRPr>
          </a:p>
          <a:p>
            <a:pPr marL="756285" marR="337820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50px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50px,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keep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simple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clean</a:t>
            </a:r>
            <a:endParaRPr sz="2400">
              <a:latin typeface="Calibri"/>
              <a:cs typeface="Calibri"/>
            </a:endParaRPr>
          </a:p>
          <a:p>
            <a:pPr marL="756285" marR="12890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Overlaps your </a:t>
            </a:r>
            <a:r>
              <a:rPr sz="2400" spc="-15" dirty="0">
                <a:latin typeface="Calibri"/>
                <a:cs typeface="Calibri"/>
              </a:rPr>
              <a:t>cover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photo,</a:t>
            </a:r>
            <a:r>
              <a:rPr sz="2400" spc="-15" dirty="0">
                <a:latin typeface="Calibri"/>
                <a:cs typeface="Calibri"/>
              </a:rPr>
              <a:t> 180px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180px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170" y="461594"/>
            <a:ext cx="75895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Customise</a:t>
            </a:r>
            <a:r>
              <a:rPr spc="-70" dirty="0"/>
              <a:t> </a:t>
            </a:r>
            <a:r>
              <a:rPr spc="-10" dirty="0"/>
              <a:t>your</a:t>
            </a:r>
            <a:r>
              <a:rPr spc="-45" dirty="0"/>
              <a:t> </a:t>
            </a:r>
            <a:r>
              <a:rPr spc="-15" dirty="0"/>
              <a:t>Facebook</a:t>
            </a:r>
            <a:r>
              <a:rPr spc="-40" dirty="0"/>
              <a:t> </a:t>
            </a:r>
            <a:r>
              <a:rPr spc="-5" dirty="0"/>
              <a:t>profile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03598" y="1918207"/>
            <a:ext cx="5240655" cy="3070225"/>
            <a:chOff x="3903598" y="1918207"/>
            <a:chExt cx="5240655" cy="3070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2827" y="1918207"/>
              <a:ext cx="4551171" cy="10134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3598" y="2971418"/>
              <a:ext cx="4587239" cy="960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2827" y="3921378"/>
              <a:ext cx="4551171" cy="10668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5940" y="1528015"/>
            <a:ext cx="3605529" cy="44589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455"/>
              </a:spcBef>
              <a:buAutoNum type="arabicPeriod" startAt="3"/>
              <a:tabLst>
                <a:tab pos="344170" algn="l"/>
              </a:tabLst>
            </a:pPr>
            <a:r>
              <a:rPr sz="2600" b="1" spc="-5" dirty="0">
                <a:solidFill>
                  <a:srgbClr val="D42A16"/>
                </a:solidFill>
                <a:latin typeface="Calibri"/>
                <a:cs typeface="Calibri"/>
              </a:rPr>
              <a:t>Apps</a:t>
            </a:r>
            <a:r>
              <a:rPr sz="2600" b="1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D42A16"/>
                </a:solidFill>
                <a:latin typeface="Calibri"/>
                <a:cs typeface="Calibri"/>
              </a:rPr>
              <a:t>&amp;</a:t>
            </a:r>
            <a:r>
              <a:rPr sz="2600" b="1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D42A16"/>
                </a:solidFill>
                <a:latin typeface="Calibri"/>
                <a:cs typeface="Calibri"/>
              </a:rPr>
              <a:t>custom</a:t>
            </a:r>
            <a:r>
              <a:rPr sz="26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D42A16"/>
                </a:solidFill>
                <a:latin typeface="Calibri"/>
                <a:cs typeface="Calibri"/>
              </a:rPr>
              <a:t>tabs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ts val="2510"/>
              </a:lnSpc>
              <a:spcBef>
                <a:spcPts val="29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10" dirty="0">
                <a:latin typeface="Calibri"/>
                <a:cs typeface="Calibri"/>
              </a:rPr>
              <a:t>Highlight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your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strong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510"/>
              </a:lnSpc>
            </a:pPr>
            <a:r>
              <a:rPr sz="2200" b="1" spc="-10" dirty="0">
                <a:latin typeface="Calibri"/>
                <a:cs typeface="Calibri"/>
              </a:rPr>
              <a:t>points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Photos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Accolades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Booking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engine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Promotions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Email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subscription</a:t>
            </a:r>
            <a:endParaRPr sz="2000">
              <a:latin typeface="Calibri"/>
              <a:cs typeface="Calibri"/>
            </a:endParaRPr>
          </a:p>
          <a:p>
            <a:pPr marL="756285" marR="36830" lvl="1" indent="-287020">
              <a:lnSpc>
                <a:spcPct val="90100"/>
              </a:lnSpc>
              <a:spcBef>
                <a:spcPts val="51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200" b="1" spc="-10" dirty="0">
                <a:latin typeface="Calibri"/>
                <a:cs typeface="Calibri"/>
              </a:rPr>
              <a:t>Prioritise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apps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you 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most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want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your</a:t>
            </a:r>
            <a:r>
              <a:rPr sz="2200" b="1" spc="-10" dirty="0">
                <a:latin typeface="Calibri"/>
                <a:cs typeface="Calibri"/>
              </a:rPr>
              <a:t> users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48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interact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ts val="1620"/>
              </a:lnSpc>
              <a:spcBef>
                <a:spcPts val="42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500" spc="-10" dirty="0">
                <a:latin typeface="Calibri"/>
                <a:cs typeface="Calibri"/>
              </a:rPr>
              <a:t>Each</a:t>
            </a:r>
            <a:r>
              <a:rPr sz="1500" spc="-5" dirty="0">
                <a:latin typeface="Calibri"/>
                <a:cs typeface="Calibri"/>
              </a:rPr>
              <a:t> custom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application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gets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its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own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image </a:t>
            </a:r>
            <a:r>
              <a:rPr sz="1500" spc="-10" dirty="0">
                <a:latin typeface="Calibri"/>
                <a:cs typeface="Calibri"/>
              </a:rPr>
              <a:t>(111x74px) </a:t>
            </a:r>
            <a:r>
              <a:rPr sz="1500" spc="-5" dirty="0">
                <a:latin typeface="Calibri"/>
                <a:cs typeface="Calibri"/>
              </a:rPr>
              <a:t>beneath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15" dirty="0">
                <a:latin typeface="Calibri"/>
                <a:cs typeface="Calibri"/>
              </a:rPr>
              <a:t>Like </a:t>
            </a:r>
            <a:r>
              <a:rPr sz="1500" spc="-10" dirty="0">
                <a:latin typeface="Calibri"/>
                <a:cs typeface="Calibri"/>
              </a:rPr>
              <a:t> button.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Use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these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mini</a:t>
            </a:r>
            <a:r>
              <a:rPr sz="1500" spc="-5" dirty="0">
                <a:latin typeface="Calibri"/>
                <a:cs typeface="Calibri"/>
              </a:rPr>
              <a:t> ads.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04157" y="5024488"/>
            <a:ext cx="4553077" cy="929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513" y="461594"/>
            <a:ext cx="62750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Hotel</a:t>
            </a:r>
            <a:r>
              <a:rPr spc="-30" dirty="0"/>
              <a:t> </a:t>
            </a:r>
            <a:r>
              <a:rPr spc="-35" dirty="0"/>
              <a:t>sweepstakes/contest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202" y="1369241"/>
            <a:ext cx="2901315" cy="481711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25" dirty="0">
                <a:latin typeface="Calibri"/>
                <a:cs typeface="Calibri"/>
              </a:rPr>
              <a:t>Fan </a:t>
            </a:r>
            <a:r>
              <a:rPr sz="2200" b="1" spc="-5" dirty="0">
                <a:latin typeface="Calibri"/>
                <a:cs typeface="Calibri"/>
              </a:rPr>
              <a:t>acquisition</a:t>
            </a:r>
            <a:endParaRPr sz="220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Option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‘gated’</a:t>
            </a:r>
            <a:endParaRPr sz="1800">
              <a:latin typeface="Calibri"/>
              <a:cs typeface="Calibri"/>
            </a:endParaRPr>
          </a:p>
          <a:p>
            <a:pPr marR="19050" algn="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competition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entry </a:t>
            </a:r>
            <a:r>
              <a:rPr sz="1800" spc="-15" dirty="0">
                <a:latin typeface="Calibri"/>
                <a:cs typeface="Calibri"/>
              </a:rPr>
              <a:t>form</a:t>
            </a:r>
            <a:endParaRPr sz="1800">
              <a:latin typeface="Calibri"/>
              <a:cs typeface="Calibri"/>
            </a:endParaRPr>
          </a:p>
          <a:p>
            <a:pPr marL="227965" marR="62865" lvl="1" indent="-227965" algn="r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27965" algn="l"/>
                <a:tab pos="698500" algn="l"/>
              </a:tabLst>
            </a:pPr>
            <a:r>
              <a:rPr sz="1800" spc="-15" dirty="0">
                <a:latin typeface="Calibri"/>
                <a:cs typeface="Calibri"/>
              </a:rPr>
              <a:t>Requires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‘Like’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enter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Calibri"/>
                <a:cs typeface="Calibri"/>
              </a:rPr>
              <a:t>Email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acquisition</a:t>
            </a:r>
            <a:endParaRPr sz="2200">
              <a:latin typeface="Calibri"/>
              <a:cs typeface="Calibri"/>
            </a:endParaRPr>
          </a:p>
          <a:p>
            <a:pPr marL="697865" marR="5715" lvl="1" indent="-228600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800" spc="-15" dirty="0">
                <a:latin typeface="Calibri"/>
                <a:cs typeface="Calibri"/>
              </a:rPr>
              <a:t>Require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email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subscription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enter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preselect </a:t>
            </a:r>
            <a:r>
              <a:rPr sz="1800" spc="-10" dirty="0">
                <a:latin typeface="Calibri"/>
                <a:cs typeface="Calibri"/>
              </a:rPr>
              <a:t>subscription </a:t>
            </a:r>
            <a:r>
              <a:rPr sz="1800" spc="-5" dirty="0">
                <a:latin typeface="Calibri"/>
                <a:cs typeface="Calibri"/>
              </a:rPr>
              <a:t> option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entry </a:t>
            </a:r>
            <a:r>
              <a:rPr sz="1800" spc="-15" dirty="0">
                <a:latin typeface="Calibri"/>
                <a:cs typeface="Calibri"/>
              </a:rPr>
              <a:t>form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i="1" spc="-15" dirty="0">
                <a:latin typeface="Calibri"/>
                <a:cs typeface="Calibri"/>
              </a:rPr>
              <a:t>Traffic</a:t>
            </a:r>
            <a:r>
              <a:rPr sz="1800" b="1" i="1" spc="-2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generation</a:t>
            </a:r>
            <a:endParaRPr sz="1800">
              <a:latin typeface="Calibri"/>
              <a:cs typeface="Calibri"/>
            </a:endParaRPr>
          </a:p>
          <a:p>
            <a:pPr marL="697865" marR="5080" lvl="1" indent="-228600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Option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also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spc="-10" dirty="0">
                <a:latin typeface="Calibri"/>
                <a:cs typeface="Calibri"/>
              </a:rPr>
              <a:t>content, </a:t>
            </a:r>
            <a:r>
              <a:rPr sz="1800" spc="-5" dirty="0">
                <a:latin typeface="Calibri"/>
                <a:cs typeface="Calibri"/>
              </a:rPr>
              <a:t>incl.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shareable video or </a:t>
            </a:r>
            <a:r>
              <a:rPr sz="1800" spc="-10" dirty="0">
                <a:latin typeface="Calibri"/>
                <a:cs typeface="Calibri"/>
              </a:rPr>
              <a:t>links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Hot Deals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below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entry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00423" y="1592325"/>
            <a:ext cx="4792980" cy="3969385"/>
            <a:chOff x="3900423" y="1592325"/>
            <a:chExt cx="4792980" cy="39693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6773" y="1598675"/>
              <a:ext cx="4780026" cy="39564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03598" y="1595500"/>
              <a:ext cx="4786630" cy="3963035"/>
            </a:xfrm>
            <a:custGeom>
              <a:avLst/>
              <a:gdLst/>
              <a:ahLst/>
              <a:cxnLst/>
              <a:rect l="l" t="t" r="r" b="b"/>
              <a:pathLst>
                <a:path w="4786630" h="3963035">
                  <a:moveTo>
                    <a:pt x="0" y="3962780"/>
                  </a:moveTo>
                  <a:lnTo>
                    <a:pt x="4786376" y="3962780"/>
                  </a:lnTo>
                  <a:lnTo>
                    <a:pt x="4786376" y="0"/>
                  </a:lnTo>
                  <a:lnTo>
                    <a:pt x="0" y="0"/>
                  </a:lnTo>
                  <a:lnTo>
                    <a:pt x="0" y="396278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4835" y="5557215"/>
            <a:ext cx="38214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Winter</a:t>
            </a:r>
            <a:r>
              <a:rPr sz="1200" b="1" i="1" spc="-1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the</a:t>
            </a:r>
            <a:r>
              <a:rPr sz="1200" b="1" i="1" spc="-15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Dolphin</a:t>
            </a:r>
            <a:r>
              <a:rPr sz="1200" b="1" i="1" spc="1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spc="-10" dirty="0">
                <a:solidFill>
                  <a:srgbClr val="E44A25"/>
                </a:solidFill>
                <a:latin typeface="Calibri"/>
                <a:cs typeface="Calibri"/>
              </a:rPr>
              <a:t>Sweepstakes </a:t>
            </a: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campaign</a:t>
            </a:r>
            <a:r>
              <a:rPr sz="1200" b="1" i="1" spc="2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landing</a:t>
            </a:r>
            <a:r>
              <a:rPr sz="1200" b="1" i="1" spc="1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page </a:t>
            </a:r>
            <a:r>
              <a:rPr sz="1200" b="1" i="1" spc="-10" dirty="0">
                <a:solidFill>
                  <a:srgbClr val="E44A25"/>
                </a:solidFill>
                <a:latin typeface="Calibri"/>
                <a:cs typeface="Calibri"/>
              </a:rPr>
              <a:t>for </a:t>
            </a:r>
            <a:r>
              <a:rPr sz="1200" b="1" i="1" spc="-254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St.</a:t>
            </a: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spc="-15" dirty="0">
                <a:solidFill>
                  <a:srgbClr val="E44A25"/>
                </a:solidFill>
                <a:latin typeface="Calibri"/>
                <a:cs typeface="Calibri"/>
              </a:rPr>
              <a:t>Pete/Clearwater,</a:t>
            </a:r>
            <a:r>
              <a:rPr sz="1200" b="1" i="1" spc="35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Sept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 2011</a:t>
            </a:r>
            <a:r>
              <a:rPr sz="1200" b="1" i="1" spc="3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–</a:t>
            </a:r>
            <a:r>
              <a:rPr sz="1200" b="1" i="1" spc="1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March</a:t>
            </a:r>
            <a:r>
              <a:rPr sz="1200" b="1" i="1" spc="25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E44A25"/>
                </a:solidFill>
                <a:latin typeface="Calibri"/>
                <a:cs typeface="Calibri"/>
              </a:rPr>
              <a:t>2012,</a:t>
            </a:r>
            <a:r>
              <a:rPr sz="1200" b="1" i="1" spc="1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Miles</a:t>
            </a:r>
            <a:r>
              <a:rPr sz="1200" b="1" i="1" spc="10" dirty="0">
                <a:solidFill>
                  <a:srgbClr val="E44A25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E44A25"/>
                </a:solidFill>
                <a:latin typeface="Calibri"/>
                <a:cs typeface="Calibri"/>
              </a:rPr>
              <a:t>Media.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E8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6642" y="3434537"/>
            <a:ext cx="5662930" cy="3480435"/>
          </a:xfrm>
          <a:prstGeom prst="rect">
            <a:avLst/>
          </a:prstGeom>
        </p:spPr>
        <p:txBody>
          <a:bodyPr vert="horz" wrap="square" lIns="0" tIns="570230" rIns="0" bIns="0" rtlCol="0">
            <a:spAutoFit/>
          </a:bodyPr>
          <a:lstStyle/>
          <a:p>
            <a:pPr marL="12700" marR="5080" indent="570230" algn="just">
              <a:lnSpc>
                <a:spcPct val="63400"/>
              </a:lnSpc>
              <a:spcBef>
                <a:spcPts val="4490"/>
              </a:spcBef>
            </a:pPr>
            <a:r>
              <a:rPr sz="10000" b="1" spc="-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0" b="1" spc="-15" dirty="0">
                <a:solidFill>
                  <a:srgbClr val="FFFFFF"/>
                </a:solidFill>
                <a:latin typeface="Calibri"/>
                <a:cs typeface="Calibri"/>
              </a:rPr>
              <a:t>ONTENT  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0000" b="1" spc="-25" dirty="0">
                <a:solidFill>
                  <a:srgbClr val="FFFFFF"/>
                </a:solidFill>
                <a:latin typeface="Calibri"/>
                <a:cs typeface="Calibri"/>
              </a:rPr>
              <a:t>COMMS </a:t>
            </a:r>
            <a:r>
              <a:rPr sz="10000" b="1" spc="-2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33185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Who,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when?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217" y="461594"/>
            <a:ext cx="41370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Plan</a:t>
            </a:r>
            <a:r>
              <a:rPr spc="-35" dirty="0"/>
              <a:t> </a:t>
            </a:r>
            <a:r>
              <a:rPr spc="-15" dirty="0"/>
              <a:t>your</a:t>
            </a:r>
            <a:r>
              <a:rPr spc="-30" dirty="0"/>
              <a:t> </a:t>
            </a:r>
            <a:r>
              <a:rPr spc="-20" dirty="0"/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1868" y="1066800"/>
            <a:ext cx="7583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D42A16"/>
                </a:solidFill>
                <a:latin typeface="Calibri"/>
                <a:cs typeface="Calibri"/>
              </a:rPr>
              <a:t>Tailor</a:t>
            </a:r>
            <a:r>
              <a:rPr sz="2800" b="1" spc="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D42A16"/>
                </a:solidFill>
                <a:latin typeface="Calibri"/>
                <a:cs typeface="Calibri"/>
              </a:rPr>
              <a:t>content</a:t>
            </a:r>
            <a:r>
              <a:rPr sz="2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 suit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2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audience</a:t>
            </a:r>
            <a:r>
              <a:rPr sz="2800" b="1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goals:</a:t>
            </a:r>
            <a:endParaRPr sz="2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72643"/>
              </p:ext>
            </p:extLst>
          </p:nvPr>
        </p:nvGraphicFramePr>
        <p:xfrm>
          <a:off x="670953" y="1676400"/>
          <a:ext cx="7650480" cy="4359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0160"/>
                <a:gridCol w="2550160"/>
                <a:gridCol w="2550160"/>
              </a:tblGrid>
              <a:tr h="5161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Past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guests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Soon-to-be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guests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(already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booked)/current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guests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Potential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guests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8260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5415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Encourage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loyalty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repeat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stays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5415" indent="-5461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Attract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user-generated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Keep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excitement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alive.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Help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plan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their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visit.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GOALS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5" dirty="0">
                          <a:latin typeface="Calibri"/>
                          <a:cs typeface="Calibri"/>
                        </a:rPr>
                        <a:t>Make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aware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exist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31623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Encourage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them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book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our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property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30174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CONTENT: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5415" indent="-54610" algn="just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Deals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repeat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visits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149860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Photo/story contests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win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return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stay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1440" marR="130175" algn="just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050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Customer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relationship management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evie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s/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mme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,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comments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CONTENT: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184785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Post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itineraries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things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do by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traveller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type, e.g.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Auckland family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highlights,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Auckland’s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most romantic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activities (use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maps,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photo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albums,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etc)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Upcoming/current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events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Neighborhood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specials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075" marR="116205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Tips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secrets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(the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CBD’s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best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coffee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shops,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 an album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descriptive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text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captions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describing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each location)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CONTENT: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 marR="182245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Highlight milestones that represent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history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selling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points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(use photos!)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inspirational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photos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views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experiences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area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46050" indent="-5461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Boost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excitement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contests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 marR="239395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Highlight promotions on now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pinning to top of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timeline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7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days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(make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custom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tab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create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album!)</a:t>
                      </a:r>
                    </a:p>
                    <a:p>
                      <a:pPr marL="92075" marR="14097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Targeted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Facebook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promote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200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special or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contest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92075" marR="168910">
                        <a:lnSpc>
                          <a:spcPct val="100000"/>
                        </a:lnSpc>
                        <a:buSzPct val="91666"/>
                        <a:buFont typeface="Arial MT"/>
                        <a:buChar char="•"/>
                        <a:tabLst>
                          <a:tab pos="146685" algn="l"/>
                        </a:tabLst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apps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tabs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prioritise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what </a:t>
                      </a:r>
                      <a:r>
                        <a:rPr sz="1200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we want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them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see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do,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e.g. 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booking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tab,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photos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tab,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deals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tab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64595"/>
              </p:ext>
            </p:extLst>
          </p:nvPr>
        </p:nvGraphicFramePr>
        <p:xfrm>
          <a:off x="450850" y="1688083"/>
          <a:ext cx="8232136" cy="4407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494"/>
                <a:gridCol w="1250950"/>
                <a:gridCol w="1257934"/>
                <a:gridCol w="1087120"/>
                <a:gridCol w="1221739"/>
                <a:gridCol w="1062989"/>
                <a:gridCol w="909320"/>
                <a:gridCol w="402590"/>
              </a:tblGrid>
              <a:tr h="34572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229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Week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1: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Easter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Sale-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Tuesday: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March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Events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Post/share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Favourite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Highlight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0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Update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Pinned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top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album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content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Friday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reviews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0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milestones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days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Auckland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travel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family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travel,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Album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week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0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add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story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favourite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photos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web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our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coffee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shops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service/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CBD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02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amenities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299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Week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2: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Endless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Summer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Tuesday: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Contest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Post/share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Photo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Friday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4E9E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69043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few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Deals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run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through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content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Win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dinner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76641">
                <a:tc>
                  <a:txBody>
                    <a:bodyPr/>
                    <a:lstStyle/>
                    <a:p>
                      <a:pPr marL="91440">
                        <a:lnSpc>
                          <a:spcPts val="129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tourism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Auckland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travel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7" baseline="24305" dirty="0">
                          <a:latin typeface="Calibri"/>
                          <a:cs typeface="Calibri"/>
                        </a:rPr>
                        <a:t>nd</a:t>
                      </a:r>
                      <a:r>
                        <a:rPr sz="1200" spc="112" baseline="24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week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travel,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9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72860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partner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story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June,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create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poll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sending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guest</a:t>
                      </a:r>
                      <a:r>
                        <a:rPr sz="12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photos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web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app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tab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your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best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Heritage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72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destination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02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photos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230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Week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3: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Facebook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promo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Travel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Tuesday: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profile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Post/share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Favourite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8D0D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2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10%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off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voucher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content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Friday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–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73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destination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code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Auckland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travel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travel,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Album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of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73">
                <a:tc>
                  <a:txBody>
                    <a:bodyPr/>
                    <a:lstStyle/>
                    <a:p>
                      <a:pPr marL="91440">
                        <a:lnSpc>
                          <a:spcPts val="126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video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story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comment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favourite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web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related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our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walks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72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service/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central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201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amenities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26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Auckland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956" y="276225"/>
            <a:ext cx="6124575" cy="132397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000885">
              <a:lnSpc>
                <a:spcPct val="100000"/>
              </a:lnSpc>
              <a:spcBef>
                <a:spcPts val="1070"/>
              </a:spcBef>
            </a:pPr>
            <a:r>
              <a:rPr spc="-5" dirty="0"/>
              <a:t>Plan</a:t>
            </a:r>
            <a:r>
              <a:rPr spc="-35" dirty="0"/>
              <a:t> </a:t>
            </a:r>
            <a:r>
              <a:rPr spc="-15" dirty="0"/>
              <a:t>your</a:t>
            </a:r>
            <a:r>
              <a:rPr spc="-30" dirty="0"/>
              <a:t> </a:t>
            </a:r>
            <a:r>
              <a:rPr spc="-20" dirty="0"/>
              <a:t>content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800" spc="-25" dirty="0">
                <a:solidFill>
                  <a:srgbClr val="D42A16"/>
                </a:solidFill>
              </a:rPr>
              <a:t>Create</a:t>
            </a:r>
            <a:r>
              <a:rPr sz="2800" spc="35" dirty="0">
                <a:solidFill>
                  <a:srgbClr val="D42A16"/>
                </a:solidFill>
              </a:rPr>
              <a:t> </a:t>
            </a:r>
            <a:r>
              <a:rPr sz="2800" spc="-5" dirty="0">
                <a:solidFill>
                  <a:srgbClr val="D42A16"/>
                </a:solidFill>
              </a:rPr>
              <a:t>a</a:t>
            </a:r>
            <a:r>
              <a:rPr sz="2800" spc="10" dirty="0">
                <a:solidFill>
                  <a:srgbClr val="D42A16"/>
                </a:solidFill>
              </a:rPr>
              <a:t> </a:t>
            </a:r>
            <a:r>
              <a:rPr sz="2800" spc="-20" dirty="0">
                <a:solidFill>
                  <a:srgbClr val="D42A16"/>
                </a:solidFill>
              </a:rPr>
              <a:t>content</a:t>
            </a:r>
            <a:r>
              <a:rPr sz="2800" spc="10" dirty="0">
                <a:solidFill>
                  <a:srgbClr val="D42A16"/>
                </a:solidFill>
              </a:rPr>
              <a:t> </a:t>
            </a:r>
            <a:r>
              <a:rPr sz="2800" spc="-10" dirty="0">
                <a:solidFill>
                  <a:srgbClr val="D42A16"/>
                </a:solidFill>
              </a:rPr>
              <a:t>calendar</a:t>
            </a:r>
            <a:r>
              <a:rPr sz="2800" spc="55" dirty="0">
                <a:solidFill>
                  <a:srgbClr val="D42A16"/>
                </a:solidFill>
              </a:rPr>
              <a:t> </a:t>
            </a:r>
            <a:r>
              <a:rPr sz="2000" b="0" i="1" spc="-15" dirty="0">
                <a:solidFill>
                  <a:srgbClr val="D42A16"/>
                </a:solidFill>
                <a:latin typeface="Calibri"/>
                <a:cs typeface="Calibri"/>
              </a:rPr>
              <a:t>(example</a:t>
            </a:r>
            <a:r>
              <a:rPr sz="2000" b="0" i="1" spc="-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0" i="1" spc="-5" dirty="0">
                <a:solidFill>
                  <a:srgbClr val="D42A16"/>
                </a:solidFill>
                <a:latin typeface="Calibri"/>
                <a:cs typeface="Calibri"/>
              </a:rPr>
              <a:t>only)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008" y="461594"/>
            <a:ext cx="5191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Create</a:t>
            </a:r>
            <a:r>
              <a:rPr spc="-50" dirty="0"/>
              <a:t> </a:t>
            </a:r>
            <a:r>
              <a:rPr dirty="0"/>
              <a:t>unique</a:t>
            </a:r>
            <a:r>
              <a:rPr spc="-40" dirty="0"/>
              <a:t> </a:t>
            </a:r>
            <a:r>
              <a:rPr spc="-25" dirty="0"/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40509"/>
            <a:ext cx="3465195" cy="249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b="1" dirty="0">
                <a:solidFill>
                  <a:srgbClr val="D42A16"/>
                </a:solidFill>
                <a:latin typeface="Calibri"/>
                <a:cs typeface="Calibri"/>
              </a:rPr>
              <a:t>5.	</a:t>
            </a:r>
            <a:r>
              <a:rPr sz="2600" b="1" spc="-10" dirty="0">
                <a:solidFill>
                  <a:srgbClr val="D42A16"/>
                </a:solidFill>
                <a:latin typeface="Calibri"/>
                <a:cs typeface="Calibri"/>
              </a:rPr>
              <a:t>Timeline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ibri"/>
                <a:cs typeface="Calibri"/>
              </a:rPr>
              <a:t>Photo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albums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and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videos!!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Itineraries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traveller</a:t>
            </a:r>
            <a:r>
              <a:rPr sz="1900" spc="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type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City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highlights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20" dirty="0">
                <a:latin typeface="Calibri"/>
                <a:cs typeface="Calibri"/>
              </a:rPr>
              <a:t>Fan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submissions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15" dirty="0">
                <a:latin typeface="Calibri"/>
                <a:cs typeface="Calibri"/>
              </a:rPr>
              <a:t>Promotions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5" dirty="0">
                <a:latin typeface="Calibri"/>
                <a:cs typeface="Calibri"/>
              </a:rPr>
              <a:t>Good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press</a:t>
            </a:r>
            <a:endParaRPr sz="19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Share destination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content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013072"/>
            <a:ext cx="3733800" cy="2004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475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25" dirty="0">
                <a:latin typeface="Calibri"/>
                <a:cs typeface="Calibri"/>
              </a:rPr>
              <a:t>Events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&amp;</a:t>
            </a:r>
            <a:r>
              <a:rPr sz="2200" b="1" spc="-15" dirty="0">
                <a:latin typeface="Calibri"/>
                <a:cs typeface="Calibri"/>
              </a:rPr>
              <a:t> milestones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1620"/>
              </a:lnSpc>
            </a:pPr>
            <a:r>
              <a:rPr sz="1500" spc="-5" dirty="0">
                <a:latin typeface="Calibri"/>
                <a:cs typeface="Calibri"/>
              </a:rPr>
              <a:t>(with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photos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if</a:t>
            </a:r>
            <a:r>
              <a:rPr sz="1500" spc="-5" dirty="0">
                <a:latin typeface="Calibri"/>
                <a:cs typeface="Calibri"/>
              </a:rPr>
              <a:t> possible)</a:t>
            </a:r>
            <a:endParaRPr sz="1500">
              <a:latin typeface="Calibri"/>
              <a:cs typeface="Calibri"/>
            </a:endParaRPr>
          </a:p>
          <a:p>
            <a:pPr marL="355600" indent="-343535">
              <a:lnSpc>
                <a:spcPts val="2625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20" dirty="0">
                <a:latin typeface="Calibri"/>
                <a:cs typeface="Calibri"/>
              </a:rPr>
              <a:t>Contests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Deals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1200"/>
              </a:lnSpc>
              <a:spcBef>
                <a:spcPts val="5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latin typeface="Calibri"/>
                <a:cs typeface="Calibri"/>
              </a:rPr>
              <a:t>Customer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relationship 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management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(Reply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to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feedback</a:t>
            </a:r>
            <a:r>
              <a:rPr sz="1500" dirty="0">
                <a:latin typeface="Calibri"/>
                <a:cs typeface="Calibri"/>
              </a:rPr>
              <a:t> and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engage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conversation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with </a:t>
            </a:r>
            <a:r>
              <a:rPr sz="1500" spc="-10" dirty="0">
                <a:latin typeface="Calibri"/>
                <a:cs typeface="Calibri"/>
              </a:rPr>
              <a:t>customers)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761744"/>
            <a:ext cx="4038600" cy="31953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843653" y="5093970"/>
            <a:ext cx="3636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Use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photo</a:t>
            </a:r>
            <a:r>
              <a:rPr sz="1800" b="1" spc="-5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albums</a:t>
            </a:r>
            <a:r>
              <a:rPr sz="1800" b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1800" b="1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share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good</a:t>
            </a:r>
            <a:r>
              <a:rPr sz="1800" b="1" spc="-4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press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1221" y="461594"/>
            <a:ext cx="17818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50" dirty="0"/>
              <a:t>g</a:t>
            </a:r>
            <a:r>
              <a:rPr spc="-5" dirty="0"/>
              <a:t>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348855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84200" indent="-572135">
              <a:lnSpc>
                <a:spcPct val="100000"/>
              </a:lnSpc>
              <a:spcBef>
                <a:spcPts val="865"/>
              </a:spcBef>
              <a:buAutoNum type="romanUcPeriod"/>
              <a:tabLst>
                <a:tab pos="584200" algn="l"/>
                <a:tab pos="584835" algn="l"/>
              </a:tabLst>
            </a:pPr>
            <a:r>
              <a:rPr sz="3200" spc="-20" dirty="0">
                <a:solidFill>
                  <a:srgbClr val="9AA2AE"/>
                </a:solidFill>
                <a:latin typeface="Calibri"/>
                <a:cs typeface="Calibri"/>
              </a:rPr>
              <a:t>Why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 social</a:t>
            </a:r>
            <a:r>
              <a:rPr sz="3200" spc="-1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media?</a:t>
            </a:r>
            <a:r>
              <a:rPr sz="3200" spc="1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–</a:t>
            </a:r>
            <a:r>
              <a:rPr sz="3200" spc="-1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Research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 &amp;</a:t>
            </a:r>
            <a:r>
              <a:rPr sz="3200" spc="-1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9AA2AE"/>
                </a:solidFill>
                <a:latin typeface="Calibri"/>
                <a:cs typeface="Calibri"/>
              </a:rPr>
              <a:t>strategy</a:t>
            </a:r>
            <a:endParaRPr sz="32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584200" algn="l"/>
                <a:tab pos="584835" algn="l"/>
              </a:tabLst>
            </a:pPr>
            <a:r>
              <a:rPr sz="3200" spc="-10" dirty="0">
                <a:solidFill>
                  <a:srgbClr val="9AA2AE"/>
                </a:solidFill>
                <a:latin typeface="Calibri"/>
                <a:cs typeface="Calibri"/>
              </a:rPr>
              <a:t>Facebook</a:t>
            </a:r>
            <a:r>
              <a:rPr sz="3200" spc="-3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essentials 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– </a:t>
            </a:r>
            <a:r>
              <a:rPr sz="3200" spc="-25" dirty="0">
                <a:solidFill>
                  <a:srgbClr val="9AA2AE"/>
                </a:solidFill>
                <a:latin typeface="Calibri"/>
                <a:cs typeface="Calibri"/>
              </a:rPr>
              <a:t>Page</a:t>
            </a:r>
            <a:r>
              <a:rPr sz="3200" spc="-2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setup</a:t>
            </a:r>
            <a:endParaRPr sz="32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584200" algn="l"/>
                <a:tab pos="584835" algn="l"/>
              </a:tabLst>
            </a:pP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Content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 &amp;</a:t>
            </a: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9AA2AE"/>
                </a:solidFill>
                <a:latin typeface="Calibri"/>
                <a:cs typeface="Calibri"/>
              </a:rPr>
              <a:t>communications</a:t>
            </a:r>
            <a:r>
              <a:rPr sz="3200" spc="2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planning</a:t>
            </a:r>
            <a:endParaRPr sz="32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584835" algn="l"/>
              </a:tabLst>
            </a:pP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Cross-channel</a:t>
            </a:r>
            <a:r>
              <a:rPr sz="3200" spc="-4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integration</a:t>
            </a:r>
            <a:endParaRPr sz="32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584200" algn="l"/>
                <a:tab pos="584835" algn="l"/>
              </a:tabLst>
            </a:pP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Measure</a:t>
            </a:r>
            <a:r>
              <a:rPr sz="3200" spc="-3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&amp;</a:t>
            </a:r>
            <a:r>
              <a:rPr sz="3200" spc="-2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manage</a:t>
            </a:r>
            <a:endParaRPr sz="32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65"/>
              </a:spcBef>
              <a:buAutoNum type="romanUcPeriod"/>
              <a:tabLst>
                <a:tab pos="584835" algn="l"/>
              </a:tabLst>
            </a:pP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Other</a:t>
            </a: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social</a:t>
            </a:r>
            <a:r>
              <a:rPr sz="3200" spc="-3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media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platforms</a:t>
            </a:r>
            <a:endParaRPr sz="32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770"/>
              </a:spcBef>
              <a:buAutoNum type="romanUcPeriod"/>
              <a:tabLst>
                <a:tab pos="584835" algn="l"/>
              </a:tabLst>
            </a:pPr>
            <a:r>
              <a:rPr sz="3200" spc="-60" dirty="0">
                <a:solidFill>
                  <a:srgbClr val="9AA2AE"/>
                </a:solidFill>
                <a:latin typeface="Calibri"/>
                <a:cs typeface="Calibri"/>
              </a:rPr>
              <a:t>Takeaways</a:t>
            </a:r>
            <a:r>
              <a:rPr sz="3200" spc="-1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AA2AE"/>
                </a:solidFill>
                <a:latin typeface="Calibri"/>
                <a:cs typeface="Calibri"/>
              </a:rPr>
              <a:t>&amp;</a:t>
            </a:r>
            <a:r>
              <a:rPr sz="32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9AA2AE"/>
                </a:solidFill>
                <a:latin typeface="Calibri"/>
                <a:cs typeface="Calibri"/>
              </a:rPr>
              <a:t>to</a:t>
            </a:r>
            <a:r>
              <a:rPr sz="3200" spc="-5" dirty="0">
                <a:solidFill>
                  <a:srgbClr val="9AA2AE"/>
                </a:solidFill>
                <a:latin typeface="Calibri"/>
                <a:cs typeface="Calibri"/>
              </a:rPr>
              <a:t> dos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008" y="461594"/>
            <a:ext cx="5191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Create</a:t>
            </a:r>
            <a:r>
              <a:rPr spc="-50" dirty="0"/>
              <a:t> </a:t>
            </a:r>
            <a:r>
              <a:rPr dirty="0"/>
              <a:t>unique</a:t>
            </a:r>
            <a:r>
              <a:rPr spc="-40" dirty="0"/>
              <a:t> </a:t>
            </a:r>
            <a:r>
              <a:rPr spc="-25" dirty="0"/>
              <a:t>content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9284" y="1417574"/>
            <a:ext cx="3157347" cy="45260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175" y="1417700"/>
            <a:ext cx="3071749" cy="4525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97707" y="2273553"/>
            <a:ext cx="205358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D42A16"/>
                </a:solidFill>
                <a:latin typeface="Calibri"/>
                <a:cs typeface="Calibri"/>
              </a:rPr>
              <a:t>Curate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others’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captivating</a:t>
            </a:r>
            <a:r>
              <a:rPr sz="1800" b="1" spc="-5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video</a:t>
            </a:r>
            <a:r>
              <a:rPr sz="1800" b="1" spc="-4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b="1" spc="-39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photos </a:t>
            </a:r>
            <a:r>
              <a:rPr sz="1800" b="1" spc="-15" dirty="0">
                <a:solidFill>
                  <a:srgbClr val="D42A16"/>
                </a:solidFill>
                <a:latin typeface="Calibri"/>
                <a:cs typeface="Calibri"/>
              </a:rPr>
              <a:t>relevant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 your</a:t>
            </a:r>
            <a:r>
              <a:rPr sz="1800" b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destination.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4369" y="4125848"/>
            <a:ext cx="19183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559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For</a:t>
            </a:r>
            <a:r>
              <a:rPr sz="1800" b="1" spc="-5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activities</a:t>
            </a:r>
            <a:r>
              <a:rPr sz="1800" b="1" spc="-7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b="1" spc="-39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attractions,</a:t>
            </a:r>
            <a:r>
              <a:rPr sz="1800" b="1" spc="-5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develop </a:t>
            </a:r>
            <a:r>
              <a:rPr sz="1800" b="1" spc="-39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partnerships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offer to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book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from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D42A16"/>
                </a:solidFill>
                <a:latin typeface="Calibri"/>
                <a:cs typeface="Calibri"/>
              </a:rPr>
              <a:t>property.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008" y="461594"/>
            <a:ext cx="51917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Create</a:t>
            </a:r>
            <a:r>
              <a:rPr spc="-50" dirty="0"/>
              <a:t> </a:t>
            </a:r>
            <a:r>
              <a:rPr dirty="0"/>
              <a:t>unique</a:t>
            </a:r>
            <a:r>
              <a:rPr spc="-40" dirty="0"/>
              <a:t> </a:t>
            </a:r>
            <a:r>
              <a:rPr spc="-25" dirty="0"/>
              <a:t>content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5430" y="1275207"/>
            <a:ext cx="2981198" cy="37829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538" y="1275207"/>
            <a:ext cx="3248279" cy="377469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0077" y="5077205"/>
            <a:ext cx="7993380" cy="1033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6350" algn="ctr">
              <a:lnSpc>
                <a:spcPct val="100299"/>
              </a:lnSpc>
              <a:spcBef>
                <a:spcPts val="90"/>
              </a:spcBef>
            </a:pP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Highlight</a:t>
            </a:r>
            <a:r>
              <a:rPr sz="1800" b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milestones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1800" b="1" spc="-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events: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Historical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facts,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opening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dates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16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D42A16"/>
                </a:solidFill>
                <a:latin typeface="Calibri"/>
                <a:cs typeface="Calibri"/>
              </a:rPr>
              <a:t>renovation</a:t>
            </a:r>
            <a:r>
              <a:rPr sz="1600" spc="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dates</a:t>
            </a:r>
            <a:r>
              <a:rPr sz="16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allow 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D42A16"/>
                </a:solidFill>
                <a:latin typeface="Calibri"/>
                <a:cs typeface="Calibri"/>
              </a:rPr>
              <a:t>you</a:t>
            </a:r>
            <a:r>
              <a:rPr sz="16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highlight</a:t>
            </a:r>
            <a:r>
              <a:rPr sz="1600" spc="-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D42A16"/>
                </a:solidFill>
                <a:latin typeface="Calibri"/>
                <a:cs typeface="Calibri"/>
              </a:rPr>
              <a:t>key</a:t>
            </a:r>
            <a:r>
              <a:rPr sz="16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points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of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interest,</a:t>
            </a:r>
            <a:r>
              <a:rPr sz="16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upgrades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1600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selling</a:t>
            </a:r>
            <a:r>
              <a:rPr sz="1600" spc="-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points. </a:t>
            </a:r>
            <a:r>
              <a:rPr sz="1600" spc="-15" dirty="0">
                <a:solidFill>
                  <a:srgbClr val="D42A16"/>
                </a:solidFill>
                <a:latin typeface="Calibri"/>
                <a:cs typeface="Calibri"/>
              </a:rPr>
              <a:t>Events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such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as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holiday</a:t>
            </a:r>
            <a:r>
              <a:rPr sz="1600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or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anniversary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celebrations,</a:t>
            </a:r>
            <a:r>
              <a:rPr sz="1600" spc="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celebrity</a:t>
            </a:r>
            <a:r>
              <a:rPr sz="16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visits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or</a:t>
            </a:r>
            <a:r>
              <a:rPr sz="16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property</a:t>
            </a:r>
            <a:r>
              <a:rPr sz="1600" spc="4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firsts,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 especially</a:t>
            </a:r>
            <a:r>
              <a:rPr sz="1600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when</a:t>
            </a:r>
            <a:r>
              <a:rPr sz="1600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accompanied</a:t>
            </a:r>
            <a:r>
              <a:rPr sz="1600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by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photo</a:t>
            </a:r>
            <a:r>
              <a:rPr sz="16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or</a:t>
            </a:r>
            <a:r>
              <a:rPr sz="16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video,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provide</a:t>
            </a:r>
            <a:r>
              <a:rPr sz="1600" spc="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opportunities</a:t>
            </a:r>
            <a:r>
              <a:rPr sz="1600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16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highlight</a:t>
            </a:r>
            <a:r>
              <a:rPr sz="1600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special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touches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1600" spc="-10" dirty="0">
                <a:solidFill>
                  <a:srgbClr val="D42A16"/>
                </a:solidFill>
                <a:latin typeface="Calibri"/>
                <a:cs typeface="Calibri"/>
              </a:rPr>
              <a:t> traditions</a:t>
            </a:r>
            <a:r>
              <a:rPr sz="16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on</a:t>
            </a:r>
            <a:r>
              <a:rPr sz="1600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D42A16"/>
                </a:solidFill>
                <a:latin typeface="Calibri"/>
                <a:cs typeface="Calibri"/>
              </a:rPr>
              <a:t>the</a:t>
            </a:r>
            <a:r>
              <a:rPr sz="16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D42A16"/>
                </a:solidFill>
                <a:latin typeface="Calibri"/>
                <a:cs typeface="Calibri"/>
              </a:rPr>
              <a:t>property.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7338" y="3471113"/>
            <a:ext cx="7731125" cy="3480435"/>
          </a:xfrm>
          <a:prstGeom prst="rect">
            <a:avLst/>
          </a:prstGeom>
        </p:spPr>
        <p:txBody>
          <a:bodyPr vert="horz" wrap="square" lIns="0" tIns="570230" rIns="0" bIns="0" rtlCol="0">
            <a:spAutoFit/>
          </a:bodyPr>
          <a:lstStyle/>
          <a:p>
            <a:pPr marL="12700" marR="5080" indent="4105910" algn="r">
              <a:lnSpc>
                <a:spcPct val="63400"/>
              </a:lnSpc>
              <a:spcBef>
                <a:spcPts val="4490"/>
              </a:spcBef>
            </a:pPr>
            <a:r>
              <a:rPr sz="10000" b="1" spc="-22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THER  </a:t>
            </a:r>
            <a:r>
              <a:rPr sz="10000" b="1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0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MEDIA </a:t>
            </a:r>
            <a:r>
              <a:rPr sz="10000" b="1" spc="-2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5" dirty="0">
                <a:solidFill>
                  <a:srgbClr val="FFFFFF"/>
                </a:solidFill>
                <a:latin typeface="Calibri"/>
                <a:cs typeface="Calibri"/>
              </a:rPr>
              <a:t>PLATFORMS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5748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 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Twitter,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LinkedIn,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Instagram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Pinterest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573" y="461594"/>
            <a:ext cx="4532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Anatomy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Twitter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9023" y="1621663"/>
            <a:ext cx="5828030" cy="3592195"/>
            <a:chOff x="2859023" y="1621663"/>
            <a:chExt cx="5828030" cy="3592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7826" y="1621663"/>
              <a:ext cx="5498973" cy="3592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9023" y="1933956"/>
              <a:ext cx="525779" cy="527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3407" y="1947672"/>
              <a:ext cx="527304" cy="565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933" y="1954403"/>
              <a:ext cx="441198" cy="4410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51175" y="20102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86755" y="2375916"/>
            <a:ext cx="551815" cy="579120"/>
            <a:chOff x="5286755" y="2375916"/>
            <a:chExt cx="551815" cy="5791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6755" y="2375916"/>
              <a:ext cx="525779" cy="525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1139" y="2389632"/>
              <a:ext cx="527303" cy="565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9427" y="2395474"/>
              <a:ext cx="441198" cy="44119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80050" y="24516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33088" y="2375916"/>
            <a:ext cx="553720" cy="579120"/>
            <a:chOff x="4133088" y="2375916"/>
            <a:chExt cx="553720" cy="57912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3088" y="2375916"/>
              <a:ext cx="527303" cy="5257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8996" y="2389632"/>
              <a:ext cx="527303" cy="5654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6141" y="2395474"/>
              <a:ext cx="441071" cy="44119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26382" y="24516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36535" y="3159251"/>
            <a:ext cx="551815" cy="579120"/>
            <a:chOff x="7336535" y="3159251"/>
            <a:chExt cx="551815" cy="57912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6535" y="3159251"/>
              <a:ext cx="525779" cy="5257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60919" y="3172967"/>
              <a:ext cx="527303" cy="565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8953" y="3178936"/>
              <a:ext cx="441198" cy="44119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529830" y="32351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1540509"/>
            <a:ext cx="21316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1.	Backg</a:t>
            </a:r>
            <a:r>
              <a:rPr sz="2600" spc="-30" dirty="0">
                <a:solidFill>
                  <a:srgbClr val="D42A16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ound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857578"/>
            <a:ext cx="215709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ts val="2960"/>
              </a:lnSpc>
              <a:spcBef>
                <a:spcPts val="105"/>
              </a:spcBef>
            </a:pP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image</a:t>
            </a:r>
            <a:endParaRPr sz="2600">
              <a:latin typeface="Calibri"/>
              <a:cs typeface="Calibri"/>
            </a:endParaRPr>
          </a:p>
          <a:p>
            <a:pPr marL="527685" marR="80645">
              <a:lnSpc>
                <a:spcPct val="80000"/>
              </a:lnSpc>
              <a:spcBef>
                <a:spcPts val="200"/>
              </a:spcBef>
            </a:pPr>
            <a:r>
              <a:rPr sz="1500" i="1" spc="-10" dirty="0">
                <a:latin typeface="Calibri"/>
                <a:cs typeface="Calibri"/>
              </a:rPr>
              <a:t>(contact info </a:t>
            </a:r>
            <a:r>
              <a:rPr sz="1500" i="1" spc="-15" dirty="0">
                <a:latin typeface="Calibri"/>
                <a:cs typeface="Calibri"/>
              </a:rPr>
              <a:t>and/or </a:t>
            </a:r>
            <a:r>
              <a:rPr sz="1500" i="1" spc="-3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brand messaging)</a:t>
            </a:r>
            <a:endParaRPr sz="1500">
              <a:latin typeface="Calibri"/>
              <a:cs typeface="Calibri"/>
            </a:endParaRPr>
          </a:p>
          <a:p>
            <a:pPr marL="514984" marR="748030" indent="-514984" algn="r">
              <a:lnSpc>
                <a:spcPts val="2765"/>
              </a:lnSpc>
              <a:buAutoNum type="arabicPeriod" startAt="2"/>
              <a:tabLst>
                <a:tab pos="514984" algn="l"/>
                <a:tab pos="515620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D42A16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ofile</a:t>
            </a:r>
            <a:endParaRPr sz="2600">
              <a:latin typeface="Calibri"/>
              <a:cs typeface="Calibri"/>
            </a:endParaRPr>
          </a:p>
          <a:p>
            <a:pPr marR="670560" algn="r">
              <a:lnSpc>
                <a:spcPts val="2810"/>
              </a:lnSpc>
            </a:pPr>
            <a:r>
              <a:rPr sz="2600" spc="-10" dirty="0">
                <a:solidFill>
                  <a:srgbClr val="D42A16"/>
                </a:solidFill>
                <a:latin typeface="Calibri"/>
                <a:cs typeface="Calibri"/>
              </a:rPr>
              <a:t>picture</a:t>
            </a:r>
            <a:endParaRPr sz="2600">
              <a:latin typeface="Calibri"/>
              <a:cs typeface="Calibri"/>
            </a:endParaRPr>
          </a:p>
          <a:p>
            <a:pPr marL="514984" marR="795020" indent="-514984" algn="r">
              <a:lnSpc>
                <a:spcPts val="2960"/>
              </a:lnSpc>
              <a:spcBef>
                <a:spcPts val="5"/>
              </a:spcBef>
              <a:buAutoNum type="arabicPeriod" startAt="3"/>
              <a:tabLst>
                <a:tab pos="514984" algn="l"/>
                <a:tab pos="515620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About</a:t>
            </a:r>
            <a:endParaRPr sz="2600">
              <a:latin typeface="Calibri"/>
              <a:cs typeface="Calibri"/>
            </a:endParaRPr>
          </a:p>
          <a:p>
            <a:pPr marL="527685" marR="267970">
              <a:lnSpc>
                <a:spcPct val="80000"/>
              </a:lnSpc>
              <a:spcBef>
                <a:spcPts val="200"/>
              </a:spcBef>
            </a:pPr>
            <a:r>
              <a:rPr sz="1500" i="1" spc="-5" dirty="0">
                <a:latin typeface="Calibri"/>
                <a:cs typeface="Calibri"/>
              </a:rPr>
              <a:t>(use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keywords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spc="-3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search)</a:t>
            </a:r>
            <a:endParaRPr sz="1500">
              <a:latin typeface="Calibri"/>
              <a:cs typeface="Calibri"/>
            </a:endParaRPr>
          </a:p>
          <a:p>
            <a:pPr marL="527685" indent="-515620">
              <a:lnSpc>
                <a:spcPts val="3075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sz="2600" spc="-25" dirty="0">
                <a:solidFill>
                  <a:srgbClr val="D42A16"/>
                </a:solidFill>
                <a:latin typeface="Calibri"/>
                <a:cs typeface="Calibri"/>
              </a:rPr>
              <a:t>Tweets</a:t>
            </a:r>
            <a:r>
              <a:rPr sz="2600" spc="-1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D42A16"/>
                </a:solidFill>
                <a:latin typeface="Calibri"/>
                <a:cs typeface="Calibri"/>
              </a:rPr>
              <a:t>feed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Twitter </a:t>
            </a:r>
            <a:r>
              <a:rPr spc="-15" dirty="0"/>
              <a:t>best</a:t>
            </a:r>
            <a:r>
              <a:rPr spc="-5" dirty="0"/>
              <a:t> </a:t>
            </a:r>
            <a:r>
              <a:rPr spc="-15" dirty="0"/>
              <a:t>practice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3901" y="2908363"/>
            <a:ext cx="5922899" cy="3217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259" y="1354659"/>
            <a:ext cx="7433945" cy="3190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23812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i="1" spc="-10" dirty="0">
                <a:latin typeface="Calibri"/>
                <a:cs typeface="Calibri"/>
              </a:rPr>
              <a:t>Listening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is</a:t>
            </a:r>
            <a:r>
              <a:rPr sz="2400" b="1" i="1" spc="-5" dirty="0">
                <a:latin typeface="Calibri"/>
                <a:cs typeface="Calibri"/>
              </a:rPr>
              <a:t> the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35" dirty="0">
                <a:latin typeface="Calibri"/>
                <a:cs typeface="Calibri"/>
              </a:rPr>
              <a:t>key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to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successful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voice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on</a:t>
            </a:r>
            <a:r>
              <a:rPr sz="2400" b="1" i="1" spc="-20" dirty="0">
                <a:latin typeface="Calibri"/>
                <a:cs typeface="Calibri"/>
              </a:rPr>
              <a:t> Twitter</a:t>
            </a:r>
            <a:endParaRPr sz="2400">
              <a:latin typeface="Calibri"/>
              <a:cs typeface="Calibri"/>
            </a:endParaRPr>
          </a:p>
          <a:p>
            <a:pPr marL="758190" lvl="1" indent="-23876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757555" algn="l"/>
                <a:tab pos="758825" algn="l"/>
              </a:tabLst>
            </a:pP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third</a:t>
            </a:r>
            <a:r>
              <a:rPr sz="2000" dirty="0">
                <a:latin typeface="Calibri"/>
                <a:cs typeface="Calibri"/>
              </a:rPr>
              <a:t> party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Twitter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monitor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conversation</a:t>
            </a:r>
            <a:endParaRPr sz="2000">
              <a:latin typeface="Calibri"/>
              <a:cs typeface="Calibri"/>
            </a:endParaRPr>
          </a:p>
          <a:p>
            <a:pPr marL="758190" lvl="1" indent="-23876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757555" algn="l"/>
                <a:tab pos="758825" algn="l"/>
              </a:tabLst>
            </a:pPr>
            <a:r>
              <a:rPr sz="2000" spc="-5" dirty="0">
                <a:latin typeface="Calibri"/>
                <a:cs typeface="Calibri"/>
              </a:rPr>
              <a:t>Set</a:t>
            </a:r>
            <a:r>
              <a:rPr sz="2000" dirty="0">
                <a:latin typeface="Calibri"/>
                <a:cs typeface="Calibri"/>
              </a:rPr>
              <a:t> 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track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keywords/hash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tags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 marR="5337810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Hoot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Suite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–</a:t>
            </a:r>
            <a:r>
              <a:rPr sz="1800" b="1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Helps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42A16"/>
                </a:solidFill>
                <a:latin typeface="Calibri"/>
                <a:cs typeface="Calibri"/>
              </a:rPr>
              <a:t>you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monitor</a:t>
            </a:r>
            <a:r>
              <a:rPr sz="1800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manage </a:t>
            </a:r>
            <a:r>
              <a:rPr sz="1800" spc="-15" dirty="0">
                <a:solidFill>
                  <a:srgbClr val="D42A16"/>
                </a:solidFill>
                <a:latin typeface="Calibri"/>
                <a:cs typeface="Calibri"/>
              </a:rPr>
              <a:t>conversations </a:t>
            </a:r>
            <a:r>
              <a:rPr sz="1800" spc="-39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opportunities on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42A16"/>
                </a:solidFill>
                <a:latin typeface="Calibri"/>
                <a:cs typeface="Calibri"/>
              </a:rPr>
              <a:t>Twitter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97075"/>
            <a:ext cx="1560576" cy="1560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9872" y="461594"/>
            <a:ext cx="6609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Emerging</a:t>
            </a:r>
            <a:r>
              <a:rPr spc="-50" dirty="0"/>
              <a:t> </a:t>
            </a:r>
            <a:r>
              <a:rPr spc="-25" dirty="0"/>
              <a:t>player</a:t>
            </a:r>
            <a:r>
              <a:rPr spc="-45" dirty="0"/>
              <a:t> </a:t>
            </a:r>
            <a:r>
              <a:rPr dirty="0"/>
              <a:t>–</a:t>
            </a:r>
            <a:r>
              <a:rPr spc="-20" dirty="0"/>
              <a:t> Instagram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7016" y="1367790"/>
            <a:ext cx="6243955" cy="4625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15875" indent="-344805" algn="just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&gt;90 million monthly active </a:t>
            </a:r>
            <a:r>
              <a:rPr sz="1800" b="1" spc="-10" dirty="0">
                <a:latin typeface="Calibri"/>
                <a:cs typeface="Calibri"/>
              </a:rPr>
              <a:t>users, </a:t>
            </a:r>
            <a:r>
              <a:rPr sz="1800" b="1" spc="-5" dirty="0">
                <a:latin typeface="Calibri"/>
                <a:cs typeface="Calibri"/>
              </a:rPr>
              <a:t>mobile-only </a:t>
            </a:r>
            <a:r>
              <a:rPr sz="1800" b="1" dirty="0">
                <a:latin typeface="Calibri"/>
                <a:cs typeface="Calibri"/>
              </a:rPr>
              <a:t>service </a:t>
            </a:r>
            <a:r>
              <a:rPr sz="1800" spc="-10" dirty="0">
                <a:latin typeface="Calibri"/>
                <a:cs typeface="Calibri"/>
              </a:rPr>
              <a:t>(website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launched,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upload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photos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there)</a:t>
            </a:r>
            <a:endParaRPr sz="1800">
              <a:latin typeface="Calibri"/>
              <a:cs typeface="Calibri"/>
            </a:endParaRPr>
          </a:p>
          <a:p>
            <a:pPr marL="356870" indent="-344805" algn="just">
              <a:lnSpc>
                <a:spcPts val="1945"/>
              </a:lnSpc>
              <a:buFont typeface="Arial MT"/>
              <a:buChar char="•"/>
              <a:tabLst>
                <a:tab pos="357505" algn="l"/>
              </a:tabLst>
            </a:pP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 a</a:t>
            </a:r>
            <a:r>
              <a:rPr sz="1800" b="1" spc="-5" dirty="0">
                <a:latin typeface="Calibri"/>
                <a:cs typeface="Calibri"/>
              </a:rPr>
              <a:t> “new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scope</a:t>
            </a:r>
            <a:r>
              <a:rPr sz="1800" b="1" spc="-10" dirty="0">
                <a:latin typeface="Calibri"/>
                <a:cs typeface="Calibri"/>
              </a:rPr>
              <a:t> 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world”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around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you,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based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356870" algn="just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intimacy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photo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provides.</a:t>
            </a:r>
            <a:endParaRPr sz="1800">
              <a:latin typeface="Calibri"/>
              <a:cs typeface="Calibri"/>
            </a:endParaRPr>
          </a:p>
          <a:p>
            <a:pPr marL="356870" marR="65405" indent="-344805" algn="just">
              <a:lnSpc>
                <a:spcPct val="80000"/>
              </a:lnSpc>
              <a:spcBef>
                <a:spcPts val="434"/>
              </a:spcBef>
              <a:buFont typeface="Arial MT"/>
              <a:buChar char="•"/>
              <a:tabLst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“Real photos </a:t>
            </a:r>
            <a:r>
              <a:rPr sz="1800" spc="-5" dirty="0">
                <a:latin typeface="Calibri"/>
                <a:cs typeface="Calibri"/>
              </a:rPr>
              <a:t>that give </a:t>
            </a:r>
            <a:r>
              <a:rPr sz="1800" spc="-10" dirty="0">
                <a:latin typeface="Calibri"/>
                <a:cs typeface="Calibri"/>
              </a:rPr>
              <a:t>users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backstage </a:t>
            </a:r>
            <a:r>
              <a:rPr sz="1800" spc="-5" dirty="0">
                <a:latin typeface="Calibri"/>
                <a:cs typeface="Calibri"/>
              </a:rPr>
              <a:t>pass,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chef’s </a:t>
            </a:r>
            <a:r>
              <a:rPr sz="1800" spc="-5" dirty="0">
                <a:latin typeface="Calibri"/>
                <a:cs typeface="Calibri"/>
              </a:rPr>
              <a:t>hat,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passenger seat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where </a:t>
            </a:r>
            <a:r>
              <a:rPr sz="1800" spc="-10" dirty="0">
                <a:latin typeface="Calibri"/>
                <a:cs typeface="Calibri"/>
              </a:rPr>
              <a:t>your brand </a:t>
            </a:r>
            <a:r>
              <a:rPr sz="1800" spc="-5" dirty="0">
                <a:latin typeface="Calibri"/>
                <a:cs typeface="Calibri"/>
              </a:rPr>
              <a:t>is, where </a:t>
            </a:r>
            <a:r>
              <a:rPr sz="1800" spc="-20" dirty="0">
                <a:latin typeface="Calibri"/>
                <a:cs typeface="Calibri"/>
              </a:rPr>
              <a:t>it’s </a:t>
            </a:r>
            <a:r>
              <a:rPr sz="1800" spc="-5" dirty="0">
                <a:latin typeface="Calibri"/>
                <a:cs typeface="Calibri"/>
              </a:rPr>
              <a:t>going, 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likes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35" dirty="0">
                <a:latin typeface="Calibri"/>
                <a:cs typeface="Calibri"/>
              </a:rPr>
              <a:t>do.”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OPPORTUNITIES/USES:</a:t>
            </a:r>
            <a:endParaRPr sz="1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434"/>
              </a:spcBef>
              <a:buFont typeface="Arial MT"/>
              <a:buChar char="•"/>
              <a:tabLst>
                <a:tab pos="357505" algn="l"/>
              </a:tabLst>
            </a:pPr>
            <a:r>
              <a:rPr sz="1800" dirty="0">
                <a:latin typeface="Calibri"/>
                <a:cs typeface="Calibri"/>
              </a:rPr>
              <a:t>Use </a:t>
            </a:r>
            <a:r>
              <a:rPr sz="1800" spc="-10" dirty="0">
                <a:latin typeface="Calibri"/>
                <a:cs typeface="Calibri"/>
              </a:rPr>
              <a:t>hashtags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@mentions </a:t>
            </a:r>
            <a:r>
              <a:rPr sz="1800" spc="-10" dirty="0">
                <a:latin typeface="Calibri"/>
                <a:cs typeface="Calibri"/>
              </a:rPr>
              <a:t>to link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marketing initiatives, </a:t>
            </a:r>
            <a:r>
              <a:rPr sz="1800" spc="-5" dirty="0">
                <a:latin typeface="Calibri"/>
                <a:cs typeface="Calibri"/>
              </a:rPr>
              <a:t> incl. </a:t>
            </a:r>
            <a:r>
              <a:rPr sz="1800" spc="-15" dirty="0">
                <a:latin typeface="Calibri"/>
                <a:cs typeface="Calibri"/>
              </a:rPr>
              <a:t>contests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UGC,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converse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others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connecting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lifestyle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emotions.</a:t>
            </a:r>
            <a:endParaRPr sz="1800">
              <a:latin typeface="Calibri"/>
              <a:cs typeface="Calibri"/>
            </a:endParaRPr>
          </a:p>
          <a:p>
            <a:pPr marL="757555" marR="23495" indent="-344805">
              <a:lnSpc>
                <a:spcPct val="80000"/>
              </a:lnSpc>
              <a:spcBef>
                <a:spcPts val="370"/>
              </a:spcBef>
              <a:tabLst>
                <a:tab pos="757555" algn="l"/>
              </a:tabLst>
            </a:pPr>
            <a:r>
              <a:rPr sz="1500" dirty="0">
                <a:solidFill>
                  <a:srgbClr val="9AA2AE"/>
                </a:solidFill>
                <a:latin typeface="Arial MT"/>
                <a:cs typeface="Arial MT"/>
              </a:rPr>
              <a:t>–	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“Southwest </a:t>
            </a:r>
            <a:r>
              <a:rPr sz="1500" spc="-20" dirty="0">
                <a:solidFill>
                  <a:srgbClr val="9AA2AE"/>
                </a:solidFill>
                <a:latin typeface="Calibri"/>
                <a:cs typeface="Calibri"/>
              </a:rPr>
              <a:t>gave 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away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series of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gift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cards over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holidays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people </a:t>
            </a:r>
            <a:r>
              <a:rPr sz="1500" spc="-32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who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posted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photos of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their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holiday “photo of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 </a:t>
            </a:r>
            <a:r>
              <a:rPr sz="1500" spc="5" dirty="0">
                <a:solidFill>
                  <a:srgbClr val="9AA2AE"/>
                </a:solidFill>
                <a:latin typeface="Calibri"/>
                <a:cs typeface="Calibri"/>
              </a:rPr>
              <a:t>day”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used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 </a:t>
            </a:r>
            <a:r>
              <a:rPr sz="1500" spc="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special hashtag (also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had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include 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Southwest’s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account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handle)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9AA2AE"/>
                </a:solidFill>
                <a:latin typeface="Calibri"/>
                <a:cs typeface="Calibri"/>
              </a:rPr>
              <a:t>enter.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The entries flooded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in, and during a time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when people 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have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 traveling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on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their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minds,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Southwest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caught</a:t>
            </a:r>
            <a:r>
              <a:rPr sz="1500" spc="-3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their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attention</a:t>
            </a:r>
            <a:r>
              <a:rPr sz="1500" spc="-4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in</a:t>
            </a:r>
            <a:r>
              <a:rPr sz="1500" spc="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all the</a:t>
            </a:r>
            <a:endParaRPr sz="1500">
              <a:latin typeface="Calibri"/>
              <a:cs typeface="Calibri"/>
            </a:endParaRPr>
          </a:p>
          <a:p>
            <a:pPr marL="757555">
              <a:lnSpc>
                <a:spcPts val="1435"/>
              </a:lnSpc>
            </a:pP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right</a:t>
            </a:r>
            <a:r>
              <a:rPr sz="1500" spc="-5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9AA2AE"/>
                </a:solidFill>
                <a:latin typeface="Calibri"/>
                <a:cs typeface="Calibri"/>
              </a:rPr>
              <a:t>ways.”</a:t>
            </a:r>
            <a:endParaRPr sz="1500">
              <a:latin typeface="Calibri"/>
              <a:cs typeface="Calibri"/>
            </a:endParaRPr>
          </a:p>
          <a:p>
            <a:pPr marL="356870" marR="958215" indent="-344805">
              <a:lnSpc>
                <a:spcPts val="1730"/>
              </a:lnSpc>
              <a:spcBef>
                <a:spcPts val="40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Sharing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5" dirty="0">
                <a:latin typeface="Calibri"/>
                <a:cs typeface="Calibri"/>
              </a:rPr>
              <a:t>integrated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 social</a:t>
            </a:r>
            <a:r>
              <a:rPr sz="1800" dirty="0">
                <a:latin typeface="Calibri"/>
                <a:cs typeface="Calibri"/>
              </a:rPr>
              <a:t> media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(Facebook,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Twitter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424" y="6112865"/>
            <a:ext cx="6090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Source: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“Effective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Instagram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Marketing: </a:t>
            </a:r>
            <a:r>
              <a:rPr sz="1000" spc="-10" dirty="0">
                <a:latin typeface="Calibri"/>
                <a:cs typeface="Calibri"/>
              </a:rPr>
              <a:t>DOs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DON'Ts,”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31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Jan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2013,</a:t>
            </a:r>
            <a:r>
              <a:rPr sz="1000" spc="2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http://socialmediatoday.com/node/1200766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785" y="461594"/>
            <a:ext cx="3422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B2B</a:t>
            </a:r>
            <a:r>
              <a:rPr spc="-5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20" dirty="0"/>
              <a:t>LinkedIn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7016" y="1323108"/>
            <a:ext cx="5748020" cy="44157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10" dirty="0">
                <a:latin typeface="Calibri"/>
                <a:cs typeface="Calibri"/>
              </a:rPr>
              <a:t>&gt;150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million members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15" dirty="0">
                <a:latin typeface="Calibri"/>
                <a:cs typeface="Calibri"/>
              </a:rPr>
              <a:t>Professional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business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social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OPPORTUNITIES/USES:</a:t>
            </a:r>
            <a:endParaRPr sz="2800">
              <a:latin typeface="Calibri"/>
              <a:cs typeface="Calibri"/>
            </a:endParaRPr>
          </a:p>
          <a:p>
            <a:pPr marL="342265" marR="1091565" indent="-342265" algn="r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800" b="1" spc="-5" dirty="0">
                <a:latin typeface="Calibri"/>
                <a:cs typeface="Calibri"/>
              </a:rPr>
              <a:t>B2B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networking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groups</a:t>
            </a:r>
            <a:endParaRPr sz="2800">
              <a:latin typeface="Calibri"/>
              <a:cs typeface="Calibri"/>
            </a:endParaRPr>
          </a:p>
          <a:p>
            <a:pPr marL="287020" marR="1016635" lvl="1" indent="-287020" algn="r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287020" algn="l"/>
              </a:tabLst>
            </a:pPr>
            <a:r>
              <a:rPr sz="2400" dirty="0">
                <a:latin typeface="Calibri"/>
                <a:cs typeface="Calibri"/>
              </a:rPr>
              <a:t>Boutique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hotels </a:t>
            </a:r>
            <a:r>
              <a:rPr sz="2400" dirty="0">
                <a:latin typeface="Calibri"/>
                <a:cs typeface="Calibri"/>
              </a:rPr>
              <a:t>lead</a:t>
            </a:r>
            <a:r>
              <a:rPr sz="2400" spc="-10" dirty="0">
                <a:latin typeface="Calibri"/>
                <a:cs typeface="Calibri"/>
              </a:rPr>
              <a:t> generation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Suppliers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networking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Professional discussion</a:t>
            </a:r>
            <a:r>
              <a:rPr sz="2400" spc="-15" dirty="0">
                <a:latin typeface="Calibri"/>
                <a:cs typeface="Calibri"/>
              </a:rPr>
              <a:t> groups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Recruitment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11808"/>
            <a:ext cx="1560576" cy="156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172" y="461594"/>
            <a:ext cx="6376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Emerging</a:t>
            </a:r>
            <a:r>
              <a:rPr spc="-60" dirty="0"/>
              <a:t> </a:t>
            </a:r>
            <a:r>
              <a:rPr spc="-25" dirty="0"/>
              <a:t>player</a:t>
            </a:r>
            <a:r>
              <a:rPr spc="-2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25" dirty="0"/>
              <a:t>Pinterest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1123" y="1417700"/>
            <a:ext cx="5535676" cy="2667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46" y="1417700"/>
            <a:ext cx="2311781" cy="23117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4727" y="4064634"/>
            <a:ext cx="734885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97%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Facebook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“likers”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female</a:t>
            </a:r>
            <a:endParaRPr sz="2000">
              <a:latin typeface="Calibri"/>
              <a:cs typeface="Calibri"/>
            </a:endParaRPr>
          </a:p>
          <a:p>
            <a:pPr marL="356870" marR="5080" indent="-344805">
              <a:lnSpc>
                <a:spcPct val="8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10.4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million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users,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&gt;9million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monthly</a:t>
            </a:r>
            <a:r>
              <a:rPr sz="2000" spc="-15" dirty="0">
                <a:latin typeface="Calibri"/>
                <a:cs typeface="Calibri"/>
              </a:rPr>
              <a:t> users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connected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Facebook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ts val="216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Drives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referral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traffic</a:t>
            </a:r>
            <a:r>
              <a:rPr sz="2000" b="1" dirty="0">
                <a:latin typeface="Calibri"/>
                <a:cs typeface="Calibri"/>
              </a:rPr>
              <a:t> than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Google+,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YouTube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LinkedIn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b="1" dirty="0">
                <a:latin typeface="Calibri"/>
                <a:cs typeface="Calibri"/>
              </a:rPr>
              <a:t>combined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Heavily </a:t>
            </a:r>
            <a:r>
              <a:rPr sz="2000" b="1" spc="-5" dirty="0">
                <a:latin typeface="Calibri"/>
                <a:cs typeface="Calibri"/>
              </a:rPr>
              <a:t>product-focused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6207" y="4466640"/>
            <a:ext cx="6107430" cy="2514600"/>
          </a:xfrm>
          <a:prstGeom prst="rect">
            <a:avLst/>
          </a:prstGeom>
        </p:spPr>
        <p:txBody>
          <a:bodyPr vert="horz" wrap="square" lIns="0" tIns="571500" rIns="0" bIns="0" rtlCol="0">
            <a:spAutoFit/>
          </a:bodyPr>
          <a:lstStyle/>
          <a:p>
            <a:pPr marL="12700" marR="5080" indent="835025">
              <a:lnSpc>
                <a:spcPct val="63300"/>
              </a:lnSpc>
              <a:spcBef>
                <a:spcPts val="4500"/>
              </a:spcBef>
            </a:pP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0" b="1" spc="-1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ASURE  &amp;</a:t>
            </a:r>
            <a:r>
              <a:rPr sz="10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25" dirty="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48736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refine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461594"/>
            <a:ext cx="7560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15" dirty="0"/>
              <a:t> </a:t>
            </a:r>
            <a:r>
              <a:rPr spc="-10" dirty="0"/>
              <a:t>results</a:t>
            </a:r>
            <a:r>
              <a:rPr spc="-40" dirty="0"/>
              <a:t> </a:t>
            </a:r>
            <a:r>
              <a:rPr dirty="0"/>
              <a:t>–</a:t>
            </a:r>
            <a:r>
              <a:rPr spc="-15" dirty="0"/>
              <a:t> Facebook</a:t>
            </a:r>
            <a:r>
              <a:rPr spc="-45" dirty="0"/>
              <a:t> </a:t>
            </a:r>
            <a:r>
              <a:rPr spc="-5" dirty="0"/>
              <a:t>Insights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2928620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Reach: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People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whose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news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feed</a:t>
            </a:r>
            <a:r>
              <a:rPr sz="2200" spc="-5" dirty="0">
                <a:latin typeface="Calibri"/>
                <a:cs typeface="Calibri"/>
              </a:rPr>
              <a:t> it</a:t>
            </a:r>
            <a:r>
              <a:rPr sz="2200" spc="-10" dirty="0">
                <a:latin typeface="Calibri"/>
                <a:cs typeface="Calibri"/>
              </a:rPr>
              <a:t> was </a:t>
            </a:r>
            <a:r>
              <a:rPr sz="2200" spc="-5" dirty="0"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Engaged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users: </a:t>
            </a:r>
            <a:r>
              <a:rPr sz="2200" spc="-10" dirty="0">
                <a:latin typeface="Calibri"/>
                <a:cs typeface="Calibri"/>
              </a:rPr>
              <a:t>People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clicked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your post</a:t>
            </a:r>
            <a:endParaRPr sz="2200">
              <a:latin typeface="Calibri"/>
              <a:cs typeface="Calibri"/>
            </a:endParaRPr>
          </a:p>
          <a:p>
            <a:pPr marL="355600" marR="40005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30" dirty="0">
                <a:solidFill>
                  <a:srgbClr val="D42A16"/>
                </a:solidFill>
                <a:latin typeface="Calibri"/>
                <a:cs typeface="Calibri"/>
              </a:rPr>
              <a:t>Talking</a:t>
            </a:r>
            <a:r>
              <a:rPr sz="22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about</a:t>
            </a:r>
            <a:r>
              <a:rPr sz="2200" b="1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this: 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people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interacted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your </a:t>
            </a:r>
            <a:r>
              <a:rPr sz="2200" spc="-15" dirty="0">
                <a:latin typeface="Calibri"/>
                <a:cs typeface="Calibri"/>
              </a:rPr>
              <a:t>page </a:t>
            </a:r>
            <a:r>
              <a:rPr sz="2200" spc="-5" dirty="0">
                <a:latin typeface="Calibri"/>
                <a:cs typeface="Calibri"/>
              </a:rPr>
              <a:t>r </a:t>
            </a:r>
            <a:r>
              <a:rPr sz="2200" spc="-10" dirty="0">
                <a:latin typeface="Calibri"/>
                <a:cs typeface="Calibri"/>
              </a:rPr>
              <a:t>post </a:t>
            </a:r>
            <a:r>
              <a:rPr sz="2200" spc="-5" dirty="0">
                <a:latin typeface="Calibri"/>
                <a:cs typeface="Calibri"/>
              </a:rPr>
              <a:t> in </a:t>
            </a:r>
            <a:r>
              <a:rPr sz="2200" spc="-20" dirty="0">
                <a:latin typeface="Calibri"/>
                <a:cs typeface="Calibri"/>
              </a:rPr>
              <a:t>any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given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week, </a:t>
            </a:r>
            <a:r>
              <a:rPr sz="2200" spc="-5" dirty="0">
                <a:latin typeface="Calibri"/>
                <a:cs typeface="Calibri"/>
              </a:rPr>
              <a:t> incl.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comments,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likes, </a:t>
            </a:r>
            <a:r>
              <a:rPr sz="2200" spc="-10" dirty="0">
                <a:latin typeface="Calibri"/>
                <a:cs typeface="Calibri"/>
              </a:rPr>
              <a:t> shares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polls</a:t>
            </a:r>
            <a:endParaRPr sz="2200">
              <a:latin typeface="Calibri"/>
              <a:cs typeface="Calibri"/>
            </a:endParaRPr>
          </a:p>
          <a:p>
            <a:pPr marL="355600" marR="33020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Virality:</a:t>
            </a:r>
            <a:r>
              <a:rPr sz="2200" b="1" spc="-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Percentage</a:t>
            </a:r>
            <a:r>
              <a:rPr sz="2200" spc="-10" dirty="0">
                <a:latin typeface="Calibri"/>
                <a:cs typeface="Calibri"/>
              </a:rPr>
              <a:t> of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people reached</a:t>
            </a:r>
            <a:r>
              <a:rPr sz="2200" spc="-5" dirty="0">
                <a:latin typeface="Calibri"/>
                <a:cs typeface="Calibri"/>
              </a:rPr>
              <a:t> who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had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1270863"/>
            <a:ext cx="4398643" cy="474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43682" y="4466640"/>
            <a:ext cx="6490335" cy="2514600"/>
          </a:xfrm>
          <a:prstGeom prst="rect">
            <a:avLst/>
          </a:prstGeom>
        </p:spPr>
        <p:txBody>
          <a:bodyPr vert="horz" wrap="square" lIns="0" tIns="571500" rIns="0" bIns="0" rtlCol="0">
            <a:spAutoFit/>
          </a:bodyPr>
          <a:lstStyle/>
          <a:p>
            <a:pPr marL="12700" marR="5080" indent="988694">
              <a:lnSpc>
                <a:spcPct val="63300"/>
              </a:lnSpc>
              <a:spcBef>
                <a:spcPts val="4500"/>
              </a:spcBef>
            </a:pP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0" b="1" spc="-10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0" b="1" spc="-1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0" b="1" spc="-7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0" b="1" spc="-15" dirty="0">
                <a:solidFill>
                  <a:srgbClr val="FFFFFF"/>
                </a:solidFill>
                <a:latin typeface="Calibri"/>
                <a:cs typeface="Calibri"/>
              </a:rPr>
              <a:t>CH  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0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50" dirty="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28181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media?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282" y="461594"/>
            <a:ext cx="7315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20" dirty="0"/>
              <a:t> </a:t>
            </a:r>
            <a:r>
              <a:rPr spc="-15" dirty="0"/>
              <a:t>results</a:t>
            </a:r>
            <a:r>
              <a:rPr spc="-25" dirty="0"/>
              <a:t> </a:t>
            </a:r>
            <a:r>
              <a:rPr dirty="0"/>
              <a:t>–</a:t>
            </a:r>
            <a:r>
              <a:rPr spc="-5" dirty="0"/>
              <a:t> Google</a:t>
            </a:r>
            <a:r>
              <a:rPr spc="-35" dirty="0"/>
              <a:t> </a:t>
            </a:r>
            <a:r>
              <a:rPr dirty="0"/>
              <a:t>Analytics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53388"/>
            <a:ext cx="2905125" cy="462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9890">
              <a:lnSpc>
                <a:spcPct val="100299"/>
              </a:lnSpc>
              <a:spcBef>
                <a:spcPts val="95"/>
              </a:spcBef>
            </a:pP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STEP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1: </a:t>
            </a:r>
            <a:r>
              <a:rPr sz="1800" b="1" spc="-20" dirty="0">
                <a:solidFill>
                  <a:srgbClr val="D42A16"/>
                </a:solidFill>
                <a:latin typeface="Calibri"/>
                <a:cs typeface="Calibri"/>
              </a:rPr>
              <a:t>Tracking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Codes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When linking outside </a:t>
            </a:r>
            <a:r>
              <a:rPr sz="1600" spc="-10" dirty="0">
                <a:latin typeface="Calibri"/>
                <a:cs typeface="Calibri"/>
              </a:rPr>
              <a:t>sites, </a:t>
            </a:r>
            <a:r>
              <a:rPr sz="1600" spc="-5" dirty="0">
                <a:latin typeface="Calibri"/>
                <a:cs typeface="Calibri"/>
              </a:rPr>
              <a:t> including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property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site or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booking </a:t>
            </a:r>
            <a:r>
              <a:rPr sz="1600" spc="-5" dirty="0">
                <a:latin typeface="Calibri"/>
                <a:cs typeface="Calibri"/>
              </a:rPr>
              <a:t>engine, </a:t>
            </a:r>
            <a:r>
              <a:rPr sz="1600" spc="-10" dirty="0">
                <a:latin typeface="Calibri"/>
                <a:cs typeface="Calibri"/>
              </a:rPr>
              <a:t>put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tracking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your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links.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 marR="26225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Google Analytics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offers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URL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builder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15" dirty="0">
                <a:latin typeface="Calibri"/>
                <a:cs typeface="Calibri"/>
              </a:rPr>
              <a:t>generate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campaign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tracking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codes.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 marR="143510">
              <a:lnSpc>
                <a:spcPct val="100000"/>
              </a:lnSpc>
            </a:pPr>
            <a:r>
              <a:rPr sz="1600" b="1" spc="-75" dirty="0">
                <a:latin typeface="Calibri"/>
                <a:cs typeface="Calibri"/>
              </a:rPr>
              <a:t>To</a:t>
            </a:r>
            <a:r>
              <a:rPr sz="1600" b="1" spc="-10" dirty="0">
                <a:latin typeface="Calibri"/>
                <a:cs typeface="Calibri"/>
              </a:rPr>
              <a:t> use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it,</a:t>
            </a:r>
            <a:r>
              <a:rPr sz="1600" b="1" spc="-10" dirty="0">
                <a:latin typeface="Calibri"/>
                <a:cs typeface="Calibri"/>
              </a:rPr>
              <a:t> search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Google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for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“URL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Builder”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Cut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paste </a:t>
            </a:r>
            <a:r>
              <a:rPr sz="1800" b="1" dirty="0">
                <a:latin typeface="Calibri"/>
                <a:cs typeface="Calibri"/>
              </a:rPr>
              <a:t>the URL </a:t>
            </a:r>
            <a:r>
              <a:rPr sz="1800" b="1" spc="-5" dirty="0">
                <a:latin typeface="Calibri"/>
                <a:cs typeface="Calibri"/>
              </a:rPr>
              <a:t>with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tracking code </a:t>
            </a:r>
            <a:r>
              <a:rPr sz="1800" spc="-10" dirty="0">
                <a:latin typeface="Calibri"/>
                <a:cs typeface="Calibri"/>
              </a:rPr>
              <a:t>from Step </a:t>
            </a:r>
            <a:r>
              <a:rPr sz="1800" dirty="0">
                <a:latin typeface="Calibri"/>
                <a:cs typeface="Calibri"/>
              </a:rPr>
              <a:t>3 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paste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" dirty="0">
                <a:latin typeface="Calibri"/>
                <a:cs typeface="Calibri"/>
              </a:rPr>
              <a:t> URL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shortener.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 that link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" dirty="0">
                <a:latin typeface="Calibri"/>
                <a:cs typeface="Calibri"/>
              </a:rPr>
              <a:t> social</a:t>
            </a:r>
            <a:r>
              <a:rPr sz="1800" dirty="0">
                <a:latin typeface="Calibri"/>
                <a:cs typeface="Calibri"/>
              </a:rPr>
              <a:t> media.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3685" y="5732094"/>
            <a:ext cx="1106805" cy="685165"/>
            <a:chOff x="2313685" y="5732094"/>
            <a:chExt cx="1106805" cy="685165"/>
          </a:xfrm>
        </p:grpSpPr>
        <p:sp>
          <p:nvSpPr>
            <p:cNvPr id="5" name="object 5"/>
            <p:cNvSpPr/>
            <p:nvPr/>
          </p:nvSpPr>
          <p:spPr>
            <a:xfrm>
              <a:off x="2326385" y="5744794"/>
              <a:ext cx="1081405" cy="659765"/>
            </a:xfrm>
            <a:custGeom>
              <a:avLst/>
              <a:gdLst/>
              <a:ahLst/>
              <a:cxnLst/>
              <a:rect l="l" t="t" r="r" b="b"/>
              <a:pathLst>
                <a:path w="1081404" h="659764">
                  <a:moveTo>
                    <a:pt x="751586" y="0"/>
                  </a:moveTo>
                  <a:lnTo>
                    <a:pt x="751586" y="164820"/>
                  </a:lnTo>
                  <a:lnTo>
                    <a:pt x="0" y="164820"/>
                  </a:lnTo>
                  <a:lnTo>
                    <a:pt x="0" y="494449"/>
                  </a:lnTo>
                  <a:lnTo>
                    <a:pt x="751586" y="494449"/>
                  </a:lnTo>
                  <a:lnTo>
                    <a:pt x="751586" y="659257"/>
                  </a:lnTo>
                  <a:lnTo>
                    <a:pt x="1081277" y="329628"/>
                  </a:lnTo>
                  <a:lnTo>
                    <a:pt x="7515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6385" y="5744794"/>
              <a:ext cx="1081405" cy="659765"/>
            </a:xfrm>
            <a:custGeom>
              <a:avLst/>
              <a:gdLst/>
              <a:ahLst/>
              <a:cxnLst/>
              <a:rect l="l" t="t" r="r" b="b"/>
              <a:pathLst>
                <a:path w="1081404" h="659764">
                  <a:moveTo>
                    <a:pt x="0" y="164820"/>
                  </a:moveTo>
                  <a:lnTo>
                    <a:pt x="751586" y="164820"/>
                  </a:lnTo>
                  <a:lnTo>
                    <a:pt x="751586" y="0"/>
                  </a:lnTo>
                  <a:lnTo>
                    <a:pt x="1081277" y="329628"/>
                  </a:lnTo>
                  <a:lnTo>
                    <a:pt x="751586" y="659257"/>
                  </a:lnTo>
                  <a:lnTo>
                    <a:pt x="751586" y="494449"/>
                  </a:lnTo>
                  <a:lnTo>
                    <a:pt x="0" y="494449"/>
                  </a:lnTo>
                  <a:lnTo>
                    <a:pt x="0" y="16482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460" y="1397000"/>
            <a:ext cx="4336669" cy="478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1707" y="1417574"/>
            <a:ext cx="4593590" cy="2338705"/>
            <a:chOff x="3751707" y="1417574"/>
            <a:chExt cx="4593590" cy="2338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707" y="1417574"/>
              <a:ext cx="4593209" cy="2175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97776" y="3083941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329565" y="0"/>
                  </a:moveTo>
                  <a:lnTo>
                    <a:pt x="0" y="329692"/>
                  </a:lnTo>
                  <a:lnTo>
                    <a:pt x="329565" y="659257"/>
                  </a:lnTo>
                  <a:lnTo>
                    <a:pt x="329565" y="494411"/>
                  </a:lnTo>
                  <a:lnTo>
                    <a:pt x="779018" y="494411"/>
                  </a:lnTo>
                  <a:lnTo>
                    <a:pt x="779018" y="164846"/>
                  </a:lnTo>
                  <a:lnTo>
                    <a:pt x="329565" y="164846"/>
                  </a:lnTo>
                  <a:lnTo>
                    <a:pt x="32956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97776" y="3083941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779018" y="494411"/>
                  </a:moveTo>
                  <a:lnTo>
                    <a:pt x="329565" y="494411"/>
                  </a:lnTo>
                  <a:lnTo>
                    <a:pt x="329565" y="659257"/>
                  </a:lnTo>
                  <a:lnTo>
                    <a:pt x="0" y="329692"/>
                  </a:lnTo>
                  <a:lnTo>
                    <a:pt x="329565" y="0"/>
                  </a:lnTo>
                  <a:lnTo>
                    <a:pt x="329565" y="164846"/>
                  </a:lnTo>
                  <a:lnTo>
                    <a:pt x="779018" y="164846"/>
                  </a:lnTo>
                  <a:lnTo>
                    <a:pt x="779018" y="4944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3282" y="461594"/>
            <a:ext cx="7315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20" dirty="0"/>
              <a:t> </a:t>
            </a:r>
            <a:r>
              <a:rPr spc="-15" dirty="0"/>
              <a:t>results</a:t>
            </a:r>
            <a:r>
              <a:rPr spc="-25" dirty="0"/>
              <a:t> </a:t>
            </a:r>
            <a:r>
              <a:rPr dirty="0"/>
              <a:t>–</a:t>
            </a:r>
            <a:r>
              <a:rPr spc="-5" dirty="0"/>
              <a:t> Google</a:t>
            </a:r>
            <a:r>
              <a:rPr spc="-35" dirty="0"/>
              <a:t> </a:t>
            </a:r>
            <a:r>
              <a:rPr dirty="0"/>
              <a:t>Analytics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16709"/>
            <a:ext cx="2872105" cy="4050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8430" indent="1270">
              <a:lnSpc>
                <a:spcPct val="100400"/>
              </a:lnSpc>
              <a:spcBef>
                <a:spcPts val="95"/>
              </a:spcBef>
            </a:pP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STEP </a:t>
            </a:r>
            <a:r>
              <a:rPr sz="1950" b="1" dirty="0">
                <a:solidFill>
                  <a:srgbClr val="D42A16"/>
                </a:solidFill>
                <a:latin typeface="Calibri"/>
                <a:cs typeface="Calibri"/>
              </a:rPr>
              <a:t>2: URL 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Shortener </a:t>
            </a:r>
            <a:r>
              <a:rPr sz="195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Paste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URL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Campaign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Tracking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URL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URL </a:t>
            </a:r>
            <a:r>
              <a:rPr sz="1600" b="1" spc="-10" dirty="0">
                <a:latin typeface="Calibri"/>
                <a:cs typeface="Calibri"/>
              </a:rPr>
              <a:t>Shortener:</a:t>
            </a:r>
            <a:r>
              <a:rPr sz="1600" b="1" spc="380" dirty="0"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http://goo.gl/</a:t>
            </a:r>
            <a:endParaRPr sz="16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80"/>
              </a:spcBef>
            </a:pPr>
            <a:r>
              <a:rPr sz="1600" b="1" spc="-10" dirty="0">
                <a:latin typeface="Calibri"/>
                <a:cs typeface="Calibri"/>
              </a:rPr>
              <a:t>Others: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Bit.ly,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TinyURL,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BUDurl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 marR="5080" indent="1270">
              <a:lnSpc>
                <a:spcPct val="110600"/>
              </a:lnSpc>
              <a:spcBef>
                <a:spcPts val="1290"/>
              </a:spcBef>
            </a:pPr>
            <a:r>
              <a:rPr sz="1950" b="1" spc="-15" dirty="0">
                <a:solidFill>
                  <a:srgbClr val="D42A16"/>
                </a:solidFill>
                <a:latin typeface="Calibri"/>
                <a:cs typeface="Calibri"/>
              </a:rPr>
              <a:t>STEP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 3:</a:t>
            </a:r>
            <a:r>
              <a:rPr sz="195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D42A16"/>
                </a:solidFill>
                <a:latin typeface="Calibri"/>
                <a:cs typeface="Calibri"/>
              </a:rPr>
              <a:t>Post</a:t>
            </a:r>
            <a:r>
              <a:rPr sz="195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195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social</a:t>
            </a:r>
            <a:r>
              <a:rPr sz="195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media </a:t>
            </a:r>
            <a:r>
              <a:rPr sz="1950" b="1" spc="-4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Paste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the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shortened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tracking </a:t>
            </a:r>
            <a:r>
              <a:rPr sz="1700" spc="5" dirty="0">
                <a:latin typeface="Calibri"/>
                <a:cs typeface="Calibri"/>
              </a:rPr>
              <a:t> code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URL</a:t>
            </a:r>
            <a:r>
              <a:rPr sz="1700" dirty="0">
                <a:latin typeface="Calibri"/>
                <a:cs typeface="Calibri"/>
              </a:rPr>
              <a:t> into your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social </a:t>
            </a:r>
            <a:r>
              <a:rPr sz="1700" spc="15" dirty="0">
                <a:latin typeface="Calibri"/>
                <a:cs typeface="Calibri"/>
              </a:rPr>
              <a:t>media</a:t>
            </a:r>
            <a:endParaRPr sz="1700">
              <a:latin typeface="Calibri"/>
              <a:cs typeface="Calibri"/>
            </a:endParaRPr>
          </a:p>
          <a:p>
            <a:pPr marL="12700" marR="202565" algn="just">
              <a:lnSpc>
                <a:spcPct val="101800"/>
              </a:lnSpc>
              <a:spcBef>
                <a:spcPts val="5"/>
              </a:spcBef>
            </a:pPr>
            <a:r>
              <a:rPr sz="1700" spc="5" dirty="0">
                <a:latin typeface="Calibri"/>
                <a:cs typeface="Calibri"/>
              </a:rPr>
              <a:t>post, </a:t>
            </a:r>
            <a:r>
              <a:rPr sz="1700" spc="15" dirty="0">
                <a:latin typeface="Calibri"/>
                <a:cs typeface="Calibri"/>
              </a:rPr>
              <a:t>and when </a:t>
            </a:r>
            <a:r>
              <a:rPr sz="1700" dirty="0">
                <a:latin typeface="Calibri"/>
                <a:cs typeface="Calibri"/>
              </a:rPr>
              <a:t>clicked, </a:t>
            </a:r>
            <a:r>
              <a:rPr sz="1700" spc="5" dirty="0">
                <a:latin typeface="Calibri"/>
                <a:cs typeface="Calibri"/>
              </a:rPr>
              <a:t>it </a:t>
            </a:r>
            <a:r>
              <a:rPr sz="1700" spc="10" dirty="0">
                <a:latin typeface="Calibri"/>
                <a:cs typeface="Calibri"/>
              </a:rPr>
              <a:t>will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track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campaign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in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Google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Analytics.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96485" y="3950779"/>
            <a:ext cx="2421890" cy="2175510"/>
            <a:chOff x="4396485" y="3950779"/>
            <a:chExt cx="2421890" cy="21755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6485" y="3950779"/>
              <a:ext cx="2421509" cy="21753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10326" y="4735702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329692" y="0"/>
                  </a:moveTo>
                  <a:lnTo>
                    <a:pt x="0" y="329565"/>
                  </a:lnTo>
                  <a:lnTo>
                    <a:pt x="329692" y="659257"/>
                  </a:lnTo>
                  <a:lnTo>
                    <a:pt x="329692" y="494411"/>
                  </a:lnTo>
                  <a:lnTo>
                    <a:pt x="779145" y="494411"/>
                  </a:lnTo>
                  <a:lnTo>
                    <a:pt x="779145" y="164846"/>
                  </a:lnTo>
                  <a:lnTo>
                    <a:pt x="329692" y="164846"/>
                  </a:lnTo>
                  <a:lnTo>
                    <a:pt x="3296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0326" y="4735702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779145" y="494411"/>
                  </a:moveTo>
                  <a:lnTo>
                    <a:pt x="329692" y="494411"/>
                  </a:lnTo>
                  <a:lnTo>
                    <a:pt x="329692" y="659257"/>
                  </a:lnTo>
                  <a:lnTo>
                    <a:pt x="0" y="329565"/>
                  </a:lnTo>
                  <a:lnTo>
                    <a:pt x="329692" y="0"/>
                  </a:lnTo>
                  <a:lnTo>
                    <a:pt x="329692" y="164846"/>
                  </a:lnTo>
                  <a:lnTo>
                    <a:pt x="779145" y="164846"/>
                  </a:lnTo>
                  <a:lnTo>
                    <a:pt x="779145" y="4944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282" y="461594"/>
            <a:ext cx="7315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20" dirty="0"/>
              <a:t> </a:t>
            </a:r>
            <a:r>
              <a:rPr spc="-15" dirty="0"/>
              <a:t>results</a:t>
            </a:r>
            <a:r>
              <a:rPr spc="-25" dirty="0"/>
              <a:t> </a:t>
            </a:r>
            <a:r>
              <a:rPr dirty="0"/>
              <a:t>–</a:t>
            </a:r>
            <a:r>
              <a:rPr spc="-5" dirty="0"/>
              <a:t> Google</a:t>
            </a:r>
            <a:r>
              <a:rPr spc="-35" dirty="0"/>
              <a:t> </a:t>
            </a:r>
            <a:r>
              <a:rPr dirty="0"/>
              <a:t>Analytics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3425" y="2829179"/>
            <a:ext cx="8045450" cy="2989580"/>
            <a:chOff x="583425" y="2829179"/>
            <a:chExt cx="8045450" cy="2989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425" y="2829179"/>
              <a:ext cx="8045196" cy="1810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9895" y="5250180"/>
              <a:ext cx="1531620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5" y="5231892"/>
              <a:ext cx="1427988" cy="586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72662" y="5282234"/>
              <a:ext cx="1412875" cy="369570"/>
            </a:xfrm>
            <a:custGeom>
              <a:avLst/>
              <a:gdLst/>
              <a:ahLst/>
              <a:cxnLst/>
              <a:rect l="l" t="t" r="r" b="b"/>
              <a:pathLst>
                <a:path w="1412875" h="369570">
                  <a:moveTo>
                    <a:pt x="1412493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412493" y="369328"/>
                  </a:lnTo>
                  <a:lnTo>
                    <a:pt x="141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2662" y="5282234"/>
              <a:ext cx="1412875" cy="369570"/>
            </a:xfrm>
            <a:custGeom>
              <a:avLst/>
              <a:gdLst/>
              <a:ahLst/>
              <a:cxnLst/>
              <a:rect l="l" t="t" r="r" b="b"/>
              <a:pathLst>
                <a:path w="1412875" h="369570">
                  <a:moveTo>
                    <a:pt x="0" y="369328"/>
                  </a:moveTo>
                  <a:lnTo>
                    <a:pt x="1412493" y="369328"/>
                  </a:lnTo>
                  <a:lnTo>
                    <a:pt x="1412493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127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0046" y="1786890"/>
            <a:ext cx="728154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5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1800" b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site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profile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&gt;</a:t>
            </a:r>
            <a:r>
              <a:rPr sz="1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Traffic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&gt;</a:t>
            </a:r>
            <a:r>
              <a:rPr sz="1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Sources</a:t>
            </a:r>
            <a:r>
              <a:rPr sz="1800" b="1" spc="-4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&gt;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Campaigns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Analytics </a:t>
            </a:r>
            <a:r>
              <a:rPr sz="2000" spc="-5" dirty="0">
                <a:latin typeface="Calibri"/>
                <a:cs typeface="Calibri"/>
              </a:rPr>
              <a:t>measures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quantity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quality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campaigns</a:t>
            </a:r>
            <a:r>
              <a:rPr sz="2000" spc="-10" dirty="0">
                <a:latin typeface="Calibri"/>
                <a:cs typeface="Calibri"/>
              </a:rPr>
              <a:t> against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established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goals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desired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events.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8241" y="5301233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</a:t>
            </a:r>
            <a:r>
              <a:rPr sz="1800" b="1" spc="-50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ANTITY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58867" y="4547615"/>
            <a:ext cx="3068320" cy="1271270"/>
            <a:chOff x="4658867" y="4547615"/>
            <a:chExt cx="3068320" cy="12712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8867" y="4547615"/>
              <a:ext cx="310896" cy="7985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59705" y="4683632"/>
              <a:ext cx="118110" cy="599440"/>
            </a:xfrm>
            <a:custGeom>
              <a:avLst/>
              <a:gdLst/>
              <a:ahLst/>
              <a:cxnLst/>
              <a:rect l="l" t="t" r="r" b="b"/>
              <a:pathLst>
                <a:path w="118110" h="599439">
                  <a:moveTo>
                    <a:pt x="56564" y="50424"/>
                  </a:moveTo>
                  <a:lnTo>
                    <a:pt x="44858" y="72783"/>
                  </a:lnTo>
                  <a:lnTo>
                    <a:pt x="69342" y="599186"/>
                  </a:lnTo>
                  <a:lnTo>
                    <a:pt x="94742" y="598043"/>
                  </a:lnTo>
                  <a:lnTo>
                    <a:pt x="70253" y="71536"/>
                  </a:lnTo>
                  <a:lnTo>
                    <a:pt x="56564" y="50424"/>
                  </a:lnTo>
                  <a:close/>
                </a:path>
                <a:path w="118110" h="599439">
                  <a:moveTo>
                    <a:pt x="54229" y="0"/>
                  </a:moveTo>
                  <a:lnTo>
                    <a:pt x="3302" y="97409"/>
                  </a:lnTo>
                  <a:lnTo>
                    <a:pt x="0" y="103632"/>
                  </a:lnTo>
                  <a:lnTo>
                    <a:pt x="2413" y="111379"/>
                  </a:lnTo>
                  <a:lnTo>
                    <a:pt x="8636" y="114554"/>
                  </a:lnTo>
                  <a:lnTo>
                    <a:pt x="14859" y="117856"/>
                  </a:lnTo>
                  <a:lnTo>
                    <a:pt x="22606" y="115443"/>
                  </a:lnTo>
                  <a:lnTo>
                    <a:pt x="25781" y="109220"/>
                  </a:lnTo>
                  <a:lnTo>
                    <a:pt x="44858" y="72783"/>
                  </a:lnTo>
                  <a:lnTo>
                    <a:pt x="42672" y="25781"/>
                  </a:lnTo>
                  <a:lnTo>
                    <a:pt x="68072" y="24638"/>
                  </a:lnTo>
                  <a:lnTo>
                    <a:pt x="70191" y="24638"/>
                  </a:lnTo>
                  <a:lnTo>
                    <a:pt x="54229" y="0"/>
                  </a:lnTo>
                  <a:close/>
                </a:path>
                <a:path w="118110" h="599439">
                  <a:moveTo>
                    <a:pt x="70191" y="24638"/>
                  </a:moveTo>
                  <a:lnTo>
                    <a:pt x="68072" y="24638"/>
                  </a:lnTo>
                  <a:lnTo>
                    <a:pt x="70253" y="71536"/>
                  </a:lnTo>
                  <a:lnTo>
                    <a:pt x="92710" y="106172"/>
                  </a:lnTo>
                  <a:lnTo>
                    <a:pt x="96520" y="112014"/>
                  </a:lnTo>
                  <a:lnTo>
                    <a:pt x="104394" y="113665"/>
                  </a:lnTo>
                  <a:lnTo>
                    <a:pt x="110236" y="109855"/>
                  </a:lnTo>
                  <a:lnTo>
                    <a:pt x="116205" y="106045"/>
                  </a:lnTo>
                  <a:lnTo>
                    <a:pt x="117856" y="98171"/>
                  </a:lnTo>
                  <a:lnTo>
                    <a:pt x="114046" y="92329"/>
                  </a:lnTo>
                  <a:lnTo>
                    <a:pt x="70191" y="24638"/>
                  </a:lnTo>
                  <a:close/>
                </a:path>
                <a:path w="118110" h="599439">
                  <a:moveTo>
                    <a:pt x="68072" y="24638"/>
                  </a:moveTo>
                  <a:lnTo>
                    <a:pt x="42672" y="25781"/>
                  </a:lnTo>
                  <a:lnTo>
                    <a:pt x="44858" y="72783"/>
                  </a:lnTo>
                  <a:lnTo>
                    <a:pt x="56564" y="50424"/>
                  </a:lnTo>
                  <a:lnTo>
                    <a:pt x="44704" y="32131"/>
                  </a:lnTo>
                  <a:lnTo>
                    <a:pt x="66675" y="31115"/>
                  </a:lnTo>
                  <a:lnTo>
                    <a:pt x="68373" y="31115"/>
                  </a:lnTo>
                  <a:lnTo>
                    <a:pt x="68072" y="24638"/>
                  </a:lnTo>
                  <a:close/>
                </a:path>
                <a:path w="118110" h="599439">
                  <a:moveTo>
                    <a:pt x="68373" y="31115"/>
                  </a:moveTo>
                  <a:lnTo>
                    <a:pt x="66675" y="31115"/>
                  </a:lnTo>
                  <a:lnTo>
                    <a:pt x="56564" y="50424"/>
                  </a:lnTo>
                  <a:lnTo>
                    <a:pt x="70253" y="71536"/>
                  </a:lnTo>
                  <a:lnTo>
                    <a:pt x="68373" y="31115"/>
                  </a:lnTo>
                  <a:close/>
                </a:path>
                <a:path w="118110" h="599439">
                  <a:moveTo>
                    <a:pt x="66675" y="31115"/>
                  </a:moveTo>
                  <a:lnTo>
                    <a:pt x="44704" y="32131"/>
                  </a:lnTo>
                  <a:lnTo>
                    <a:pt x="56564" y="50424"/>
                  </a:lnTo>
                  <a:lnTo>
                    <a:pt x="66675" y="31115"/>
                  </a:lnTo>
                  <a:close/>
                </a:path>
              </a:pathLst>
            </a:custGeom>
            <a:solidFill>
              <a:srgbClr val="D42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5059" y="5250179"/>
              <a:ext cx="1531619" cy="487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5079" y="5231891"/>
              <a:ext cx="1260348" cy="5867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27698" y="5282234"/>
              <a:ext cx="1412875" cy="369570"/>
            </a:xfrm>
            <a:custGeom>
              <a:avLst/>
              <a:gdLst/>
              <a:ahLst/>
              <a:cxnLst/>
              <a:rect l="l" t="t" r="r" b="b"/>
              <a:pathLst>
                <a:path w="1412875" h="369570">
                  <a:moveTo>
                    <a:pt x="1412494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412494" y="369328"/>
                  </a:lnTo>
                  <a:lnTo>
                    <a:pt x="141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27698" y="5282234"/>
            <a:ext cx="1412875" cy="369570"/>
          </a:xfrm>
          <a:prstGeom prst="rect">
            <a:avLst/>
          </a:prstGeom>
          <a:ln w="12700">
            <a:solidFill>
              <a:srgbClr val="D42A1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29784" y="4459223"/>
            <a:ext cx="3611879" cy="885825"/>
            <a:chOff x="5129784" y="4459223"/>
            <a:chExt cx="3611879" cy="88582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9784" y="4459223"/>
              <a:ext cx="3611879" cy="3764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85029" y="4481956"/>
              <a:ext cx="3502025" cy="278130"/>
            </a:xfrm>
            <a:custGeom>
              <a:avLst/>
              <a:gdLst/>
              <a:ahLst/>
              <a:cxnLst/>
              <a:rect l="l" t="t" r="r" b="b"/>
              <a:pathLst>
                <a:path w="3502025" h="278129">
                  <a:moveTo>
                    <a:pt x="3501771" y="0"/>
                  </a:moveTo>
                  <a:lnTo>
                    <a:pt x="3500940" y="73906"/>
                  </a:lnTo>
                  <a:lnTo>
                    <a:pt x="3498600" y="140316"/>
                  </a:lnTo>
                  <a:lnTo>
                    <a:pt x="3494976" y="196580"/>
                  </a:lnTo>
                  <a:lnTo>
                    <a:pt x="3490293" y="240048"/>
                  </a:lnTo>
                  <a:lnTo>
                    <a:pt x="3478656" y="278003"/>
                  </a:lnTo>
                  <a:lnTo>
                    <a:pt x="23241" y="278003"/>
                  </a:lnTo>
                  <a:lnTo>
                    <a:pt x="11514" y="240048"/>
                  </a:lnTo>
                  <a:lnTo>
                    <a:pt x="6810" y="196580"/>
                  </a:lnTo>
                  <a:lnTo>
                    <a:pt x="3174" y="140316"/>
                  </a:lnTo>
                  <a:lnTo>
                    <a:pt x="830" y="7390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7812" y="4736591"/>
              <a:ext cx="112775" cy="6080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33946" y="4759959"/>
              <a:ext cx="2540" cy="522605"/>
            </a:xfrm>
            <a:custGeom>
              <a:avLst/>
              <a:gdLst/>
              <a:ahLst/>
              <a:cxnLst/>
              <a:rect l="l" t="t" r="r" b="b"/>
              <a:pathLst>
                <a:path w="2540" h="522604">
                  <a:moveTo>
                    <a:pt x="0" y="522223"/>
                  </a:moveTo>
                  <a:lnTo>
                    <a:pt x="2031" y="0"/>
                  </a:lnTo>
                </a:path>
              </a:pathLst>
            </a:custGeom>
            <a:ln w="254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E8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6642" y="3434537"/>
            <a:ext cx="5662930" cy="3480435"/>
          </a:xfrm>
          <a:prstGeom prst="rect">
            <a:avLst/>
          </a:prstGeom>
        </p:spPr>
        <p:txBody>
          <a:bodyPr vert="horz" wrap="square" lIns="0" tIns="570230" rIns="0" bIns="0" rtlCol="0">
            <a:spAutoFit/>
          </a:bodyPr>
          <a:lstStyle/>
          <a:p>
            <a:pPr marL="12700" marR="5080" indent="570230" algn="just">
              <a:lnSpc>
                <a:spcPct val="63400"/>
              </a:lnSpc>
              <a:spcBef>
                <a:spcPts val="4490"/>
              </a:spcBef>
            </a:pPr>
            <a:r>
              <a:rPr sz="10000" b="1" spc="-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0" b="1" spc="-15" dirty="0">
                <a:solidFill>
                  <a:srgbClr val="FFFFFF"/>
                </a:solidFill>
                <a:latin typeface="Calibri"/>
                <a:cs typeface="Calibri"/>
              </a:rPr>
              <a:t>ONTENT  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0000" b="1" spc="-25" dirty="0">
                <a:solidFill>
                  <a:srgbClr val="FFFFFF"/>
                </a:solidFill>
                <a:latin typeface="Calibri"/>
                <a:cs typeface="Calibri"/>
              </a:rPr>
              <a:t>COMMS </a:t>
            </a:r>
            <a:r>
              <a:rPr sz="10000" b="1" spc="-2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33185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Who,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when?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245" y="461594"/>
            <a:ext cx="5227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Optimise</a:t>
            </a:r>
            <a:r>
              <a:rPr spc="-75" dirty="0"/>
              <a:t> </a:t>
            </a:r>
            <a:r>
              <a:rPr spc="-10" dirty="0"/>
              <a:t>your</a:t>
            </a:r>
            <a:r>
              <a:rPr spc="-20" dirty="0"/>
              <a:t> 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657"/>
            <a:ext cx="7991475" cy="402907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b="1" spc="-20" dirty="0">
                <a:solidFill>
                  <a:srgbClr val="D42A16"/>
                </a:solidFill>
                <a:latin typeface="Calibri"/>
                <a:cs typeface="Calibri"/>
              </a:rPr>
              <a:t>Use</a:t>
            </a:r>
            <a:r>
              <a:rPr sz="2800" b="1" spc="-6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D42A16"/>
                </a:solidFill>
                <a:latin typeface="Calibri"/>
                <a:cs typeface="Calibri"/>
              </a:rPr>
              <a:t>target</a:t>
            </a:r>
            <a:r>
              <a:rPr sz="2800" b="1" spc="-6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D42A16"/>
                </a:solidFill>
                <a:latin typeface="Calibri"/>
                <a:cs typeface="Calibri"/>
              </a:rPr>
              <a:t>keywords</a:t>
            </a:r>
            <a:r>
              <a:rPr sz="2800" b="1" spc="-8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D42A16"/>
                </a:solidFill>
                <a:latin typeface="Calibri"/>
                <a:cs typeface="Calibri"/>
              </a:rPr>
              <a:t>in</a:t>
            </a:r>
            <a:r>
              <a:rPr sz="2800" b="1" spc="-6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2800" b="1" spc="-7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D42A16"/>
                </a:solidFill>
                <a:latin typeface="Calibri"/>
                <a:cs typeface="Calibri"/>
              </a:rPr>
              <a:t>posts</a:t>
            </a:r>
            <a:r>
              <a:rPr sz="2800" b="1" spc="-8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2800" b="1" spc="-6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D42A16"/>
                </a:solidFill>
                <a:latin typeface="Calibri"/>
                <a:cs typeface="Calibri"/>
              </a:rPr>
              <a:t>support</a:t>
            </a:r>
            <a:r>
              <a:rPr sz="2800" b="1" spc="-9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D42A16"/>
                </a:solidFill>
                <a:latin typeface="Calibri"/>
                <a:cs typeface="Calibri"/>
              </a:rPr>
              <a:t>search.</a:t>
            </a:r>
            <a:endParaRPr sz="2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Use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visuals,</a:t>
            </a:r>
            <a:r>
              <a:rPr sz="2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videos</a:t>
            </a:r>
            <a:r>
              <a:rPr sz="2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photos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wherever</a:t>
            </a:r>
            <a:r>
              <a:rPr sz="2800" b="1" spc="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possible. 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D42A16"/>
                </a:solidFill>
                <a:latin typeface="Calibri"/>
                <a:cs typeface="Calibri"/>
              </a:rPr>
              <a:t>Visuals</a:t>
            </a:r>
            <a:r>
              <a:rPr sz="2800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D42A16"/>
                </a:solidFill>
                <a:latin typeface="Calibri"/>
                <a:cs typeface="Calibri"/>
              </a:rPr>
              <a:t>invite</a:t>
            </a:r>
            <a:r>
              <a:rPr sz="28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D42A16"/>
                </a:solidFill>
                <a:latin typeface="Calibri"/>
                <a:cs typeface="Calibri"/>
              </a:rPr>
              <a:t>engagement</a:t>
            </a:r>
            <a:r>
              <a:rPr sz="2800" spc="-5" dirty="0">
                <a:solidFill>
                  <a:srgbClr val="D42A16"/>
                </a:solidFill>
                <a:latin typeface="Calibri"/>
                <a:cs typeface="Calibri"/>
              </a:rPr>
              <a:t> and</a:t>
            </a:r>
            <a:r>
              <a:rPr sz="2800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D42A16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D42A16"/>
                </a:solidFill>
                <a:latin typeface="Calibri"/>
                <a:cs typeface="Calibri"/>
              </a:rPr>
              <a:t>help</a:t>
            </a:r>
            <a:r>
              <a:rPr sz="2800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D42A16"/>
                </a:solidFill>
                <a:latin typeface="Calibri"/>
                <a:cs typeface="Calibri"/>
              </a:rPr>
              <a:t>support</a:t>
            </a:r>
            <a:r>
              <a:rPr sz="2800" spc="4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D42A16"/>
                </a:solidFill>
                <a:latin typeface="Calibri"/>
                <a:cs typeface="Calibri"/>
              </a:rPr>
              <a:t>your </a:t>
            </a:r>
            <a:r>
              <a:rPr sz="2800" spc="-6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D42A16"/>
                </a:solidFill>
                <a:latin typeface="Calibri"/>
                <a:cs typeface="Calibri"/>
              </a:rPr>
              <a:t>goals.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Deals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promos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80" dirty="0">
                <a:latin typeface="Calibri"/>
                <a:cs typeface="Calibri"/>
              </a:rPr>
              <a:t>Top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spots/tour</a:t>
            </a:r>
            <a:r>
              <a:rPr sz="2400" spc="-5" dirty="0">
                <a:latin typeface="Calibri"/>
                <a:cs typeface="Calibri"/>
              </a:rPr>
              <a:t> itineraries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destination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Milestones</a:t>
            </a:r>
            <a:endParaRPr sz="2400">
              <a:latin typeface="Calibri"/>
              <a:cs typeface="Calibri"/>
            </a:endParaRPr>
          </a:p>
          <a:p>
            <a:pPr marL="756285" marR="669290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i="1" spc="-20" dirty="0">
                <a:latin typeface="Calibri"/>
                <a:cs typeface="Calibri"/>
              </a:rPr>
              <a:t>Post </a:t>
            </a:r>
            <a:r>
              <a:rPr sz="2400" i="1" spc="-5" dirty="0">
                <a:latin typeface="Calibri"/>
                <a:cs typeface="Calibri"/>
              </a:rPr>
              <a:t>high </a:t>
            </a:r>
            <a:r>
              <a:rPr sz="2400" i="1" dirty="0">
                <a:latin typeface="Calibri"/>
                <a:cs typeface="Calibri"/>
              </a:rPr>
              <a:t>resolution </a:t>
            </a:r>
            <a:r>
              <a:rPr sz="2400" i="1" spc="-10" dirty="0">
                <a:latin typeface="Calibri"/>
                <a:cs typeface="Calibri"/>
              </a:rPr>
              <a:t>photos </a:t>
            </a:r>
            <a:r>
              <a:rPr sz="2400" i="1" spc="-5" dirty="0">
                <a:latin typeface="Calibri"/>
                <a:cs typeface="Calibri"/>
              </a:rPr>
              <a:t>and </a:t>
            </a:r>
            <a:r>
              <a:rPr sz="2400" i="1" dirty="0">
                <a:latin typeface="Calibri"/>
                <a:cs typeface="Calibri"/>
              </a:rPr>
              <a:t>videos </a:t>
            </a:r>
            <a:r>
              <a:rPr sz="2400" i="1" spc="-5" dirty="0">
                <a:latin typeface="Calibri"/>
                <a:cs typeface="Calibri"/>
              </a:rPr>
              <a:t>(“highlighted”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timeline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posts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are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845px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wide)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245" y="461594"/>
            <a:ext cx="52279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Optimise</a:t>
            </a:r>
            <a:r>
              <a:rPr spc="-75" dirty="0"/>
              <a:t> </a:t>
            </a:r>
            <a:r>
              <a:rPr spc="-10" dirty="0"/>
              <a:t>your</a:t>
            </a:r>
            <a:r>
              <a:rPr spc="-20" dirty="0"/>
              <a:t> 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1028"/>
            <a:ext cx="8004175" cy="451421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42900" marR="314960" indent="-342900" algn="r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342900" algn="l"/>
                <a:tab pos="343535" algn="l"/>
              </a:tabLst>
            </a:pP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Do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more</a:t>
            </a:r>
            <a:r>
              <a:rPr sz="2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of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what</a:t>
            </a:r>
            <a:r>
              <a:rPr sz="2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works,</a:t>
            </a:r>
            <a:r>
              <a:rPr sz="2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less</a:t>
            </a:r>
            <a:r>
              <a:rPr sz="2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of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what</a:t>
            </a:r>
            <a:r>
              <a:rPr sz="2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doesn’t.</a:t>
            </a:r>
            <a:endParaRPr sz="2800">
              <a:latin typeface="Calibri"/>
              <a:cs typeface="Calibri"/>
            </a:endParaRPr>
          </a:p>
          <a:p>
            <a:pPr marL="287020" marR="290830" lvl="1" indent="-287020" algn="r">
              <a:lnSpc>
                <a:spcPct val="100000"/>
              </a:lnSpc>
              <a:spcBef>
                <a:spcPts val="320"/>
              </a:spcBef>
              <a:buFont typeface="Arial MT"/>
              <a:buChar char="–"/>
              <a:tabLst>
                <a:tab pos="287020" algn="l"/>
              </a:tabLst>
            </a:pP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FB</a:t>
            </a:r>
            <a:r>
              <a:rPr sz="2400" spc="-10" dirty="0">
                <a:latin typeface="Calibri"/>
                <a:cs typeface="Calibri"/>
              </a:rPr>
              <a:t> INSIGHTS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look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shares,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comments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likes.</a:t>
            </a:r>
            <a:endParaRPr sz="2400">
              <a:latin typeface="Calibri"/>
              <a:cs typeface="Calibri"/>
            </a:endParaRPr>
          </a:p>
          <a:p>
            <a:pPr marL="756285" marR="168910" lvl="1" indent="-287020">
              <a:lnSpc>
                <a:spcPts val="2590"/>
              </a:lnSpc>
              <a:spcBef>
                <a:spcPts val="61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Check out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working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others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your </a:t>
            </a:r>
            <a:r>
              <a:rPr sz="2400" spc="-5" dirty="0">
                <a:latin typeface="Calibri"/>
                <a:cs typeface="Calibri"/>
              </a:rPr>
              <a:t>industry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adapt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own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property.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Encourage user-generated</a:t>
            </a:r>
            <a:r>
              <a:rPr sz="2800" b="1" spc="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D42A16"/>
                </a:solidFill>
                <a:latin typeface="Calibri"/>
                <a:cs typeface="Calibri"/>
              </a:rPr>
              <a:t>content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2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Prizes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guest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photo/story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Highlight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guest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reviews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content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How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 often</a:t>
            </a:r>
            <a:r>
              <a:rPr sz="2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D42A16"/>
                </a:solidFill>
                <a:latin typeface="Calibri"/>
                <a:cs typeface="Calibri"/>
              </a:rPr>
              <a:t>should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you</a:t>
            </a: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D42A16"/>
                </a:solidFill>
                <a:latin typeface="Calibri"/>
                <a:cs typeface="Calibri"/>
              </a:rPr>
              <a:t>post?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2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have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something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meaningful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say.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1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50" dirty="0">
                <a:latin typeface="Calibri"/>
                <a:cs typeface="Calibri"/>
              </a:rPr>
              <a:t>Try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post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 least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daily,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always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respond</a:t>
            </a:r>
            <a:r>
              <a:rPr sz="2400" dirty="0">
                <a:latin typeface="Calibri"/>
                <a:cs typeface="Calibri"/>
              </a:rPr>
              <a:t> 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soon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possible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people</a:t>
            </a:r>
            <a:r>
              <a:rPr sz="2400" spc="-10" dirty="0">
                <a:latin typeface="Calibri"/>
                <a:cs typeface="Calibri"/>
              </a:rPr>
              <a:t> are </a:t>
            </a:r>
            <a:r>
              <a:rPr sz="2400" spc="-5" dirty="0">
                <a:latin typeface="Calibri"/>
                <a:cs typeface="Calibri"/>
              </a:rPr>
              <a:t>speaking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10" dirty="0">
                <a:latin typeface="Calibri"/>
                <a:cs typeface="Calibri"/>
              </a:rPr>
              <a:t> you.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44A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954150"/>
            <a:ext cx="57499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with other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81" y="4430064"/>
            <a:ext cx="8611870" cy="2514600"/>
          </a:xfrm>
          <a:prstGeom prst="rect">
            <a:avLst/>
          </a:prstGeom>
        </p:spPr>
        <p:txBody>
          <a:bodyPr vert="horz" wrap="square" lIns="0" tIns="571500" rIns="0" bIns="0" rtlCol="0">
            <a:spAutoFit/>
          </a:bodyPr>
          <a:lstStyle/>
          <a:p>
            <a:pPr marL="1596390" marR="5080" indent="-1584325">
              <a:lnSpc>
                <a:spcPct val="63300"/>
              </a:lnSpc>
              <a:spcBef>
                <a:spcPts val="4500"/>
              </a:spcBef>
            </a:pPr>
            <a:r>
              <a:rPr sz="10000" b="1" spc="-2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0" b="1" spc="-30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0" b="1" spc="-2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0" b="1" spc="-20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0" b="1" spc="-2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0000" b="1" spc="-210" dirty="0">
                <a:solidFill>
                  <a:srgbClr val="FFFFFF"/>
                </a:solidFill>
                <a:latin typeface="Calibri"/>
                <a:cs typeface="Calibri"/>
              </a:rPr>
              <a:t>-C</a:t>
            </a:r>
            <a:r>
              <a:rPr sz="10000" b="1" spc="-204" dirty="0">
                <a:solidFill>
                  <a:srgbClr val="FFFFFF"/>
                </a:solidFill>
                <a:latin typeface="Calibri"/>
                <a:cs typeface="Calibri"/>
              </a:rPr>
              <a:t>HANN</a:t>
            </a:r>
            <a:r>
              <a:rPr sz="10000" b="1" spc="-2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L  </a:t>
            </a:r>
            <a:r>
              <a:rPr sz="10000" b="1" spc="-2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0" b="1" spc="-20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0000" b="1" spc="-2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0" b="1" spc="-3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2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0000" b="1" spc="-20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0000" b="1" spc="-98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0" b="1" spc="-2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0" b="1" spc="-2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0000" b="1" spc="-2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0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151" y="1239011"/>
            <a:ext cx="8235950" cy="4981105"/>
            <a:chOff x="454151" y="1239011"/>
            <a:chExt cx="8235950" cy="5179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4151" y="1239011"/>
              <a:ext cx="8235695" cy="51785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6620" y="1258189"/>
              <a:ext cx="8150859" cy="5094605"/>
            </a:xfrm>
            <a:custGeom>
              <a:avLst/>
              <a:gdLst/>
              <a:ahLst/>
              <a:cxnLst/>
              <a:rect l="l" t="t" r="r" b="b"/>
              <a:pathLst>
                <a:path w="8150859" h="5094605">
                  <a:moveTo>
                    <a:pt x="6805498" y="0"/>
                  </a:moveTo>
                  <a:lnTo>
                    <a:pt x="6877253" y="636777"/>
                  </a:lnTo>
                  <a:lnTo>
                    <a:pt x="6814674" y="648913"/>
                  </a:lnTo>
                  <a:lnTo>
                    <a:pt x="6690321" y="673636"/>
                  </a:lnTo>
                  <a:lnTo>
                    <a:pt x="6567043" y="698962"/>
                  </a:lnTo>
                  <a:lnTo>
                    <a:pt x="6444839" y="724890"/>
                  </a:lnTo>
                  <a:lnTo>
                    <a:pt x="6323710" y="751422"/>
                  </a:lnTo>
                  <a:lnTo>
                    <a:pt x="6203655" y="778557"/>
                  </a:lnTo>
                  <a:lnTo>
                    <a:pt x="6084675" y="806295"/>
                  </a:lnTo>
                  <a:lnTo>
                    <a:pt x="5966769" y="834636"/>
                  </a:lnTo>
                  <a:lnTo>
                    <a:pt x="5849937" y="863580"/>
                  </a:lnTo>
                  <a:lnTo>
                    <a:pt x="5734180" y="893126"/>
                  </a:lnTo>
                  <a:lnTo>
                    <a:pt x="5619497" y="923276"/>
                  </a:lnTo>
                  <a:lnTo>
                    <a:pt x="5505889" y="954029"/>
                  </a:lnTo>
                  <a:lnTo>
                    <a:pt x="5393355" y="985385"/>
                  </a:lnTo>
                  <a:lnTo>
                    <a:pt x="5281896" y="1017344"/>
                  </a:lnTo>
                  <a:lnTo>
                    <a:pt x="5171511" y="1049905"/>
                  </a:lnTo>
                  <a:lnTo>
                    <a:pt x="5062200" y="1083070"/>
                  </a:lnTo>
                  <a:lnTo>
                    <a:pt x="4953964" y="1116838"/>
                  </a:lnTo>
                  <a:lnTo>
                    <a:pt x="4846803" y="1151209"/>
                  </a:lnTo>
                  <a:lnTo>
                    <a:pt x="4740716" y="1186182"/>
                  </a:lnTo>
                  <a:lnTo>
                    <a:pt x="4635703" y="1221759"/>
                  </a:lnTo>
                  <a:lnTo>
                    <a:pt x="4531765" y="1257939"/>
                  </a:lnTo>
                  <a:lnTo>
                    <a:pt x="4428901" y="1294722"/>
                  </a:lnTo>
                  <a:lnTo>
                    <a:pt x="4327111" y="1332107"/>
                  </a:lnTo>
                  <a:lnTo>
                    <a:pt x="4226396" y="1370096"/>
                  </a:lnTo>
                  <a:lnTo>
                    <a:pt x="4126756" y="1408688"/>
                  </a:lnTo>
                  <a:lnTo>
                    <a:pt x="4028190" y="1447883"/>
                  </a:lnTo>
                  <a:lnTo>
                    <a:pt x="3930698" y="1487681"/>
                  </a:lnTo>
                  <a:lnTo>
                    <a:pt x="3834281" y="1528081"/>
                  </a:lnTo>
                  <a:lnTo>
                    <a:pt x="3738938" y="1569085"/>
                  </a:lnTo>
                  <a:lnTo>
                    <a:pt x="3644670" y="1610692"/>
                  </a:lnTo>
                  <a:lnTo>
                    <a:pt x="3551476" y="1652902"/>
                  </a:lnTo>
                  <a:lnTo>
                    <a:pt x="3459357" y="1695714"/>
                  </a:lnTo>
                  <a:lnTo>
                    <a:pt x="3368312" y="1739130"/>
                  </a:lnTo>
                  <a:lnTo>
                    <a:pt x="3278342" y="1783149"/>
                  </a:lnTo>
                  <a:lnTo>
                    <a:pt x="3233760" y="1805385"/>
                  </a:lnTo>
                  <a:lnTo>
                    <a:pt x="3189446" y="1827771"/>
                  </a:lnTo>
                  <a:lnTo>
                    <a:pt x="3145401" y="1850308"/>
                  </a:lnTo>
                  <a:lnTo>
                    <a:pt x="3101625" y="1872996"/>
                  </a:lnTo>
                  <a:lnTo>
                    <a:pt x="3058117" y="1895834"/>
                  </a:lnTo>
                  <a:lnTo>
                    <a:pt x="3014878" y="1918823"/>
                  </a:lnTo>
                  <a:lnTo>
                    <a:pt x="2971907" y="1941963"/>
                  </a:lnTo>
                  <a:lnTo>
                    <a:pt x="2929205" y="1965254"/>
                  </a:lnTo>
                  <a:lnTo>
                    <a:pt x="2886772" y="1988696"/>
                  </a:lnTo>
                  <a:lnTo>
                    <a:pt x="2844607" y="2012288"/>
                  </a:lnTo>
                  <a:lnTo>
                    <a:pt x="2802711" y="2036031"/>
                  </a:lnTo>
                  <a:lnTo>
                    <a:pt x="2761084" y="2059925"/>
                  </a:lnTo>
                  <a:lnTo>
                    <a:pt x="2719725" y="2083969"/>
                  </a:lnTo>
                  <a:lnTo>
                    <a:pt x="2678635" y="2108165"/>
                  </a:lnTo>
                  <a:lnTo>
                    <a:pt x="2637813" y="2132511"/>
                  </a:lnTo>
                  <a:lnTo>
                    <a:pt x="2597260" y="2157008"/>
                  </a:lnTo>
                  <a:lnTo>
                    <a:pt x="2556976" y="2181655"/>
                  </a:lnTo>
                  <a:lnTo>
                    <a:pt x="2516960" y="2206453"/>
                  </a:lnTo>
                  <a:lnTo>
                    <a:pt x="2477213" y="2231403"/>
                  </a:lnTo>
                  <a:lnTo>
                    <a:pt x="2437735" y="2256502"/>
                  </a:lnTo>
                  <a:lnTo>
                    <a:pt x="2398525" y="2281753"/>
                  </a:lnTo>
                  <a:lnTo>
                    <a:pt x="2359583" y="2307154"/>
                  </a:lnTo>
                  <a:lnTo>
                    <a:pt x="2320911" y="2332706"/>
                  </a:lnTo>
                  <a:lnTo>
                    <a:pt x="2282507" y="2358409"/>
                  </a:lnTo>
                  <a:lnTo>
                    <a:pt x="2244371" y="2384263"/>
                  </a:lnTo>
                  <a:lnTo>
                    <a:pt x="2206505" y="2410267"/>
                  </a:lnTo>
                  <a:lnTo>
                    <a:pt x="2168907" y="2436422"/>
                  </a:lnTo>
                  <a:lnTo>
                    <a:pt x="2131577" y="2462728"/>
                  </a:lnTo>
                  <a:lnTo>
                    <a:pt x="2094516" y="2489185"/>
                  </a:lnTo>
                  <a:lnTo>
                    <a:pt x="2057724" y="2515792"/>
                  </a:lnTo>
                  <a:lnTo>
                    <a:pt x="2021200" y="2542550"/>
                  </a:lnTo>
                  <a:lnTo>
                    <a:pt x="1984945" y="2569459"/>
                  </a:lnTo>
                  <a:lnTo>
                    <a:pt x="1948959" y="2596519"/>
                  </a:lnTo>
                  <a:lnTo>
                    <a:pt x="1913241" y="2623729"/>
                  </a:lnTo>
                  <a:lnTo>
                    <a:pt x="1877792" y="2651090"/>
                  </a:lnTo>
                  <a:lnTo>
                    <a:pt x="1842611" y="2678602"/>
                  </a:lnTo>
                  <a:lnTo>
                    <a:pt x="1807699" y="2706265"/>
                  </a:lnTo>
                  <a:lnTo>
                    <a:pt x="1773056" y="2734078"/>
                  </a:lnTo>
                  <a:lnTo>
                    <a:pt x="1738682" y="2762042"/>
                  </a:lnTo>
                  <a:lnTo>
                    <a:pt x="1704575" y="2790157"/>
                  </a:lnTo>
                  <a:lnTo>
                    <a:pt x="1670738" y="2818423"/>
                  </a:lnTo>
                  <a:lnTo>
                    <a:pt x="1637169" y="2846839"/>
                  </a:lnTo>
                  <a:lnTo>
                    <a:pt x="1603869" y="2875406"/>
                  </a:lnTo>
                  <a:lnTo>
                    <a:pt x="1570838" y="2904124"/>
                  </a:lnTo>
                  <a:lnTo>
                    <a:pt x="1538075" y="2932993"/>
                  </a:lnTo>
                  <a:lnTo>
                    <a:pt x="1505580" y="2962012"/>
                  </a:lnTo>
                  <a:lnTo>
                    <a:pt x="1473355" y="2991182"/>
                  </a:lnTo>
                  <a:lnTo>
                    <a:pt x="1441398" y="3020503"/>
                  </a:lnTo>
                  <a:lnTo>
                    <a:pt x="1409709" y="3049975"/>
                  </a:lnTo>
                  <a:lnTo>
                    <a:pt x="1378290" y="3079597"/>
                  </a:lnTo>
                  <a:lnTo>
                    <a:pt x="1347138" y="3109371"/>
                  </a:lnTo>
                  <a:lnTo>
                    <a:pt x="1316256" y="3139294"/>
                  </a:lnTo>
                  <a:lnTo>
                    <a:pt x="1285642" y="3169369"/>
                  </a:lnTo>
                  <a:lnTo>
                    <a:pt x="1255297" y="3199595"/>
                  </a:lnTo>
                  <a:lnTo>
                    <a:pt x="1225220" y="3229971"/>
                  </a:lnTo>
                  <a:lnTo>
                    <a:pt x="1195412" y="3260498"/>
                  </a:lnTo>
                  <a:lnTo>
                    <a:pt x="1165873" y="3291176"/>
                  </a:lnTo>
                  <a:lnTo>
                    <a:pt x="1136602" y="3322004"/>
                  </a:lnTo>
                  <a:lnTo>
                    <a:pt x="1107600" y="3352983"/>
                  </a:lnTo>
                  <a:lnTo>
                    <a:pt x="1078866" y="3384113"/>
                  </a:lnTo>
                  <a:lnTo>
                    <a:pt x="1050402" y="3415394"/>
                  </a:lnTo>
                  <a:lnTo>
                    <a:pt x="1022205" y="3446825"/>
                  </a:lnTo>
                  <a:lnTo>
                    <a:pt x="994278" y="3478408"/>
                  </a:lnTo>
                  <a:lnTo>
                    <a:pt x="966619" y="3510141"/>
                  </a:lnTo>
                  <a:lnTo>
                    <a:pt x="939228" y="3542025"/>
                  </a:lnTo>
                  <a:lnTo>
                    <a:pt x="912107" y="3574059"/>
                  </a:lnTo>
                  <a:lnTo>
                    <a:pt x="885254" y="3606244"/>
                  </a:lnTo>
                  <a:lnTo>
                    <a:pt x="858669" y="3638580"/>
                  </a:lnTo>
                  <a:lnTo>
                    <a:pt x="832353" y="3671067"/>
                  </a:lnTo>
                  <a:lnTo>
                    <a:pt x="806306" y="3703705"/>
                  </a:lnTo>
                  <a:lnTo>
                    <a:pt x="780528" y="3736493"/>
                  </a:lnTo>
                  <a:lnTo>
                    <a:pt x="755018" y="3769432"/>
                  </a:lnTo>
                  <a:lnTo>
                    <a:pt x="729776" y="3802522"/>
                  </a:lnTo>
                  <a:lnTo>
                    <a:pt x="704804" y="3835763"/>
                  </a:lnTo>
                  <a:lnTo>
                    <a:pt x="680100" y="3869154"/>
                  </a:lnTo>
                  <a:lnTo>
                    <a:pt x="655664" y="3902696"/>
                  </a:lnTo>
                  <a:lnTo>
                    <a:pt x="631497" y="3936389"/>
                  </a:lnTo>
                  <a:lnTo>
                    <a:pt x="607599" y="3970232"/>
                  </a:lnTo>
                  <a:lnTo>
                    <a:pt x="583970" y="4004227"/>
                  </a:lnTo>
                  <a:lnTo>
                    <a:pt x="560609" y="4038372"/>
                  </a:lnTo>
                  <a:lnTo>
                    <a:pt x="537517" y="4072668"/>
                  </a:lnTo>
                  <a:lnTo>
                    <a:pt x="514693" y="4107114"/>
                  </a:lnTo>
                  <a:lnTo>
                    <a:pt x="492138" y="4141712"/>
                  </a:lnTo>
                  <a:lnTo>
                    <a:pt x="469852" y="4176460"/>
                  </a:lnTo>
                  <a:lnTo>
                    <a:pt x="447834" y="4211359"/>
                  </a:lnTo>
                  <a:lnTo>
                    <a:pt x="426085" y="4246408"/>
                  </a:lnTo>
                  <a:lnTo>
                    <a:pt x="404604" y="4281609"/>
                  </a:lnTo>
                  <a:lnTo>
                    <a:pt x="383393" y="4316960"/>
                  </a:lnTo>
                  <a:lnTo>
                    <a:pt x="362449" y="4352462"/>
                  </a:lnTo>
                  <a:lnTo>
                    <a:pt x="341775" y="4388115"/>
                  </a:lnTo>
                  <a:lnTo>
                    <a:pt x="321369" y="4423918"/>
                  </a:lnTo>
                  <a:lnTo>
                    <a:pt x="301232" y="4459872"/>
                  </a:lnTo>
                  <a:lnTo>
                    <a:pt x="281363" y="4495977"/>
                  </a:lnTo>
                  <a:lnTo>
                    <a:pt x="261763" y="4532233"/>
                  </a:lnTo>
                  <a:lnTo>
                    <a:pt x="242432" y="4568640"/>
                  </a:lnTo>
                  <a:lnTo>
                    <a:pt x="223369" y="4605197"/>
                  </a:lnTo>
                  <a:lnTo>
                    <a:pt x="204575" y="4641905"/>
                  </a:lnTo>
                  <a:lnTo>
                    <a:pt x="186049" y="4678764"/>
                  </a:lnTo>
                  <a:lnTo>
                    <a:pt x="167793" y="4715773"/>
                  </a:lnTo>
                  <a:lnTo>
                    <a:pt x="149804" y="4752933"/>
                  </a:lnTo>
                  <a:lnTo>
                    <a:pt x="132085" y="4790244"/>
                  </a:lnTo>
                  <a:lnTo>
                    <a:pt x="114634" y="4827706"/>
                  </a:lnTo>
                  <a:lnTo>
                    <a:pt x="97452" y="4865319"/>
                  </a:lnTo>
                  <a:lnTo>
                    <a:pt x="80538" y="4903082"/>
                  </a:lnTo>
                  <a:lnTo>
                    <a:pt x="63893" y="4940996"/>
                  </a:lnTo>
                  <a:lnTo>
                    <a:pt x="47517" y="4979061"/>
                  </a:lnTo>
                  <a:lnTo>
                    <a:pt x="31409" y="5017277"/>
                  </a:lnTo>
                  <a:lnTo>
                    <a:pt x="15570" y="5055643"/>
                  </a:lnTo>
                  <a:lnTo>
                    <a:pt x="0" y="5094160"/>
                  </a:lnTo>
                  <a:lnTo>
                    <a:pt x="25426" y="5059973"/>
                  </a:lnTo>
                  <a:lnTo>
                    <a:pt x="51080" y="5025966"/>
                  </a:lnTo>
                  <a:lnTo>
                    <a:pt x="76961" y="4992140"/>
                  </a:lnTo>
                  <a:lnTo>
                    <a:pt x="103070" y="4958493"/>
                  </a:lnTo>
                  <a:lnTo>
                    <a:pt x="129405" y="4925027"/>
                  </a:lnTo>
                  <a:lnTo>
                    <a:pt x="155968" y="4891740"/>
                  </a:lnTo>
                  <a:lnTo>
                    <a:pt x="182759" y="4858634"/>
                  </a:lnTo>
                  <a:lnTo>
                    <a:pt x="209776" y="4825708"/>
                  </a:lnTo>
                  <a:lnTo>
                    <a:pt x="237021" y="4792962"/>
                  </a:lnTo>
                  <a:lnTo>
                    <a:pt x="264493" y="4760397"/>
                  </a:lnTo>
                  <a:lnTo>
                    <a:pt x="292192" y="4728011"/>
                  </a:lnTo>
                  <a:lnTo>
                    <a:pt x="320118" y="4695806"/>
                  </a:lnTo>
                  <a:lnTo>
                    <a:pt x="348272" y="4663780"/>
                  </a:lnTo>
                  <a:lnTo>
                    <a:pt x="376653" y="4631935"/>
                  </a:lnTo>
                  <a:lnTo>
                    <a:pt x="405261" y="4600270"/>
                  </a:lnTo>
                  <a:lnTo>
                    <a:pt x="434097" y="4568785"/>
                  </a:lnTo>
                  <a:lnTo>
                    <a:pt x="463159" y="4537480"/>
                  </a:lnTo>
                  <a:lnTo>
                    <a:pt x="492449" y="4506356"/>
                  </a:lnTo>
                  <a:lnTo>
                    <a:pt x="521967" y="4475411"/>
                  </a:lnTo>
                  <a:lnTo>
                    <a:pt x="551711" y="4444647"/>
                  </a:lnTo>
                  <a:lnTo>
                    <a:pt x="581683" y="4414062"/>
                  </a:lnTo>
                  <a:lnTo>
                    <a:pt x="611882" y="4383658"/>
                  </a:lnTo>
                  <a:lnTo>
                    <a:pt x="642308" y="4353434"/>
                  </a:lnTo>
                  <a:lnTo>
                    <a:pt x="672961" y="4323391"/>
                  </a:lnTo>
                  <a:lnTo>
                    <a:pt x="703842" y="4293527"/>
                  </a:lnTo>
                  <a:lnTo>
                    <a:pt x="734950" y="4263843"/>
                  </a:lnTo>
                  <a:lnTo>
                    <a:pt x="766285" y="4234340"/>
                  </a:lnTo>
                  <a:lnTo>
                    <a:pt x="797848" y="4205016"/>
                  </a:lnTo>
                  <a:lnTo>
                    <a:pt x="829637" y="4175873"/>
                  </a:lnTo>
                  <a:lnTo>
                    <a:pt x="861654" y="4146910"/>
                  </a:lnTo>
                  <a:lnTo>
                    <a:pt x="893898" y="4118127"/>
                  </a:lnTo>
                  <a:lnTo>
                    <a:pt x="926370" y="4089525"/>
                  </a:lnTo>
                  <a:lnTo>
                    <a:pt x="959068" y="4061102"/>
                  </a:lnTo>
                  <a:lnTo>
                    <a:pt x="991994" y="4032860"/>
                  </a:lnTo>
                  <a:lnTo>
                    <a:pt x="1025148" y="4004797"/>
                  </a:lnTo>
                  <a:lnTo>
                    <a:pt x="1058528" y="3976915"/>
                  </a:lnTo>
                  <a:lnTo>
                    <a:pt x="1092136" y="3949213"/>
                  </a:lnTo>
                  <a:lnTo>
                    <a:pt x="1125971" y="3921691"/>
                  </a:lnTo>
                  <a:lnTo>
                    <a:pt x="1160033" y="3894349"/>
                  </a:lnTo>
                  <a:lnTo>
                    <a:pt x="1194322" y="3867188"/>
                  </a:lnTo>
                  <a:lnTo>
                    <a:pt x="1228839" y="3840206"/>
                  </a:lnTo>
                  <a:lnTo>
                    <a:pt x="1263583" y="3813405"/>
                  </a:lnTo>
                  <a:lnTo>
                    <a:pt x="1298554" y="3786784"/>
                  </a:lnTo>
                  <a:lnTo>
                    <a:pt x="1333752" y="3760343"/>
                  </a:lnTo>
                  <a:lnTo>
                    <a:pt x="1369178" y="3734082"/>
                  </a:lnTo>
                  <a:lnTo>
                    <a:pt x="1404831" y="3708001"/>
                  </a:lnTo>
                  <a:lnTo>
                    <a:pt x="1440711" y="3682100"/>
                  </a:lnTo>
                  <a:lnTo>
                    <a:pt x="1476818" y="3656380"/>
                  </a:lnTo>
                  <a:lnTo>
                    <a:pt x="1513153" y="3630839"/>
                  </a:lnTo>
                  <a:lnTo>
                    <a:pt x="1549715" y="3605479"/>
                  </a:lnTo>
                  <a:lnTo>
                    <a:pt x="1586504" y="3580299"/>
                  </a:lnTo>
                  <a:lnTo>
                    <a:pt x="1623520" y="3555299"/>
                  </a:lnTo>
                  <a:lnTo>
                    <a:pt x="1660764" y="3530479"/>
                  </a:lnTo>
                  <a:lnTo>
                    <a:pt x="1698235" y="3505840"/>
                  </a:lnTo>
                  <a:lnTo>
                    <a:pt x="1735933" y="3481380"/>
                  </a:lnTo>
                  <a:lnTo>
                    <a:pt x="1773858" y="3457101"/>
                  </a:lnTo>
                  <a:lnTo>
                    <a:pt x="1812011" y="3433002"/>
                  </a:lnTo>
                  <a:lnTo>
                    <a:pt x="1850391" y="3409083"/>
                  </a:lnTo>
                  <a:lnTo>
                    <a:pt x="1888998" y="3385344"/>
                  </a:lnTo>
                  <a:lnTo>
                    <a:pt x="1927832" y="3361785"/>
                  </a:lnTo>
                  <a:lnTo>
                    <a:pt x="1966894" y="3338407"/>
                  </a:lnTo>
                  <a:lnTo>
                    <a:pt x="2006183" y="3315208"/>
                  </a:lnTo>
                  <a:lnTo>
                    <a:pt x="2045699" y="3292190"/>
                  </a:lnTo>
                  <a:lnTo>
                    <a:pt x="2085442" y="3269352"/>
                  </a:lnTo>
                  <a:lnTo>
                    <a:pt x="2125413" y="3246694"/>
                  </a:lnTo>
                  <a:lnTo>
                    <a:pt x="2165611" y="3224216"/>
                  </a:lnTo>
                  <a:lnTo>
                    <a:pt x="2206036" y="3201918"/>
                  </a:lnTo>
                  <a:lnTo>
                    <a:pt x="2246688" y="3179800"/>
                  </a:lnTo>
                  <a:lnTo>
                    <a:pt x="2287568" y="3157863"/>
                  </a:lnTo>
                  <a:lnTo>
                    <a:pt x="2328675" y="3136106"/>
                  </a:lnTo>
                  <a:lnTo>
                    <a:pt x="2370009" y="3114529"/>
                  </a:lnTo>
                  <a:lnTo>
                    <a:pt x="2411570" y="3093132"/>
                  </a:lnTo>
                  <a:lnTo>
                    <a:pt x="2453358" y="3071915"/>
                  </a:lnTo>
                  <a:lnTo>
                    <a:pt x="2495374" y="3050878"/>
                  </a:lnTo>
                  <a:lnTo>
                    <a:pt x="2537617" y="3030022"/>
                  </a:lnTo>
                  <a:lnTo>
                    <a:pt x="2580088" y="3009345"/>
                  </a:lnTo>
                  <a:lnTo>
                    <a:pt x="2622785" y="2988849"/>
                  </a:lnTo>
                  <a:lnTo>
                    <a:pt x="2665710" y="2968533"/>
                  </a:lnTo>
                  <a:lnTo>
                    <a:pt x="2708862" y="2948397"/>
                  </a:lnTo>
                  <a:lnTo>
                    <a:pt x="2752241" y="2928441"/>
                  </a:lnTo>
                  <a:lnTo>
                    <a:pt x="2795848" y="2908666"/>
                  </a:lnTo>
                  <a:lnTo>
                    <a:pt x="2839681" y="2889070"/>
                  </a:lnTo>
                  <a:lnTo>
                    <a:pt x="2883742" y="2869655"/>
                  </a:lnTo>
                  <a:lnTo>
                    <a:pt x="2928031" y="2850420"/>
                  </a:lnTo>
                  <a:lnTo>
                    <a:pt x="2972546" y="2831365"/>
                  </a:lnTo>
                  <a:lnTo>
                    <a:pt x="3062259" y="2793795"/>
                  </a:lnTo>
                  <a:lnTo>
                    <a:pt x="3152881" y="2756946"/>
                  </a:lnTo>
                  <a:lnTo>
                    <a:pt x="3244411" y="2720818"/>
                  </a:lnTo>
                  <a:lnTo>
                    <a:pt x="3336851" y="2685410"/>
                  </a:lnTo>
                  <a:lnTo>
                    <a:pt x="3430200" y="2650723"/>
                  </a:lnTo>
                  <a:lnTo>
                    <a:pt x="3524457" y="2616757"/>
                  </a:lnTo>
                  <a:lnTo>
                    <a:pt x="3619624" y="2583511"/>
                  </a:lnTo>
                  <a:lnTo>
                    <a:pt x="3715699" y="2550986"/>
                  </a:lnTo>
                  <a:lnTo>
                    <a:pt x="3812684" y="2519181"/>
                  </a:lnTo>
                  <a:lnTo>
                    <a:pt x="3910577" y="2488097"/>
                  </a:lnTo>
                  <a:lnTo>
                    <a:pt x="4009380" y="2457734"/>
                  </a:lnTo>
                  <a:lnTo>
                    <a:pt x="4109091" y="2428091"/>
                  </a:lnTo>
                  <a:lnTo>
                    <a:pt x="4209712" y="2399169"/>
                  </a:lnTo>
                  <a:lnTo>
                    <a:pt x="4311241" y="2370968"/>
                  </a:lnTo>
                  <a:lnTo>
                    <a:pt x="4413679" y="2343487"/>
                  </a:lnTo>
                  <a:lnTo>
                    <a:pt x="4517027" y="2316727"/>
                  </a:lnTo>
                  <a:lnTo>
                    <a:pt x="4621283" y="2290688"/>
                  </a:lnTo>
                  <a:lnTo>
                    <a:pt x="4726448" y="2265369"/>
                  </a:lnTo>
                  <a:lnTo>
                    <a:pt x="4832522" y="2240771"/>
                  </a:lnTo>
                  <a:lnTo>
                    <a:pt x="4939506" y="2216893"/>
                  </a:lnTo>
                  <a:lnTo>
                    <a:pt x="5047398" y="2193737"/>
                  </a:lnTo>
                  <a:lnTo>
                    <a:pt x="5156199" y="2171300"/>
                  </a:lnTo>
                  <a:lnTo>
                    <a:pt x="5265909" y="2149585"/>
                  </a:lnTo>
                  <a:lnTo>
                    <a:pt x="5376528" y="2128590"/>
                  </a:lnTo>
                  <a:lnTo>
                    <a:pt x="5488056" y="2108316"/>
                  </a:lnTo>
                  <a:lnTo>
                    <a:pt x="5600493" y="2088762"/>
                  </a:lnTo>
                  <a:lnTo>
                    <a:pt x="5713839" y="2069930"/>
                  </a:lnTo>
                  <a:lnTo>
                    <a:pt x="5828094" y="2051817"/>
                  </a:lnTo>
                  <a:lnTo>
                    <a:pt x="5943258" y="2034426"/>
                  </a:lnTo>
                  <a:lnTo>
                    <a:pt x="6059331" y="2017755"/>
                  </a:lnTo>
                  <a:lnTo>
                    <a:pt x="6176312" y="2001805"/>
                  </a:lnTo>
                  <a:lnTo>
                    <a:pt x="6294203" y="1986576"/>
                  </a:lnTo>
                  <a:lnTo>
                    <a:pt x="6413003" y="1972067"/>
                  </a:lnTo>
                  <a:lnTo>
                    <a:pt x="6532711" y="1958279"/>
                  </a:lnTo>
                  <a:lnTo>
                    <a:pt x="6653329" y="1945211"/>
                  </a:lnTo>
                  <a:lnTo>
                    <a:pt x="6774856" y="1932865"/>
                  </a:lnTo>
                  <a:lnTo>
                    <a:pt x="6897291" y="1921239"/>
                  </a:lnTo>
                  <a:lnTo>
                    <a:pt x="7020636" y="1910334"/>
                  </a:lnTo>
                  <a:lnTo>
                    <a:pt x="7092391" y="2547112"/>
                  </a:lnTo>
                  <a:lnTo>
                    <a:pt x="8150809" y="1018794"/>
                  </a:lnTo>
                  <a:lnTo>
                    <a:pt x="6805498" y="0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8948" y="4754880"/>
              <a:ext cx="297179" cy="297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1746" y="4774184"/>
              <a:ext cx="211963" cy="2119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737741" y="4834890"/>
            <a:ext cx="979805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Advertising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campaigns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60420" y="3369564"/>
            <a:ext cx="467995" cy="469900"/>
            <a:chOff x="3360420" y="3369564"/>
            <a:chExt cx="467995" cy="4699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0420" y="3369564"/>
              <a:ext cx="467868" cy="4693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02330" y="3389503"/>
              <a:ext cx="383159" cy="38315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784853" y="3531234"/>
            <a:ext cx="578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ial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609844" y="2526792"/>
            <a:ext cx="614680" cy="615950"/>
            <a:chOff x="5609844" y="2526792"/>
            <a:chExt cx="614680" cy="61595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9844" y="2526792"/>
              <a:ext cx="614172" cy="6156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2008" y="2546985"/>
              <a:ext cx="529716" cy="52984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186042" y="2761615"/>
            <a:ext cx="54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602105" y="461594"/>
            <a:ext cx="5941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Cross-channel</a:t>
            </a:r>
            <a:r>
              <a:rPr spc="-45" dirty="0"/>
              <a:t> </a:t>
            </a:r>
            <a:r>
              <a:rPr spc="-20" dirty="0"/>
              <a:t>integration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1025652" y="5486400"/>
            <a:ext cx="2825750" cy="652780"/>
            <a:chOff x="1025652" y="5634228"/>
            <a:chExt cx="2825750" cy="65278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608" y="5634228"/>
              <a:ext cx="2796540" cy="6522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5652" y="5769864"/>
              <a:ext cx="2278380" cy="4099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6670" y="5653481"/>
              <a:ext cx="2711297" cy="56663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48283" y="5715000"/>
            <a:ext cx="1997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2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r>
              <a:rPr sz="12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guests</a:t>
            </a:r>
            <a:r>
              <a:rPr sz="12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12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avg.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23260" y="5486400"/>
            <a:ext cx="2796540" cy="652780"/>
            <a:chOff x="3223260" y="5634228"/>
            <a:chExt cx="2796540" cy="652780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3260" y="5634228"/>
              <a:ext cx="2796540" cy="6522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61004" y="5686044"/>
              <a:ext cx="1959864" cy="5775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65678" y="5653481"/>
              <a:ext cx="2711323" cy="56663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584828" y="5638800"/>
            <a:ext cx="1678939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200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soon-to-be</a:t>
            </a:r>
            <a:r>
              <a:rPr sz="12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1200" i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current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guests</a:t>
            </a:r>
            <a:r>
              <a:rPr sz="1200" i="1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12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avg.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391911" y="5486400"/>
            <a:ext cx="2796540" cy="652780"/>
            <a:chOff x="5391911" y="5634228"/>
            <a:chExt cx="2796540" cy="652780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91911" y="5634228"/>
              <a:ext cx="2796540" cy="6522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1179" y="5769864"/>
              <a:ext cx="1988820" cy="4099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4710" y="5653481"/>
              <a:ext cx="2711322" cy="566635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754370" y="5715000"/>
            <a:ext cx="17075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1200" i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10" dirty="0">
                <a:solidFill>
                  <a:srgbClr val="404040"/>
                </a:solidFill>
                <a:latin typeface="Calibri"/>
                <a:cs typeface="Calibri"/>
              </a:rPr>
              <a:t>past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 guests</a:t>
            </a:r>
            <a:r>
              <a:rPr sz="1200" i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1200" i="1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i="1" spc="-5" dirty="0">
                <a:solidFill>
                  <a:srgbClr val="404040"/>
                </a:solidFill>
                <a:latin typeface="Calibri"/>
                <a:cs typeface="Calibri"/>
              </a:rPr>
              <a:t>avg.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35152" y="1740407"/>
            <a:ext cx="3214370" cy="1188720"/>
            <a:chOff x="835152" y="1740407"/>
            <a:chExt cx="3214370" cy="118872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9536" y="1749551"/>
              <a:ext cx="3189732" cy="113538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5152" y="1740407"/>
              <a:ext cx="3211068" cy="118872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892276" y="1782152"/>
            <a:ext cx="3070860" cy="101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D42A16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1600" b="1" spc="-20" dirty="0">
                <a:latin typeface="Calibri"/>
                <a:cs typeface="Calibri"/>
              </a:rPr>
              <a:t>Typically,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audiences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differ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slightly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from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channel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to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channel</a:t>
            </a:r>
            <a:endParaRPr sz="1600">
              <a:latin typeface="Calibri"/>
              <a:cs typeface="Calibri"/>
            </a:endParaRPr>
          </a:p>
          <a:p>
            <a:pPr marL="377825" marR="24193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spc="-10" dirty="0">
                <a:latin typeface="Calibri"/>
                <a:cs typeface="Calibri"/>
              </a:rPr>
              <a:t>Know </a:t>
            </a:r>
            <a:r>
              <a:rPr sz="1400" spc="-5" dirty="0">
                <a:latin typeface="Calibri"/>
                <a:cs typeface="Calibri"/>
              </a:rPr>
              <a:t>your audiences, and tailor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messages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fit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each channel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0814" y="1321816"/>
            <a:ext cx="5262371" cy="49668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51097" y="1732011"/>
            <a:ext cx="2241550" cy="145796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Social</a:t>
            </a:r>
            <a:endParaRPr sz="1800">
              <a:latin typeface="Calibri"/>
              <a:cs typeface="Calibri"/>
            </a:endParaRPr>
          </a:p>
          <a:p>
            <a:pPr marL="127000" marR="5080" indent="-114300">
              <a:lnSpc>
                <a:spcPts val="1430"/>
              </a:lnSpc>
              <a:spcBef>
                <a:spcPts val="825"/>
              </a:spcBef>
              <a:buChar char="•"/>
              <a:tabLst>
                <a:tab pos="127000" algn="l"/>
              </a:tabLst>
            </a:pP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Include and periodically 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promote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email subscription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tab</a:t>
            </a:r>
            <a:endParaRPr sz="1300">
              <a:latin typeface="Calibri"/>
              <a:cs typeface="Calibri"/>
            </a:endParaRPr>
          </a:p>
          <a:p>
            <a:pPr marL="127000" marR="319405" indent="-114300">
              <a:lnSpc>
                <a:spcPts val="143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Include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content,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graphics, 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contests,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posts,</a:t>
            </a:r>
            <a:r>
              <a:rPr sz="13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etc.,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support</a:t>
            </a:r>
            <a:r>
              <a:rPr sz="13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sz="13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campaign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msgs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1142" y="3869266"/>
            <a:ext cx="1835785" cy="182054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endParaRPr sz="1800">
              <a:latin typeface="Calibri"/>
              <a:cs typeface="Calibri"/>
            </a:endParaRPr>
          </a:p>
          <a:p>
            <a:pPr marL="127000" indent="-114300">
              <a:lnSpc>
                <a:spcPts val="1495"/>
              </a:lnSpc>
              <a:spcBef>
                <a:spcPts val="670"/>
              </a:spcBef>
              <a:buChar char="•"/>
              <a:tabLst>
                <a:tab pos="127000" algn="l"/>
              </a:tabLst>
            </a:pP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Include</a:t>
            </a:r>
            <a:r>
              <a:rPr sz="13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3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periodically</a:t>
            </a:r>
            <a:endParaRPr sz="1300">
              <a:latin typeface="Calibri"/>
              <a:cs typeface="Calibri"/>
            </a:endParaRPr>
          </a:p>
          <a:p>
            <a:pPr marL="127000">
              <a:lnSpc>
                <a:spcPts val="1495"/>
              </a:lnSpc>
            </a:pP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promote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 social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page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links</a:t>
            </a:r>
            <a:endParaRPr sz="1300">
              <a:latin typeface="Calibri"/>
              <a:cs typeface="Calibri"/>
            </a:endParaRPr>
          </a:p>
          <a:p>
            <a:pPr marL="127000" marR="93345" indent="-114300">
              <a:lnSpc>
                <a:spcPts val="1430"/>
              </a:lnSpc>
              <a:spcBef>
                <a:spcPts val="265"/>
              </a:spcBef>
              <a:buChar char="•"/>
              <a:tabLst>
                <a:tab pos="127000" algn="l"/>
              </a:tabLst>
            </a:pP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Include</a:t>
            </a:r>
            <a:r>
              <a:rPr sz="13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r>
              <a:rPr sz="13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themed </a:t>
            </a:r>
            <a:r>
              <a:rPr sz="1300" spc="-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to match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 advertising 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campaigns (e.g. </a:t>
            </a:r>
            <a:r>
              <a:rPr sz="1300" spc="-20" dirty="0">
                <a:solidFill>
                  <a:srgbClr val="404040"/>
                </a:solidFill>
                <a:latin typeface="Calibri"/>
                <a:cs typeface="Calibri"/>
              </a:rPr>
              <a:t>header, </a:t>
            </a:r>
            <a:r>
              <a:rPr sz="1300" spc="-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banner ads, article, 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packages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 or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offers)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7613" y="4187444"/>
            <a:ext cx="1816735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Advertising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campaigns</a:t>
            </a:r>
            <a:endParaRPr sz="1600">
              <a:latin typeface="Calibri"/>
              <a:cs typeface="Calibri"/>
            </a:endParaRPr>
          </a:p>
          <a:p>
            <a:pPr marL="127000" marR="5080" indent="-114300">
              <a:lnSpc>
                <a:spcPts val="1430"/>
              </a:lnSpc>
              <a:spcBef>
                <a:spcPts val="730"/>
              </a:spcBef>
              <a:buChar char="•"/>
              <a:tabLst>
                <a:tab pos="127000" algn="l"/>
              </a:tabLst>
            </a:pP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On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landing pages, 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offer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opportunities and give </a:t>
            </a:r>
            <a:r>
              <a:rPr sz="13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reasons to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subscribe, </a:t>
            </a:r>
            <a:r>
              <a:rPr sz="1300" spc="-15" dirty="0">
                <a:solidFill>
                  <a:srgbClr val="404040"/>
                </a:solidFill>
                <a:latin typeface="Calibri"/>
                <a:cs typeface="Calibri"/>
              </a:rPr>
              <a:t>like </a:t>
            </a:r>
            <a:r>
              <a:rPr sz="1300" spc="-2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300" spc="-10" dirty="0">
                <a:solidFill>
                  <a:srgbClr val="404040"/>
                </a:solidFill>
                <a:latin typeface="Calibri"/>
                <a:cs typeface="Calibri"/>
              </a:rPr>
              <a:t> follow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02105" y="461594"/>
            <a:ext cx="59416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Cross-channel</a:t>
            </a:r>
            <a:r>
              <a:rPr spc="-45" dirty="0"/>
              <a:t> </a:t>
            </a:r>
            <a:r>
              <a:rPr spc="-20" dirty="0"/>
              <a:t>integration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76784" y="2199132"/>
            <a:ext cx="3049905" cy="1584960"/>
            <a:chOff x="176784" y="2199132"/>
            <a:chExt cx="3049905" cy="15849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2208276"/>
              <a:ext cx="3025140" cy="15346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84" y="2199132"/>
              <a:ext cx="2895600" cy="158495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3781" y="2240660"/>
            <a:ext cx="2906395" cy="1416050"/>
          </a:xfrm>
          <a:prstGeom prst="rect">
            <a:avLst/>
          </a:prstGeom>
          <a:solidFill>
            <a:srgbClr val="FFFFFF"/>
          </a:solidFill>
          <a:ln w="12700">
            <a:solidFill>
              <a:srgbClr val="D42A1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1600" b="1" spc="-20" dirty="0">
                <a:latin typeface="Calibri"/>
                <a:cs typeface="Calibri"/>
              </a:rPr>
              <a:t>CROSS-PLATFORM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CONTENT:</a:t>
            </a:r>
            <a:endParaRPr sz="16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b="1" spc="-10" dirty="0">
                <a:latin typeface="Calibri"/>
                <a:cs typeface="Calibri"/>
              </a:rPr>
              <a:t>Contests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(host on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page,</a:t>
            </a:r>
            <a:endParaRPr sz="14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require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page </a:t>
            </a:r>
            <a:r>
              <a:rPr sz="1400" spc="-10" dirty="0">
                <a:latin typeface="Calibri"/>
                <a:cs typeface="Calibri"/>
              </a:rPr>
              <a:t>“like”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view and</a:t>
            </a:r>
            <a:endParaRPr sz="1400">
              <a:latin typeface="Calibri"/>
              <a:cs typeface="Calibri"/>
            </a:endParaRPr>
          </a:p>
          <a:p>
            <a:pPr marL="377825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email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subscription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enter)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b="1" spc="-5" dirty="0">
                <a:latin typeface="Calibri"/>
                <a:cs typeface="Calibri"/>
              </a:rPr>
              <a:t>Offers/deals/packages</a:t>
            </a:r>
            <a:endParaRPr sz="1400">
              <a:latin typeface="Calibri"/>
              <a:cs typeface="Calibri"/>
            </a:endParaRPr>
          </a:p>
          <a:p>
            <a:pPr marL="377825" indent="-287655">
              <a:lnSpc>
                <a:spcPct val="100000"/>
              </a:lnSpc>
              <a:buFont typeface="Arial MT"/>
              <a:buChar char="•"/>
              <a:tabLst>
                <a:tab pos="377825" algn="l"/>
                <a:tab pos="378460" algn="l"/>
              </a:tabLst>
            </a:pPr>
            <a:r>
              <a:rPr sz="1400" b="1" spc="-5" dirty="0">
                <a:latin typeface="Calibri"/>
                <a:cs typeface="Calibri"/>
              </a:rPr>
              <a:t>Campaign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graphics/visuals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89148" y="2916935"/>
            <a:ext cx="1594485" cy="1397635"/>
            <a:chOff x="3089148" y="2916935"/>
            <a:chExt cx="1594485" cy="139763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9148" y="2916935"/>
              <a:ext cx="1594103" cy="139750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131312" y="2938906"/>
              <a:ext cx="1396365" cy="1200150"/>
            </a:xfrm>
            <a:custGeom>
              <a:avLst/>
              <a:gdLst/>
              <a:ahLst/>
              <a:cxnLst/>
              <a:rect l="l" t="t" r="r" b="b"/>
              <a:pathLst>
                <a:path w="1396364" h="1200150">
                  <a:moveTo>
                    <a:pt x="1285366" y="1154048"/>
                  </a:moveTo>
                  <a:lnTo>
                    <a:pt x="1278763" y="1158620"/>
                  </a:lnTo>
                  <a:lnTo>
                    <a:pt x="1276223" y="1172336"/>
                  </a:lnTo>
                  <a:lnTo>
                    <a:pt x="1280795" y="1178940"/>
                  </a:lnTo>
                  <a:lnTo>
                    <a:pt x="1395857" y="1200022"/>
                  </a:lnTo>
                  <a:lnTo>
                    <a:pt x="1393528" y="1193291"/>
                  </a:lnTo>
                  <a:lnTo>
                    <a:pt x="1368552" y="1193291"/>
                  </a:lnTo>
                  <a:lnTo>
                    <a:pt x="1332776" y="1162602"/>
                  </a:lnTo>
                  <a:lnTo>
                    <a:pt x="1292225" y="1155191"/>
                  </a:lnTo>
                  <a:lnTo>
                    <a:pt x="1285366" y="1154048"/>
                  </a:lnTo>
                  <a:close/>
                </a:path>
                <a:path w="1396364" h="1200150">
                  <a:moveTo>
                    <a:pt x="1332776" y="1162602"/>
                  </a:moveTo>
                  <a:lnTo>
                    <a:pt x="1368552" y="1193291"/>
                  </a:lnTo>
                  <a:lnTo>
                    <a:pt x="1373222" y="1187830"/>
                  </a:lnTo>
                  <a:lnTo>
                    <a:pt x="1364741" y="1187830"/>
                  </a:lnTo>
                  <a:lnTo>
                    <a:pt x="1357591" y="1167137"/>
                  </a:lnTo>
                  <a:lnTo>
                    <a:pt x="1332776" y="1162602"/>
                  </a:lnTo>
                  <a:close/>
                </a:path>
                <a:path w="1396364" h="1200150">
                  <a:moveTo>
                    <a:pt x="1350390" y="1085976"/>
                  </a:moveTo>
                  <a:lnTo>
                    <a:pt x="1337055" y="1090548"/>
                  </a:lnTo>
                  <a:lnTo>
                    <a:pt x="1333627" y="1097787"/>
                  </a:lnTo>
                  <a:lnTo>
                    <a:pt x="1349380" y="1143376"/>
                  </a:lnTo>
                  <a:lnTo>
                    <a:pt x="1385062" y="1173987"/>
                  </a:lnTo>
                  <a:lnTo>
                    <a:pt x="1368552" y="1193291"/>
                  </a:lnTo>
                  <a:lnTo>
                    <a:pt x="1393528" y="1193291"/>
                  </a:lnTo>
                  <a:lnTo>
                    <a:pt x="1357629" y="1089532"/>
                  </a:lnTo>
                  <a:lnTo>
                    <a:pt x="1350390" y="1085976"/>
                  </a:lnTo>
                  <a:close/>
                </a:path>
                <a:path w="1396364" h="1200150">
                  <a:moveTo>
                    <a:pt x="1357591" y="1167137"/>
                  </a:moveTo>
                  <a:lnTo>
                    <a:pt x="1364741" y="1187830"/>
                  </a:lnTo>
                  <a:lnTo>
                    <a:pt x="1379092" y="1171066"/>
                  </a:lnTo>
                  <a:lnTo>
                    <a:pt x="1357591" y="1167137"/>
                  </a:lnTo>
                  <a:close/>
                </a:path>
                <a:path w="1396364" h="1200150">
                  <a:moveTo>
                    <a:pt x="1349380" y="1143376"/>
                  </a:moveTo>
                  <a:lnTo>
                    <a:pt x="1357591" y="1167137"/>
                  </a:lnTo>
                  <a:lnTo>
                    <a:pt x="1379092" y="1171066"/>
                  </a:lnTo>
                  <a:lnTo>
                    <a:pt x="1364741" y="1187830"/>
                  </a:lnTo>
                  <a:lnTo>
                    <a:pt x="1373222" y="1187830"/>
                  </a:lnTo>
                  <a:lnTo>
                    <a:pt x="1385062" y="1173987"/>
                  </a:lnTo>
                  <a:lnTo>
                    <a:pt x="1349380" y="1143376"/>
                  </a:lnTo>
                  <a:close/>
                </a:path>
                <a:path w="1396364" h="1200150">
                  <a:moveTo>
                    <a:pt x="16637" y="0"/>
                  </a:moveTo>
                  <a:lnTo>
                    <a:pt x="0" y="19303"/>
                  </a:lnTo>
                  <a:lnTo>
                    <a:pt x="1332776" y="1162602"/>
                  </a:lnTo>
                  <a:lnTo>
                    <a:pt x="1357591" y="1167137"/>
                  </a:lnTo>
                  <a:lnTo>
                    <a:pt x="1349380" y="1143376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D42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630" y="461594"/>
            <a:ext cx="70923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Follow</a:t>
            </a:r>
            <a:r>
              <a:rPr spc="-5" dirty="0"/>
              <a:t> </a:t>
            </a:r>
            <a:r>
              <a:rPr spc="-10" dirty="0"/>
              <a:t>through </a:t>
            </a:r>
            <a:r>
              <a:rPr dirty="0"/>
              <a:t>in other </a:t>
            </a:r>
            <a:r>
              <a:rPr spc="-5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8055609" cy="4164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ONLINE</a:t>
            </a:r>
            <a:r>
              <a:rPr sz="22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&amp;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OFFLINE</a:t>
            </a:r>
            <a:endParaRPr sz="2200">
              <a:latin typeface="Calibri"/>
              <a:cs typeface="Calibri"/>
            </a:endParaRPr>
          </a:p>
          <a:p>
            <a:pPr marL="756285" marR="113664" lvl="1" indent="-287020">
              <a:lnSpc>
                <a:spcPct val="80000"/>
              </a:lnSpc>
              <a:spcBef>
                <a:spcPts val="490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D42A16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your emails: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links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social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pages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all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email, </a:t>
            </a:r>
            <a:r>
              <a:rPr sz="2000" dirty="0">
                <a:latin typeface="Calibri"/>
                <a:cs typeface="Calibri"/>
              </a:rPr>
              <a:t> and in</a:t>
            </a:r>
            <a:r>
              <a:rPr sz="2000" spc="-5" dirty="0">
                <a:latin typeface="Calibri"/>
                <a:cs typeface="Calibri"/>
              </a:rPr>
              <a:t> email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newsletters,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social sharing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links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too. Give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subscribers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reason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follow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pages.</a:t>
            </a:r>
            <a:endParaRPr sz="2000">
              <a:latin typeface="Calibri"/>
              <a:cs typeface="Calibri"/>
            </a:endParaRPr>
          </a:p>
          <a:p>
            <a:pPr marL="756285" marR="215265" lvl="1" indent="-287020">
              <a:lnSpc>
                <a:spcPts val="1920"/>
              </a:lnSpc>
              <a:spcBef>
                <a:spcPts val="46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On</a:t>
            </a:r>
            <a:r>
              <a:rPr sz="20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20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D42A16"/>
                </a:solidFill>
                <a:latin typeface="Calibri"/>
                <a:cs typeface="Calibri"/>
              </a:rPr>
              <a:t>website:</a:t>
            </a:r>
            <a:r>
              <a:rPr sz="2000" b="1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calls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give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users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reason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follow </a:t>
            </a:r>
            <a:r>
              <a:rPr sz="2000" spc="-5" dirty="0">
                <a:latin typeface="Calibri"/>
                <a:cs typeface="Calibri"/>
              </a:rPr>
              <a:t>social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 </a:t>
            </a:r>
            <a:r>
              <a:rPr sz="2000" spc="-10" dirty="0">
                <a:latin typeface="Calibri"/>
                <a:cs typeface="Calibri"/>
              </a:rPr>
              <a:t>links.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160"/>
              </a:lnSpc>
              <a:spcBef>
                <a:spcPts val="1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b="1" dirty="0">
                <a:solidFill>
                  <a:srgbClr val="D42A16"/>
                </a:solidFill>
                <a:latin typeface="Calibri"/>
                <a:cs typeface="Calibri"/>
              </a:rPr>
              <a:t>In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2000" b="1" dirty="0">
                <a:solidFill>
                  <a:srgbClr val="D42A16"/>
                </a:solidFill>
                <a:latin typeface="Calibri"/>
                <a:cs typeface="Calibri"/>
              </a:rPr>
              <a:t> paperwork: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social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media </a:t>
            </a:r>
            <a:r>
              <a:rPr sz="2000" spc="-10" dirty="0">
                <a:latin typeface="Calibri"/>
                <a:cs typeface="Calibri"/>
              </a:rPr>
              <a:t>contact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names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booking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confirmations,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invoices,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etc.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Tell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them </a:t>
            </a:r>
            <a:r>
              <a:rPr sz="2000" spc="-5" dirty="0">
                <a:latin typeface="Calibri"/>
                <a:cs typeface="Calibri"/>
              </a:rPr>
              <a:t>what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</a:t>
            </a:r>
            <a:r>
              <a:rPr sz="2000" dirty="0">
                <a:latin typeface="Calibri"/>
                <a:cs typeface="Calibri"/>
              </a:rPr>
              <a:t> do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there.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On</a:t>
            </a:r>
            <a:r>
              <a:rPr sz="2000" b="1" spc="-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2000" b="1" spc="-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property:</a:t>
            </a:r>
            <a:endParaRPr sz="2000">
              <a:latin typeface="Calibri"/>
              <a:cs typeface="Calibri"/>
            </a:endParaRPr>
          </a:p>
          <a:p>
            <a:pPr marL="1155700" marR="19685" lvl="2" indent="-228600">
              <a:lnSpc>
                <a:spcPct val="80000"/>
              </a:lnSpc>
              <a:spcBef>
                <a:spcPts val="42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700" dirty="0">
                <a:latin typeface="Calibri"/>
                <a:cs typeface="Calibri"/>
              </a:rPr>
              <a:t>Use </a:t>
            </a:r>
            <a:r>
              <a:rPr sz="1700" spc="-10" dirty="0">
                <a:latin typeface="Calibri"/>
                <a:cs typeface="Calibri"/>
              </a:rPr>
              <a:t>physical </a:t>
            </a:r>
            <a:r>
              <a:rPr sz="1700" spc="-5" dirty="0">
                <a:latin typeface="Calibri"/>
                <a:cs typeface="Calibri"/>
              </a:rPr>
              <a:t>signs around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property </a:t>
            </a:r>
            <a:r>
              <a:rPr sz="1700" dirty="0">
                <a:latin typeface="Calibri"/>
                <a:cs typeface="Calibri"/>
              </a:rPr>
              <a:t>and mentions </a:t>
            </a:r>
            <a:r>
              <a:rPr sz="1700" spc="-5" dirty="0">
                <a:latin typeface="Calibri"/>
                <a:cs typeface="Calibri"/>
              </a:rPr>
              <a:t>on paperwork </a:t>
            </a:r>
            <a:r>
              <a:rPr sz="1700" spc="-15" dirty="0">
                <a:latin typeface="Calibri"/>
                <a:cs typeface="Calibri"/>
              </a:rPr>
              <a:t>like </a:t>
            </a:r>
            <a:r>
              <a:rPr sz="1700" spc="-10" dirty="0">
                <a:latin typeface="Calibri"/>
                <a:cs typeface="Calibri"/>
              </a:rPr>
              <a:t>rooms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key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card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folders.</a:t>
            </a:r>
            <a:endParaRPr sz="1700">
              <a:latin typeface="Calibri"/>
              <a:cs typeface="Calibri"/>
            </a:endParaRPr>
          </a:p>
          <a:p>
            <a:pPr marL="1155700" marR="116205" lvl="2" indent="-228600">
              <a:lnSpc>
                <a:spcPct val="80100"/>
              </a:lnSpc>
              <a:spcBef>
                <a:spcPts val="40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700" spc="-30" dirty="0">
                <a:latin typeface="Calibri"/>
                <a:cs typeface="Calibri"/>
              </a:rPr>
              <a:t>Train </a:t>
            </a:r>
            <a:r>
              <a:rPr sz="1700" spc="-10" dirty="0">
                <a:latin typeface="Calibri"/>
                <a:cs typeface="Calibri"/>
              </a:rPr>
              <a:t>your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30" dirty="0">
                <a:latin typeface="Calibri"/>
                <a:cs typeface="Calibri"/>
              </a:rPr>
              <a:t>staff,</a:t>
            </a:r>
            <a:r>
              <a:rPr sz="1700" spc="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especially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front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desk,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advocate</a:t>
            </a:r>
            <a:r>
              <a:rPr sz="1700" spc="-15" dirty="0">
                <a:latin typeface="Calibri"/>
                <a:cs typeface="Calibri"/>
              </a:rPr>
              <a:t> for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social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media. </a:t>
            </a:r>
            <a:r>
              <a:rPr sz="1700" spc="-15" dirty="0">
                <a:latin typeface="Calibri"/>
                <a:cs typeface="Calibri"/>
              </a:rPr>
              <a:t>It’s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 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simple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as: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“We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welcome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feedback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questions.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You</a:t>
            </a:r>
            <a:r>
              <a:rPr sz="1700" spc="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can come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back</a:t>
            </a:r>
            <a:r>
              <a:rPr sz="1700" spc="-5" dirty="0">
                <a:latin typeface="Calibri"/>
                <a:cs typeface="Calibri"/>
              </a:rPr>
              <a:t> here,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or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 </a:t>
            </a:r>
            <a:r>
              <a:rPr sz="1700" spc="-5" dirty="0">
                <a:latin typeface="Calibri"/>
                <a:cs typeface="Calibri"/>
              </a:rPr>
              <a:t>message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 </a:t>
            </a:r>
            <a:r>
              <a:rPr sz="1700" spc="-45" dirty="0">
                <a:latin typeface="Calibri"/>
                <a:cs typeface="Calibri"/>
              </a:rPr>
              <a:t>Twitter.”</a:t>
            </a:r>
            <a:endParaRPr sz="1700">
              <a:latin typeface="Calibri"/>
              <a:cs typeface="Calibri"/>
            </a:endParaRPr>
          </a:p>
          <a:p>
            <a:pPr marL="1155700" marR="202565" lvl="2" indent="-228600">
              <a:lnSpc>
                <a:spcPct val="80000"/>
              </a:lnSpc>
              <a:spcBef>
                <a:spcPts val="40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OR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“Glad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</a:t>
            </a:r>
            <a:r>
              <a:rPr sz="1700" dirty="0">
                <a:latin typeface="Calibri"/>
                <a:cs typeface="Calibri"/>
              </a:rPr>
              <a:t> hear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you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great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40" dirty="0">
                <a:latin typeface="Calibri"/>
                <a:cs typeface="Calibri"/>
              </a:rPr>
              <a:t>stay.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We’d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love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it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if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you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shared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your </a:t>
            </a:r>
            <a:r>
              <a:rPr sz="1700" spc="-5" dirty="0">
                <a:latin typeface="Calibri"/>
                <a:cs typeface="Calibri"/>
              </a:rPr>
              <a:t>photos </a:t>
            </a:r>
            <a:r>
              <a:rPr sz="1700" spc="-3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Facebook!”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394966" y="461594"/>
            <a:ext cx="43510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>
                <a:solidFill>
                  <a:srgbClr val="0995E3"/>
                </a:solidFill>
                <a:latin typeface="Calibri"/>
                <a:cs typeface="Calibri"/>
              </a:rPr>
              <a:t>Why </a:t>
            </a:r>
            <a:r>
              <a:rPr sz="4400" b="1" spc="-5" dirty="0">
                <a:solidFill>
                  <a:srgbClr val="0995E3"/>
                </a:solidFill>
                <a:latin typeface="Calibri"/>
                <a:cs typeface="Calibri"/>
              </a:rPr>
              <a:t>social</a:t>
            </a:r>
            <a:r>
              <a:rPr sz="4400" b="1" spc="-5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995E3"/>
                </a:solidFill>
                <a:latin typeface="Calibri"/>
                <a:cs typeface="Calibri"/>
              </a:rPr>
              <a:t>media?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100" y="2379586"/>
            <a:ext cx="8934323" cy="36394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3491" y="6249416"/>
            <a:ext cx="5083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Calibri"/>
                <a:cs typeface="Calibri"/>
              </a:rPr>
              <a:t>Source:</a:t>
            </a:r>
            <a:r>
              <a:rPr sz="1200" i="1" spc="28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Mood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of the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New</a:t>
            </a:r>
            <a:r>
              <a:rPr sz="1200" i="1" spc="2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Zealand </a:t>
            </a:r>
            <a:r>
              <a:rPr sz="1200" i="1" spc="-20" dirty="0">
                <a:latin typeface="Calibri"/>
                <a:cs typeface="Calibri"/>
              </a:rPr>
              <a:t>Traveller.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TIANZ.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Colmar</a:t>
            </a:r>
            <a:r>
              <a:rPr sz="1200" i="1" spc="15" dirty="0">
                <a:latin typeface="Calibri"/>
                <a:cs typeface="Calibri"/>
              </a:rPr>
              <a:t> </a:t>
            </a:r>
            <a:r>
              <a:rPr sz="1200" i="1" spc="-10" dirty="0">
                <a:latin typeface="Calibri"/>
                <a:cs typeface="Calibri"/>
              </a:rPr>
              <a:t>Brutton., </a:t>
            </a:r>
            <a:r>
              <a:rPr sz="1200" i="1" dirty="0">
                <a:latin typeface="Calibri"/>
                <a:cs typeface="Calibri"/>
              </a:rPr>
              <a:t>2010</a:t>
            </a:r>
            <a:r>
              <a:rPr sz="1200" i="1" spc="20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–</a:t>
            </a:r>
            <a:r>
              <a:rPr sz="1200" i="1" spc="5" dirty="0">
                <a:latin typeface="Calibri"/>
                <a:cs typeface="Calibri"/>
              </a:rPr>
              <a:t> </a:t>
            </a:r>
            <a:r>
              <a:rPr sz="1200" i="1" dirty="0">
                <a:latin typeface="Calibri"/>
                <a:cs typeface="Calibri"/>
              </a:rPr>
              <a:t>2012.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2261" y="1460068"/>
            <a:ext cx="5367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i="1" spc="-50" dirty="0">
                <a:solidFill>
                  <a:srgbClr val="0995E3"/>
                </a:solidFill>
                <a:latin typeface="Calibri"/>
                <a:cs typeface="Calibri"/>
              </a:rPr>
              <a:t>Word</a:t>
            </a:r>
            <a:r>
              <a:rPr sz="4000" i="1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4000" i="1" spc="-5" dirty="0">
                <a:solidFill>
                  <a:srgbClr val="0995E3"/>
                </a:solidFill>
                <a:latin typeface="Calibri"/>
                <a:cs typeface="Calibri"/>
              </a:rPr>
              <a:t>of</a:t>
            </a:r>
            <a:r>
              <a:rPr sz="4000" i="1" spc="-2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4000" i="1" spc="-5" dirty="0">
                <a:solidFill>
                  <a:srgbClr val="0995E3"/>
                </a:solidFill>
                <a:latin typeface="Calibri"/>
                <a:cs typeface="Calibri"/>
              </a:rPr>
              <a:t>mouth</a:t>
            </a:r>
            <a:r>
              <a:rPr sz="4000" i="1" spc="-1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4000" i="1" spc="-25" dirty="0">
                <a:solidFill>
                  <a:srgbClr val="0995E3"/>
                </a:solidFill>
                <a:latin typeface="Calibri"/>
                <a:cs typeface="Calibri"/>
              </a:rPr>
              <a:t>marketing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33241"/>
            <a:ext cx="990600" cy="62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C71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6207" y="4466640"/>
            <a:ext cx="6107430" cy="2514600"/>
          </a:xfrm>
          <a:prstGeom prst="rect">
            <a:avLst/>
          </a:prstGeom>
        </p:spPr>
        <p:txBody>
          <a:bodyPr vert="horz" wrap="square" lIns="0" tIns="571500" rIns="0" bIns="0" rtlCol="0">
            <a:spAutoFit/>
          </a:bodyPr>
          <a:lstStyle/>
          <a:p>
            <a:pPr marL="12700" marR="5080" indent="835025">
              <a:lnSpc>
                <a:spcPct val="63300"/>
              </a:lnSpc>
              <a:spcBef>
                <a:spcPts val="4500"/>
              </a:spcBef>
            </a:pP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0000" b="1" spc="-1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ASURE  &amp;</a:t>
            </a:r>
            <a:r>
              <a:rPr sz="10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25" dirty="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48736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Focus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refine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2886" y="461594"/>
            <a:ext cx="7560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15" dirty="0"/>
              <a:t> </a:t>
            </a:r>
            <a:r>
              <a:rPr spc="-10" dirty="0"/>
              <a:t>results</a:t>
            </a:r>
            <a:r>
              <a:rPr spc="-40" dirty="0"/>
              <a:t> </a:t>
            </a:r>
            <a:r>
              <a:rPr dirty="0"/>
              <a:t>–</a:t>
            </a:r>
            <a:r>
              <a:rPr spc="-15" dirty="0"/>
              <a:t> Facebook</a:t>
            </a:r>
            <a:r>
              <a:rPr spc="-45" dirty="0"/>
              <a:t> </a:t>
            </a:r>
            <a:r>
              <a:rPr spc="-5" dirty="0"/>
              <a:t>Insights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2928620" cy="4317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ts val="2375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Reach: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People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whose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news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feed</a:t>
            </a:r>
            <a:r>
              <a:rPr sz="2200" spc="-5" dirty="0">
                <a:latin typeface="Calibri"/>
                <a:cs typeface="Calibri"/>
              </a:rPr>
              <a:t> it</a:t>
            </a:r>
            <a:r>
              <a:rPr sz="2200" spc="-10" dirty="0">
                <a:latin typeface="Calibri"/>
                <a:cs typeface="Calibri"/>
              </a:rPr>
              <a:t> was </a:t>
            </a:r>
            <a:r>
              <a:rPr sz="2200" spc="-5" dirty="0"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5" dirty="0">
                <a:solidFill>
                  <a:srgbClr val="D42A16"/>
                </a:solidFill>
                <a:latin typeface="Calibri"/>
                <a:cs typeface="Calibri"/>
              </a:rPr>
              <a:t>Engaged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users: </a:t>
            </a:r>
            <a:r>
              <a:rPr sz="2200" spc="-10" dirty="0">
                <a:latin typeface="Calibri"/>
                <a:cs typeface="Calibri"/>
              </a:rPr>
              <a:t>People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clicked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your post</a:t>
            </a:r>
            <a:endParaRPr sz="2200">
              <a:latin typeface="Calibri"/>
              <a:cs typeface="Calibri"/>
            </a:endParaRPr>
          </a:p>
          <a:p>
            <a:pPr marL="355600" marR="40005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30" dirty="0">
                <a:solidFill>
                  <a:srgbClr val="D42A16"/>
                </a:solidFill>
                <a:latin typeface="Calibri"/>
                <a:cs typeface="Calibri"/>
              </a:rPr>
              <a:t>Talking</a:t>
            </a:r>
            <a:r>
              <a:rPr sz="22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about</a:t>
            </a:r>
            <a:r>
              <a:rPr sz="2200" b="1" spc="1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D42A16"/>
                </a:solidFill>
                <a:latin typeface="Calibri"/>
                <a:cs typeface="Calibri"/>
              </a:rPr>
              <a:t>this: </a:t>
            </a:r>
            <a:r>
              <a:rPr sz="22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number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people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interacted 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your </a:t>
            </a:r>
            <a:r>
              <a:rPr sz="2200" spc="-15" dirty="0">
                <a:latin typeface="Calibri"/>
                <a:cs typeface="Calibri"/>
              </a:rPr>
              <a:t>page </a:t>
            </a:r>
            <a:r>
              <a:rPr sz="2200" spc="-5" dirty="0">
                <a:latin typeface="Calibri"/>
                <a:cs typeface="Calibri"/>
              </a:rPr>
              <a:t>r </a:t>
            </a:r>
            <a:r>
              <a:rPr sz="2200" spc="-10" dirty="0">
                <a:latin typeface="Calibri"/>
                <a:cs typeface="Calibri"/>
              </a:rPr>
              <a:t>post </a:t>
            </a:r>
            <a:r>
              <a:rPr sz="2200" spc="-5" dirty="0">
                <a:latin typeface="Calibri"/>
                <a:cs typeface="Calibri"/>
              </a:rPr>
              <a:t> in </a:t>
            </a:r>
            <a:r>
              <a:rPr sz="2200" spc="-20" dirty="0">
                <a:latin typeface="Calibri"/>
                <a:cs typeface="Calibri"/>
              </a:rPr>
              <a:t>any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given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week, </a:t>
            </a:r>
            <a:r>
              <a:rPr sz="2200" spc="-5" dirty="0">
                <a:latin typeface="Calibri"/>
                <a:cs typeface="Calibri"/>
              </a:rPr>
              <a:t> incl.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comments,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likes, </a:t>
            </a:r>
            <a:r>
              <a:rPr sz="2200" spc="-10" dirty="0">
                <a:latin typeface="Calibri"/>
                <a:cs typeface="Calibri"/>
              </a:rPr>
              <a:t> shares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polls</a:t>
            </a:r>
            <a:endParaRPr sz="2200">
              <a:latin typeface="Calibri"/>
              <a:cs typeface="Calibri"/>
            </a:endParaRPr>
          </a:p>
          <a:p>
            <a:pPr marL="355600" marR="33020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D42A16"/>
                </a:solidFill>
                <a:latin typeface="Calibri"/>
                <a:cs typeface="Calibri"/>
              </a:rPr>
              <a:t>Virality:</a:t>
            </a:r>
            <a:r>
              <a:rPr sz="2200" b="1" spc="-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Percentage</a:t>
            </a:r>
            <a:r>
              <a:rPr sz="2200" spc="-10" dirty="0">
                <a:latin typeface="Calibri"/>
                <a:cs typeface="Calibri"/>
              </a:rPr>
              <a:t> of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people reached</a:t>
            </a:r>
            <a:r>
              <a:rPr sz="2200" spc="-5" dirty="0">
                <a:latin typeface="Calibri"/>
                <a:cs typeface="Calibri"/>
              </a:rPr>
              <a:t> who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had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interaction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5554" y="1270863"/>
            <a:ext cx="4631689" cy="474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282" y="461594"/>
            <a:ext cx="7315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20" dirty="0"/>
              <a:t> </a:t>
            </a:r>
            <a:r>
              <a:rPr spc="-15" dirty="0"/>
              <a:t>results</a:t>
            </a:r>
            <a:r>
              <a:rPr spc="-25" dirty="0"/>
              <a:t> </a:t>
            </a:r>
            <a:r>
              <a:rPr dirty="0"/>
              <a:t>–</a:t>
            </a:r>
            <a:r>
              <a:rPr spc="-5" dirty="0"/>
              <a:t> Google</a:t>
            </a:r>
            <a:r>
              <a:rPr spc="-35" dirty="0"/>
              <a:t> </a:t>
            </a:r>
            <a:r>
              <a:rPr dirty="0"/>
              <a:t>Analytics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353388"/>
            <a:ext cx="2905125" cy="4629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9890">
              <a:lnSpc>
                <a:spcPct val="100299"/>
              </a:lnSpc>
              <a:spcBef>
                <a:spcPts val="95"/>
              </a:spcBef>
            </a:pP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STEP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1: </a:t>
            </a:r>
            <a:r>
              <a:rPr sz="1800" b="1" spc="-20" dirty="0">
                <a:solidFill>
                  <a:srgbClr val="D42A16"/>
                </a:solidFill>
                <a:latin typeface="Calibri"/>
                <a:cs typeface="Calibri"/>
              </a:rPr>
              <a:t>Tracking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Codes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When linking outside </a:t>
            </a:r>
            <a:r>
              <a:rPr sz="1600" spc="-10" dirty="0">
                <a:latin typeface="Calibri"/>
                <a:cs typeface="Calibri"/>
              </a:rPr>
              <a:t>sites, </a:t>
            </a:r>
            <a:r>
              <a:rPr sz="1600" spc="-5" dirty="0">
                <a:latin typeface="Calibri"/>
                <a:cs typeface="Calibri"/>
              </a:rPr>
              <a:t> including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property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site or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booking </a:t>
            </a:r>
            <a:r>
              <a:rPr sz="1600" spc="-5" dirty="0">
                <a:latin typeface="Calibri"/>
                <a:cs typeface="Calibri"/>
              </a:rPr>
              <a:t>engine, </a:t>
            </a:r>
            <a:r>
              <a:rPr sz="1600" spc="-10" dirty="0">
                <a:latin typeface="Calibri"/>
                <a:cs typeface="Calibri"/>
              </a:rPr>
              <a:t>put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tracking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15" dirty="0">
                <a:latin typeface="Calibri"/>
                <a:cs typeface="Calibri"/>
              </a:rPr>
              <a:t> your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links.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 marR="262255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Google Analytics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offers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URL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builder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15" dirty="0">
                <a:latin typeface="Calibri"/>
                <a:cs typeface="Calibri"/>
              </a:rPr>
              <a:t>generate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campaign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tracking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codes.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 marR="143510">
              <a:lnSpc>
                <a:spcPct val="100000"/>
              </a:lnSpc>
            </a:pPr>
            <a:r>
              <a:rPr sz="1600" b="1" spc="-75" dirty="0">
                <a:latin typeface="Calibri"/>
                <a:cs typeface="Calibri"/>
              </a:rPr>
              <a:t>To</a:t>
            </a:r>
            <a:r>
              <a:rPr sz="1600" b="1" spc="-10" dirty="0">
                <a:latin typeface="Calibri"/>
                <a:cs typeface="Calibri"/>
              </a:rPr>
              <a:t> use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it,</a:t>
            </a:r>
            <a:r>
              <a:rPr sz="1600" b="1" spc="-10" dirty="0">
                <a:latin typeface="Calibri"/>
                <a:cs typeface="Calibri"/>
              </a:rPr>
              <a:t> search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Google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for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“URL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Builder”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Cut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paste </a:t>
            </a:r>
            <a:r>
              <a:rPr sz="1800" b="1" dirty="0">
                <a:latin typeface="Calibri"/>
                <a:cs typeface="Calibri"/>
              </a:rPr>
              <a:t>the URL </a:t>
            </a:r>
            <a:r>
              <a:rPr sz="1800" b="1" spc="-5" dirty="0">
                <a:latin typeface="Calibri"/>
                <a:cs typeface="Calibri"/>
              </a:rPr>
              <a:t>with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tracking code </a:t>
            </a:r>
            <a:r>
              <a:rPr sz="1800" spc="-10" dirty="0">
                <a:latin typeface="Calibri"/>
                <a:cs typeface="Calibri"/>
              </a:rPr>
              <a:t>from Step </a:t>
            </a:r>
            <a:r>
              <a:rPr sz="1800" dirty="0">
                <a:latin typeface="Calibri"/>
                <a:cs typeface="Calibri"/>
              </a:rPr>
              <a:t>3 and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paste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" dirty="0">
                <a:latin typeface="Calibri"/>
                <a:cs typeface="Calibri"/>
              </a:rPr>
              <a:t> URL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shortener.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 that link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" dirty="0">
                <a:latin typeface="Calibri"/>
                <a:cs typeface="Calibri"/>
              </a:rPr>
              <a:t> social</a:t>
            </a:r>
            <a:r>
              <a:rPr sz="1800" dirty="0">
                <a:latin typeface="Calibri"/>
                <a:cs typeface="Calibri"/>
              </a:rPr>
              <a:t> media.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3685" y="5732094"/>
            <a:ext cx="1106805" cy="685165"/>
            <a:chOff x="2313685" y="5732094"/>
            <a:chExt cx="1106805" cy="685165"/>
          </a:xfrm>
        </p:grpSpPr>
        <p:sp>
          <p:nvSpPr>
            <p:cNvPr id="5" name="object 5"/>
            <p:cNvSpPr/>
            <p:nvPr/>
          </p:nvSpPr>
          <p:spPr>
            <a:xfrm>
              <a:off x="2326385" y="5744794"/>
              <a:ext cx="1081405" cy="659765"/>
            </a:xfrm>
            <a:custGeom>
              <a:avLst/>
              <a:gdLst/>
              <a:ahLst/>
              <a:cxnLst/>
              <a:rect l="l" t="t" r="r" b="b"/>
              <a:pathLst>
                <a:path w="1081404" h="659764">
                  <a:moveTo>
                    <a:pt x="751586" y="0"/>
                  </a:moveTo>
                  <a:lnTo>
                    <a:pt x="751586" y="164820"/>
                  </a:lnTo>
                  <a:lnTo>
                    <a:pt x="0" y="164820"/>
                  </a:lnTo>
                  <a:lnTo>
                    <a:pt x="0" y="494449"/>
                  </a:lnTo>
                  <a:lnTo>
                    <a:pt x="751586" y="494449"/>
                  </a:lnTo>
                  <a:lnTo>
                    <a:pt x="751586" y="659257"/>
                  </a:lnTo>
                  <a:lnTo>
                    <a:pt x="1081277" y="329628"/>
                  </a:lnTo>
                  <a:lnTo>
                    <a:pt x="75158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6385" y="5744794"/>
              <a:ext cx="1081405" cy="659765"/>
            </a:xfrm>
            <a:custGeom>
              <a:avLst/>
              <a:gdLst/>
              <a:ahLst/>
              <a:cxnLst/>
              <a:rect l="l" t="t" r="r" b="b"/>
              <a:pathLst>
                <a:path w="1081404" h="659764">
                  <a:moveTo>
                    <a:pt x="0" y="164820"/>
                  </a:moveTo>
                  <a:lnTo>
                    <a:pt x="751586" y="164820"/>
                  </a:lnTo>
                  <a:lnTo>
                    <a:pt x="751586" y="0"/>
                  </a:lnTo>
                  <a:lnTo>
                    <a:pt x="1081277" y="329628"/>
                  </a:lnTo>
                  <a:lnTo>
                    <a:pt x="751586" y="659257"/>
                  </a:lnTo>
                  <a:lnTo>
                    <a:pt x="751586" y="494449"/>
                  </a:lnTo>
                  <a:lnTo>
                    <a:pt x="0" y="494449"/>
                  </a:lnTo>
                  <a:lnTo>
                    <a:pt x="0" y="16482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8460" y="1397000"/>
            <a:ext cx="4336669" cy="478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51707" y="1417574"/>
            <a:ext cx="4593590" cy="2338705"/>
            <a:chOff x="3751707" y="1417574"/>
            <a:chExt cx="4593590" cy="2338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1707" y="1417574"/>
              <a:ext cx="4593209" cy="2175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97776" y="3083941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329565" y="0"/>
                  </a:moveTo>
                  <a:lnTo>
                    <a:pt x="0" y="329692"/>
                  </a:lnTo>
                  <a:lnTo>
                    <a:pt x="329565" y="659257"/>
                  </a:lnTo>
                  <a:lnTo>
                    <a:pt x="329565" y="494411"/>
                  </a:lnTo>
                  <a:lnTo>
                    <a:pt x="779018" y="494411"/>
                  </a:lnTo>
                  <a:lnTo>
                    <a:pt x="779018" y="164846"/>
                  </a:lnTo>
                  <a:lnTo>
                    <a:pt x="329565" y="164846"/>
                  </a:lnTo>
                  <a:lnTo>
                    <a:pt x="32956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97776" y="3083941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779018" y="494411"/>
                  </a:moveTo>
                  <a:lnTo>
                    <a:pt x="329565" y="494411"/>
                  </a:lnTo>
                  <a:lnTo>
                    <a:pt x="329565" y="659257"/>
                  </a:lnTo>
                  <a:lnTo>
                    <a:pt x="0" y="329692"/>
                  </a:lnTo>
                  <a:lnTo>
                    <a:pt x="329565" y="0"/>
                  </a:lnTo>
                  <a:lnTo>
                    <a:pt x="329565" y="164846"/>
                  </a:lnTo>
                  <a:lnTo>
                    <a:pt x="779018" y="164846"/>
                  </a:lnTo>
                  <a:lnTo>
                    <a:pt x="779018" y="4944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3282" y="461594"/>
            <a:ext cx="7315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20" dirty="0"/>
              <a:t> </a:t>
            </a:r>
            <a:r>
              <a:rPr spc="-15" dirty="0"/>
              <a:t>results</a:t>
            </a:r>
            <a:r>
              <a:rPr spc="-25" dirty="0"/>
              <a:t> </a:t>
            </a:r>
            <a:r>
              <a:rPr dirty="0"/>
              <a:t>–</a:t>
            </a:r>
            <a:r>
              <a:rPr spc="-5" dirty="0"/>
              <a:t> Google</a:t>
            </a:r>
            <a:r>
              <a:rPr spc="-35" dirty="0"/>
              <a:t> </a:t>
            </a:r>
            <a:r>
              <a:rPr dirty="0"/>
              <a:t>Analytics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16709"/>
            <a:ext cx="2872105" cy="40500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8430" indent="1270">
              <a:lnSpc>
                <a:spcPct val="100400"/>
              </a:lnSpc>
              <a:spcBef>
                <a:spcPts val="95"/>
              </a:spcBef>
            </a:pP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STEP </a:t>
            </a:r>
            <a:r>
              <a:rPr sz="1950" b="1" dirty="0">
                <a:solidFill>
                  <a:srgbClr val="D42A16"/>
                </a:solidFill>
                <a:latin typeface="Calibri"/>
                <a:cs typeface="Calibri"/>
              </a:rPr>
              <a:t>2: URL 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Shortener </a:t>
            </a:r>
            <a:r>
              <a:rPr sz="1950" b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Paste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URL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Campaign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Tracking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Get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Short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URL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your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post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URL </a:t>
            </a:r>
            <a:r>
              <a:rPr sz="1600" b="1" spc="-10" dirty="0">
                <a:latin typeface="Calibri"/>
                <a:cs typeface="Calibri"/>
              </a:rPr>
              <a:t>Shortener:</a:t>
            </a:r>
            <a:r>
              <a:rPr sz="1600" b="1" spc="380" dirty="0">
                <a:latin typeface="Calibri"/>
                <a:cs typeface="Calibri"/>
              </a:rPr>
              <a:t> </a:t>
            </a: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http://goo.gl/</a:t>
            </a:r>
            <a:endParaRPr sz="16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380"/>
              </a:spcBef>
            </a:pPr>
            <a:r>
              <a:rPr sz="1600" b="1" spc="-10" dirty="0">
                <a:latin typeface="Calibri"/>
                <a:cs typeface="Calibri"/>
              </a:rPr>
              <a:t>Others: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Bit.ly,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TinyURL,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BUDurl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700" marR="5080" indent="1270">
              <a:lnSpc>
                <a:spcPct val="110600"/>
              </a:lnSpc>
              <a:spcBef>
                <a:spcPts val="1290"/>
              </a:spcBef>
            </a:pPr>
            <a:r>
              <a:rPr sz="1950" b="1" spc="-15" dirty="0">
                <a:solidFill>
                  <a:srgbClr val="D42A16"/>
                </a:solidFill>
                <a:latin typeface="Calibri"/>
                <a:cs typeface="Calibri"/>
              </a:rPr>
              <a:t>STEP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 3:</a:t>
            </a:r>
            <a:r>
              <a:rPr sz="195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25" dirty="0">
                <a:solidFill>
                  <a:srgbClr val="D42A16"/>
                </a:solidFill>
                <a:latin typeface="Calibri"/>
                <a:cs typeface="Calibri"/>
              </a:rPr>
              <a:t>Post</a:t>
            </a:r>
            <a:r>
              <a:rPr sz="195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20" dirty="0">
                <a:solidFill>
                  <a:srgbClr val="D42A16"/>
                </a:solidFill>
                <a:latin typeface="Calibri"/>
                <a:cs typeface="Calibri"/>
              </a:rPr>
              <a:t>to</a:t>
            </a:r>
            <a:r>
              <a:rPr sz="195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social</a:t>
            </a:r>
            <a:r>
              <a:rPr sz="195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950" b="1" spc="-5" dirty="0">
                <a:solidFill>
                  <a:srgbClr val="D42A16"/>
                </a:solidFill>
                <a:latin typeface="Calibri"/>
                <a:cs typeface="Calibri"/>
              </a:rPr>
              <a:t>media </a:t>
            </a:r>
            <a:r>
              <a:rPr sz="1950" b="1" spc="-4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Paste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the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shortened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tracking </a:t>
            </a:r>
            <a:r>
              <a:rPr sz="1700" spc="5" dirty="0">
                <a:latin typeface="Calibri"/>
                <a:cs typeface="Calibri"/>
              </a:rPr>
              <a:t> code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URL</a:t>
            </a:r>
            <a:r>
              <a:rPr sz="1700" dirty="0">
                <a:latin typeface="Calibri"/>
                <a:cs typeface="Calibri"/>
              </a:rPr>
              <a:t> into your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social </a:t>
            </a:r>
            <a:r>
              <a:rPr sz="1700" spc="15" dirty="0">
                <a:latin typeface="Calibri"/>
                <a:cs typeface="Calibri"/>
              </a:rPr>
              <a:t>media</a:t>
            </a:r>
            <a:endParaRPr sz="1700">
              <a:latin typeface="Calibri"/>
              <a:cs typeface="Calibri"/>
            </a:endParaRPr>
          </a:p>
          <a:p>
            <a:pPr marL="12700" marR="202565" algn="just">
              <a:lnSpc>
                <a:spcPct val="101800"/>
              </a:lnSpc>
              <a:spcBef>
                <a:spcPts val="5"/>
              </a:spcBef>
            </a:pPr>
            <a:r>
              <a:rPr sz="1700" spc="5" dirty="0">
                <a:latin typeface="Calibri"/>
                <a:cs typeface="Calibri"/>
              </a:rPr>
              <a:t>post, </a:t>
            </a:r>
            <a:r>
              <a:rPr sz="1700" spc="15" dirty="0">
                <a:latin typeface="Calibri"/>
                <a:cs typeface="Calibri"/>
              </a:rPr>
              <a:t>and when </a:t>
            </a:r>
            <a:r>
              <a:rPr sz="1700" dirty="0">
                <a:latin typeface="Calibri"/>
                <a:cs typeface="Calibri"/>
              </a:rPr>
              <a:t>clicked, </a:t>
            </a:r>
            <a:r>
              <a:rPr sz="1700" spc="5" dirty="0">
                <a:latin typeface="Calibri"/>
                <a:cs typeface="Calibri"/>
              </a:rPr>
              <a:t>it </a:t>
            </a:r>
            <a:r>
              <a:rPr sz="1700" spc="10" dirty="0">
                <a:latin typeface="Calibri"/>
                <a:cs typeface="Calibri"/>
              </a:rPr>
              <a:t>will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track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campaign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in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Google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10" dirty="0">
                <a:latin typeface="Calibri"/>
                <a:cs typeface="Calibri"/>
              </a:rPr>
              <a:t>Analytics.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96485" y="3950779"/>
            <a:ext cx="2421890" cy="2175510"/>
            <a:chOff x="4396485" y="3950779"/>
            <a:chExt cx="2421890" cy="21755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96485" y="3950779"/>
              <a:ext cx="2421509" cy="21753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10326" y="4735702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329692" y="0"/>
                  </a:moveTo>
                  <a:lnTo>
                    <a:pt x="0" y="329565"/>
                  </a:lnTo>
                  <a:lnTo>
                    <a:pt x="329692" y="659257"/>
                  </a:lnTo>
                  <a:lnTo>
                    <a:pt x="329692" y="494411"/>
                  </a:lnTo>
                  <a:lnTo>
                    <a:pt x="779145" y="494411"/>
                  </a:lnTo>
                  <a:lnTo>
                    <a:pt x="779145" y="164846"/>
                  </a:lnTo>
                  <a:lnTo>
                    <a:pt x="329692" y="164846"/>
                  </a:lnTo>
                  <a:lnTo>
                    <a:pt x="32969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10326" y="4735702"/>
              <a:ext cx="779145" cy="659765"/>
            </a:xfrm>
            <a:custGeom>
              <a:avLst/>
              <a:gdLst/>
              <a:ahLst/>
              <a:cxnLst/>
              <a:rect l="l" t="t" r="r" b="b"/>
              <a:pathLst>
                <a:path w="779145" h="659764">
                  <a:moveTo>
                    <a:pt x="779145" y="494411"/>
                  </a:moveTo>
                  <a:lnTo>
                    <a:pt x="329692" y="494411"/>
                  </a:lnTo>
                  <a:lnTo>
                    <a:pt x="329692" y="659257"/>
                  </a:lnTo>
                  <a:lnTo>
                    <a:pt x="0" y="329565"/>
                  </a:lnTo>
                  <a:lnTo>
                    <a:pt x="329692" y="0"/>
                  </a:lnTo>
                  <a:lnTo>
                    <a:pt x="329692" y="164846"/>
                  </a:lnTo>
                  <a:lnTo>
                    <a:pt x="779145" y="164846"/>
                  </a:lnTo>
                  <a:lnTo>
                    <a:pt x="779145" y="49441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282" y="461594"/>
            <a:ext cx="73158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Track</a:t>
            </a:r>
            <a:r>
              <a:rPr spc="-20" dirty="0"/>
              <a:t> </a:t>
            </a:r>
            <a:r>
              <a:rPr spc="-15" dirty="0"/>
              <a:t>results</a:t>
            </a:r>
            <a:r>
              <a:rPr spc="-25" dirty="0"/>
              <a:t> </a:t>
            </a:r>
            <a:r>
              <a:rPr dirty="0"/>
              <a:t>–</a:t>
            </a:r>
            <a:r>
              <a:rPr spc="-5" dirty="0"/>
              <a:t> Google</a:t>
            </a:r>
            <a:r>
              <a:rPr spc="-35" dirty="0"/>
              <a:t> </a:t>
            </a:r>
            <a:r>
              <a:rPr dirty="0"/>
              <a:t>Analytics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83425" y="2829179"/>
            <a:ext cx="8045450" cy="2989580"/>
            <a:chOff x="583425" y="2829179"/>
            <a:chExt cx="8045450" cy="2989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425" y="2829179"/>
              <a:ext cx="8045196" cy="1810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9895" y="5250180"/>
              <a:ext cx="1531620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095" y="5231892"/>
              <a:ext cx="1427988" cy="586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72662" y="5282234"/>
              <a:ext cx="1412875" cy="369570"/>
            </a:xfrm>
            <a:custGeom>
              <a:avLst/>
              <a:gdLst/>
              <a:ahLst/>
              <a:cxnLst/>
              <a:rect l="l" t="t" r="r" b="b"/>
              <a:pathLst>
                <a:path w="1412875" h="369570">
                  <a:moveTo>
                    <a:pt x="1412493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412493" y="369328"/>
                  </a:lnTo>
                  <a:lnTo>
                    <a:pt x="141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72662" y="5282234"/>
              <a:ext cx="1412875" cy="369570"/>
            </a:xfrm>
            <a:custGeom>
              <a:avLst/>
              <a:gdLst/>
              <a:ahLst/>
              <a:cxnLst/>
              <a:rect l="l" t="t" r="r" b="b"/>
              <a:pathLst>
                <a:path w="1412875" h="369570">
                  <a:moveTo>
                    <a:pt x="0" y="369328"/>
                  </a:moveTo>
                  <a:lnTo>
                    <a:pt x="1412493" y="369328"/>
                  </a:lnTo>
                  <a:lnTo>
                    <a:pt x="1412493" y="0"/>
                  </a:lnTo>
                  <a:lnTo>
                    <a:pt x="0" y="0"/>
                  </a:lnTo>
                  <a:lnTo>
                    <a:pt x="0" y="369328"/>
                  </a:lnTo>
                  <a:close/>
                </a:path>
              </a:pathLst>
            </a:custGeom>
            <a:ln w="127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30046" y="1786890"/>
            <a:ext cx="728154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55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42A16"/>
                </a:solidFill>
                <a:latin typeface="Calibri"/>
                <a:cs typeface="Calibri"/>
              </a:rPr>
              <a:t>Your</a:t>
            </a:r>
            <a:r>
              <a:rPr sz="1800" b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site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profile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&gt;</a:t>
            </a:r>
            <a:r>
              <a:rPr sz="1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D42A16"/>
                </a:solidFill>
                <a:latin typeface="Calibri"/>
                <a:cs typeface="Calibri"/>
              </a:rPr>
              <a:t>Traffic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&gt;</a:t>
            </a:r>
            <a:r>
              <a:rPr sz="1800" b="1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Sources</a:t>
            </a:r>
            <a:r>
              <a:rPr sz="1800" b="1" spc="-4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&gt;</a:t>
            </a: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Campaigns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395"/>
              </a:lnSpc>
            </a:pPr>
            <a:r>
              <a:rPr sz="2000" dirty="0">
                <a:latin typeface="Calibri"/>
                <a:cs typeface="Calibri"/>
              </a:rPr>
              <a:t>Analytics </a:t>
            </a:r>
            <a:r>
              <a:rPr sz="2000" spc="-5" dirty="0">
                <a:latin typeface="Calibri"/>
                <a:cs typeface="Calibri"/>
              </a:rPr>
              <a:t>measures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quantity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quality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0" dirty="0">
                <a:latin typeface="Calibri"/>
                <a:cs typeface="Calibri"/>
              </a:rPr>
              <a:t> your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campaigns</a:t>
            </a:r>
            <a:r>
              <a:rPr sz="2000" spc="-10" dirty="0">
                <a:latin typeface="Calibri"/>
                <a:cs typeface="Calibri"/>
              </a:rPr>
              <a:t> against</a:t>
            </a:r>
            <a:endParaRPr sz="2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established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goals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desired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events.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8241" y="5301233"/>
            <a:ext cx="1021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Q</a:t>
            </a:r>
            <a:r>
              <a:rPr sz="1800" b="1" spc="-50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ANTITY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58867" y="4547615"/>
            <a:ext cx="3068320" cy="1271270"/>
            <a:chOff x="4658867" y="4547615"/>
            <a:chExt cx="3068320" cy="127127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8867" y="4547615"/>
              <a:ext cx="310896" cy="7985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759705" y="4683632"/>
              <a:ext cx="118110" cy="599440"/>
            </a:xfrm>
            <a:custGeom>
              <a:avLst/>
              <a:gdLst/>
              <a:ahLst/>
              <a:cxnLst/>
              <a:rect l="l" t="t" r="r" b="b"/>
              <a:pathLst>
                <a:path w="118110" h="599439">
                  <a:moveTo>
                    <a:pt x="56564" y="50424"/>
                  </a:moveTo>
                  <a:lnTo>
                    <a:pt x="44858" y="72783"/>
                  </a:lnTo>
                  <a:lnTo>
                    <a:pt x="69342" y="599186"/>
                  </a:lnTo>
                  <a:lnTo>
                    <a:pt x="94742" y="598043"/>
                  </a:lnTo>
                  <a:lnTo>
                    <a:pt x="70253" y="71536"/>
                  </a:lnTo>
                  <a:lnTo>
                    <a:pt x="56564" y="50424"/>
                  </a:lnTo>
                  <a:close/>
                </a:path>
                <a:path w="118110" h="599439">
                  <a:moveTo>
                    <a:pt x="54229" y="0"/>
                  </a:moveTo>
                  <a:lnTo>
                    <a:pt x="3302" y="97409"/>
                  </a:lnTo>
                  <a:lnTo>
                    <a:pt x="0" y="103632"/>
                  </a:lnTo>
                  <a:lnTo>
                    <a:pt x="2413" y="111379"/>
                  </a:lnTo>
                  <a:lnTo>
                    <a:pt x="8636" y="114554"/>
                  </a:lnTo>
                  <a:lnTo>
                    <a:pt x="14859" y="117856"/>
                  </a:lnTo>
                  <a:lnTo>
                    <a:pt x="22606" y="115443"/>
                  </a:lnTo>
                  <a:lnTo>
                    <a:pt x="25781" y="109220"/>
                  </a:lnTo>
                  <a:lnTo>
                    <a:pt x="44858" y="72783"/>
                  </a:lnTo>
                  <a:lnTo>
                    <a:pt x="42672" y="25781"/>
                  </a:lnTo>
                  <a:lnTo>
                    <a:pt x="68072" y="24638"/>
                  </a:lnTo>
                  <a:lnTo>
                    <a:pt x="70191" y="24638"/>
                  </a:lnTo>
                  <a:lnTo>
                    <a:pt x="54229" y="0"/>
                  </a:lnTo>
                  <a:close/>
                </a:path>
                <a:path w="118110" h="599439">
                  <a:moveTo>
                    <a:pt x="70191" y="24638"/>
                  </a:moveTo>
                  <a:lnTo>
                    <a:pt x="68072" y="24638"/>
                  </a:lnTo>
                  <a:lnTo>
                    <a:pt x="70253" y="71536"/>
                  </a:lnTo>
                  <a:lnTo>
                    <a:pt x="92710" y="106172"/>
                  </a:lnTo>
                  <a:lnTo>
                    <a:pt x="96520" y="112014"/>
                  </a:lnTo>
                  <a:lnTo>
                    <a:pt x="104394" y="113665"/>
                  </a:lnTo>
                  <a:lnTo>
                    <a:pt x="110236" y="109855"/>
                  </a:lnTo>
                  <a:lnTo>
                    <a:pt x="116205" y="106045"/>
                  </a:lnTo>
                  <a:lnTo>
                    <a:pt x="117856" y="98171"/>
                  </a:lnTo>
                  <a:lnTo>
                    <a:pt x="114046" y="92329"/>
                  </a:lnTo>
                  <a:lnTo>
                    <a:pt x="70191" y="24638"/>
                  </a:lnTo>
                  <a:close/>
                </a:path>
                <a:path w="118110" h="599439">
                  <a:moveTo>
                    <a:pt x="68072" y="24638"/>
                  </a:moveTo>
                  <a:lnTo>
                    <a:pt x="42672" y="25781"/>
                  </a:lnTo>
                  <a:lnTo>
                    <a:pt x="44858" y="72783"/>
                  </a:lnTo>
                  <a:lnTo>
                    <a:pt x="56564" y="50424"/>
                  </a:lnTo>
                  <a:lnTo>
                    <a:pt x="44704" y="32131"/>
                  </a:lnTo>
                  <a:lnTo>
                    <a:pt x="66675" y="31115"/>
                  </a:lnTo>
                  <a:lnTo>
                    <a:pt x="68373" y="31115"/>
                  </a:lnTo>
                  <a:lnTo>
                    <a:pt x="68072" y="24638"/>
                  </a:lnTo>
                  <a:close/>
                </a:path>
                <a:path w="118110" h="599439">
                  <a:moveTo>
                    <a:pt x="68373" y="31115"/>
                  </a:moveTo>
                  <a:lnTo>
                    <a:pt x="66675" y="31115"/>
                  </a:lnTo>
                  <a:lnTo>
                    <a:pt x="56564" y="50424"/>
                  </a:lnTo>
                  <a:lnTo>
                    <a:pt x="70253" y="71536"/>
                  </a:lnTo>
                  <a:lnTo>
                    <a:pt x="68373" y="31115"/>
                  </a:lnTo>
                  <a:close/>
                </a:path>
                <a:path w="118110" h="599439">
                  <a:moveTo>
                    <a:pt x="66675" y="31115"/>
                  </a:moveTo>
                  <a:lnTo>
                    <a:pt x="44704" y="32131"/>
                  </a:lnTo>
                  <a:lnTo>
                    <a:pt x="56564" y="50424"/>
                  </a:lnTo>
                  <a:lnTo>
                    <a:pt x="66675" y="31115"/>
                  </a:lnTo>
                  <a:close/>
                </a:path>
              </a:pathLst>
            </a:custGeom>
            <a:solidFill>
              <a:srgbClr val="D42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5059" y="5250179"/>
              <a:ext cx="1531619" cy="487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55079" y="5231891"/>
              <a:ext cx="1260348" cy="5867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27698" y="5282234"/>
              <a:ext cx="1412875" cy="369570"/>
            </a:xfrm>
            <a:custGeom>
              <a:avLst/>
              <a:gdLst/>
              <a:ahLst/>
              <a:cxnLst/>
              <a:rect l="l" t="t" r="r" b="b"/>
              <a:pathLst>
                <a:path w="1412875" h="369570">
                  <a:moveTo>
                    <a:pt x="1412494" y="0"/>
                  </a:moveTo>
                  <a:lnTo>
                    <a:pt x="0" y="0"/>
                  </a:lnTo>
                  <a:lnTo>
                    <a:pt x="0" y="369328"/>
                  </a:lnTo>
                  <a:lnTo>
                    <a:pt x="1412494" y="369328"/>
                  </a:lnTo>
                  <a:lnTo>
                    <a:pt x="141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27698" y="5282234"/>
            <a:ext cx="1412875" cy="369570"/>
          </a:xfrm>
          <a:prstGeom prst="rect">
            <a:avLst/>
          </a:prstGeom>
          <a:ln w="12700">
            <a:solidFill>
              <a:srgbClr val="D42A1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9210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latin typeface="Calibri"/>
                <a:cs typeface="Calibri"/>
              </a:rPr>
              <a:t>QUALITY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29784" y="4459223"/>
            <a:ext cx="3611879" cy="885825"/>
            <a:chOff x="5129784" y="4459223"/>
            <a:chExt cx="3611879" cy="88582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9784" y="4459223"/>
              <a:ext cx="3611879" cy="3764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85029" y="4481956"/>
              <a:ext cx="3502025" cy="278130"/>
            </a:xfrm>
            <a:custGeom>
              <a:avLst/>
              <a:gdLst/>
              <a:ahLst/>
              <a:cxnLst/>
              <a:rect l="l" t="t" r="r" b="b"/>
              <a:pathLst>
                <a:path w="3502025" h="278129">
                  <a:moveTo>
                    <a:pt x="3501771" y="0"/>
                  </a:moveTo>
                  <a:lnTo>
                    <a:pt x="3500940" y="73906"/>
                  </a:lnTo>
                  <a:lnTo>
                    <a:pt x="3498600" y="140316"/>
                  </a:lnTo>
                  <a:lnTo>
                    <a:pt x="3494976" y="196580"/>
                  </a:lnTo>
                  <a:lnTo>
                    <a:pt x="3490293" y="240048"/>
                  </a:lnTo>
                  <a:lnTo>
                    <a:pt x="3478656" y="278003"/>
                  </a:lnTo>
                  <a:lnTo>
                    <a:pt x="23241" y="278003"/>
                  </a:lnTo>
                  <a:lnTo>
                    <a:pt x="11514" y="240048"/>
                  </a:lnTo>
                  <a:lnTo>
                    <a:pt x="6810" y="196580"/>
                  </a:lnTo>
                  <a:lnTo>
                    <a:pt x="3174" y="140316"/>
                  </a:lnTo>
                  <a:lnTo>
                    <a:pt x="830" y="7390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77812" y="4736591"/>
              <a:ext cx="112775" cy="6080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33946" y="4759959"/>
              <a:ext cx="2540" cy="522605"/>
            </a:xfrm>
            <a:custGeom>
              <a:avLst/>
              <a:gdLst/>
              <a:ahLst/>
              <a:cxnLst/>
              <a:rect l="l" t="t" r="r" b="b"/>
              <a:pathLst>
                <a:path w="2540" h="522604">
                  <a:moveTo>
                    <a:pt x="0" y="522223"/>
                  </a:moveTo>
                  <a:lnTo>
                    <a:pt x="2031" y="0"/>
                  </a:lnTo>
                </a:path>
              </a:pathLst>
            </a:custGeom>
            <a:ln w="25400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07338" y="3471113"/>
            <a:ext cx="7731125" cy="3480435"/>
          </a:xfrm>
          <a:prstGeom prst="rect">
            <a:avLst/>
          </a:prstGeom>
        </p:spPr>
        <p:txBody>
          <a:bodyPr vert="horz" wrap="square" lIns="0" tIns="570230" rIns="0" bIns="0" rtlCol="0">
            <a:spAutoFit/>
          </a:bodyPr>
          <a:lstStyle/>
          <a:p>
            <a:pPr marL="12700" marR="5080" indent="4105910" algn="r">
              <a:lnSpc>
                <a:spcPct val="63400"/>
              </a:lnSpc>
              <a:spcBef>
                <a:spcPts val="4490"/>
              </a:spcBef>
            </a:pPr>
            <a:r>
              <a:rPr sz="10000" b="1" spc="-229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THER  </a:t>
            </a:r>
            <a:r>
              <a:rPr sz="10000" b="1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0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MEDIA </a:t>
            </a:r>
            <a:r>
              <a:rPr sz="10000" b="1" spc="-2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5" dirty="0">
                <a:solidFill>
                  <a:srgbClr val="FFFFFF"/>
                </a:solidFill>
                <a:latin typeface="Calibri"/>
                <a:cs typeface="Calibri"/>
              </a:rPr>
              <a:t>PLATFORMS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574802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 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Twitter,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LinkedIn,</a:t>
            </a:r>
            <a:r>
              <a:rPr sz="25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Instagram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Pinterest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573" y="461594"/>
            <a:ext cx="4532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Anatomy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Twitter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9023" y="1621663"/>
            <a:ext cx="5828030" cy="3592195"/>
            <a:chOff x="2859023" y="1621663"/>
            <a:chExt cx="5828030" cy="3592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7826" y="1621663"/>
              <a:ext cx="5498973" cy="3592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9023" y="1933956"/>
              <a:ext cx="525779" cy="527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3407" y="1947672"/>
              <a:ext cx="527304" cy="565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933" y="1954403"/>
              <a:ext cx="441198" cy="4410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51175" y="20102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86755" y="2375916"/>
            <a:ext cx="551815" cy="579120"/>
            <a:chOff x="5286755" y="2375916"/>
            <a:chExt cx="551815" cy="5791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6755" y="2375916"/>
              <a:ext cx="525779" cy="525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1139" y="2389632"/>
              <a:ext cx="527303" cy="565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9427" y="2395474"/>
              <a:ext cx="441198" cy="44119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80050" y="24516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33088" y="2375916"/>
            <a:ext cx="553720" cy="579120"/>
            <a:chOff x="4133088" y="2375916"/>
            <a:chExt cx="553720" cy="57912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3088" y="2375916"/>
              <a:ext cx="527303" cy="5257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8996" y="2389632"/>
              <a:ext cx="527303" cy="5654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6141" y="2395474"/>
              <a:ext cx="441071" cy="44119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26382" y="24516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36535" y="3159251"/>
            <a:ext cx="551815" cy="579120"/>
            <a:chOff x="7336535" y="3159251"/>
            <a:chExt cx="551815" cy="57912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6535" y="3159251"/>
              <a:ext cx="525779" cy="5257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60919" y="3172967"/>
              <a:ext cx="527303" cy="565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8953" y="3178936"/>
              <a:ext cx="441198" cy="44119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529830" y="32351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1540509"/>
            <a:ext cx="21316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1.	Backg</a:t>
            </a:r>
            <a:r>
              <a:rPr sz="2600" spc="-30" dirty="0">
                <a:solidFill>
                  <a:srgbClr val="D42A16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ound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857578"/>
            <a:ext cx="215709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ts val="2960"/>
              </a:lnSpc>
              <a:spcBef>
                <a:spcPts val="105"/>
              </a:spcBef>
            </a:pP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image</a:t>
            </a:r>
            <a:endParaRPr sz="2600">
              <a:latin typeface="Calibri"/>
              <a:cs typeface="Calibri"/>
            </a:endParaRPr>
          </a:p>
          <a:p>
            <a:pPr marL="527685" marR="80645">
              <a:lnSpc>
                <a:spcPct val="80000"/>
              </a:lnSpc>
              <a:spcBef>
                <a:spcPts val="200"/>
              </a:spcBef>
            </a:pPr>
            <a:r>
              <a:rPr sz="1500" i="1" spc="-10" dirty="0">
                <a:latin typeface="Calibri"/>
                <a:cs typeface="Calibri"/>
              </a:rPr>
              <a:t>(contact info </a:t>
            </a:r>
            <a:r>
              <a:rPr sz="1500" i="1" spc="-15" dirty="0">
                <a:latin typeface="Calibri"/>
                <a:cs typeface="Calibri"/>
              </a:rPr>
              <a:t>and/or </a:t>
            </a:r>
            <a:r>
              <a:rPr sz="1500" i="1" spc="-3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brand messaging)</a:t>
            </a:r>
            <a:endParaRPr sz="1500">
              <a:latin typeface="Calibri"/>
              <a:cs typeface="Calibri"/>
            </a:endParaRPr>
          </a:p>
          <a:p>
            <a:pPr marL="514984" marR="748030" indent="-514984" algn="r">
              <a:lnSpc>
                <a:spcPts val="2765"/>
              </a:lnSpc>
              <a:buAutoNum type="arabicPeriod" startAt="2"/>
              <a:tabLst>
                <a:tab pos="514984" algn="l"/>
                <a:tab pos="515620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D42A16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ofile</a:t>
            </a:r>
            <a:endParaRPr sz="2600">
              <a:latin typeface="Calibri"/>
              <a:cs typeface="Calibri"/>
            </a:endParaRPr>
          </a:p>
          <a:p>
            <a:pPr marR="670560" algn="r">
              <a:lnSpc>
                <a:spcPts val="2810"/>
              </a:lnSpc>
            </a:pPr>
            <a:r>
              <a:rPr sz="2600" spc="-10" dirty="0">
                <a:solidFill>
                  <a:srgbClr val="D42A16"/>
                </a:solidFill>
                <a:latin typeface="Calibri"/>
                <a:cs typeface="Calibri"/>
              </a:rPr>
              <a:t>picture</a:t>
            </a:r>
            <a:endParaRPr sz="2600">
              <a:latin typeface="Calibri"/>
              <a:cs typeface="Calibri"/>
            </a:endParaRPr>
          </a:p>
          <a:p>
            <a:pPr marL="514984" marR="795020" indent="-514984" algn="r">
              <a:lnSpc>
                <a:spcPts val="2960"/>
              </a:lnSpc>
              <a:spcBef>
                <a:spcPts val="5"/>
              </a:spcBef>
              <a:buAutoNum type="arabicPeriod" startAt="3"/>
              <a:tabLst>
                <a:tab pos="514984" algn="l"/>
                <a:tab pos="515620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About</a:t>
            </a:r>
            <a:endParaRPr sz="2600">
              <a:latin typeface="Calibri"/>
              <a:cs typeface="Calibri"/>
            </a:endParaRPr>
          </a:p>
          <a:p>
            <a:pPr marL="527685" marR="267970">
              <a:lnSpc>
                <a:spcPct val="80000"/>
              </a:lnSpc>
              <a:spcBef>
                <a:spcPts val="200"/>
              </a:spcBef>
            </a:pPr>
            <a:r>
              <a:rPr sz="1500" i="1" spc="-5" dirty="0">
                <a:latin typeface="Calibri"/>
                <a:cs typeface="Calibri"/>
              </a:rPr>
              <a:t>(use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keywords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spc="-3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search)</a:t>
            </a:r>
            <a:endParaRPr sz="1500">
              <a:latin typeface="Calibri"/>
              <a:cs typeface="Calibri"/>
            </a:endParaRPr>
          </a:p>
          <a:p>
            <a:pPr marL="527685" indent="-515620">
              <a:lnSpc>
                <a:spcPts val="3075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sz="2600" spc="-25" dirty="0">
                <a:solidFill>
                  <a:srgbClr val="D42A16"/>
                </a:solidFill>
                <a:latin typeface="Calibri"/>
                <a:cs typeface="Calibri"/>
              </a:rPr>
              <a:t>Tweets</a:t>
            </a:r>
            <a:r>
              <a:rPr sz="2600" spc="-1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D42A16"/>
                </a:solidFill>
                <a:latin typeface="Calibri"/>
                <a:cs typeface="Calibri"/>
              </a:rPr>
              <a:t>feed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Twitter </a:t>
            </a:r>
            <a:r>
              <a:rPr spc="-15" dirty="0"/>
              <a:t>best</a:t>
            </a:r>
            <a:r>
              <a:rPr spc="-5" dirty="0"/>
              <a:t> </a:t>
            </a:r>
            <a:r>
              <a:rPr spc="-15" dirty="0"/>
              <a:t>practice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3901" y="2819400"/>
            <a:ext cx="5922899" cy="3217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259" y="1354659"/>
            <a:ext cx="7433945" cy="3190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23812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i="1" spc="-10" dirty="0">
                <a:latin typeface="Calibri"/>
                <a:cs typeface="Calibri"/>
              </a:rPr>
              <a:t>Listening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is</a:t>
            </a:r>
            <a:r>
              <a:rPr sz="2400" b="1" i="1" spc="-5" dirty="0">
                <a:latin typeface="Calibri"/>
                <a:cs typeface="Calibri"/>
              </a:rPr>
              <a:t> the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35" dirty="0">
                <a:latin typeface="Calibri"/>
                <a:cs typeface="Calibri"/>
              </a:rPr>
              <a:t>key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to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successful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voice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on</a:t>
            </a:r>
            <a:r>
              <a:rPr sz="2400" b="1" i="1" spc="-20" dirty="0">
                <a:latin typeface="Calibri"/>
                <a:cs typeface="Calibri"/>
              </a:rPr>
              <a:t> Twitter</a:t>
            </a:r>
            <a:endParaRPr sz="2400">
              <a:latin typeface="Calibri"/>
              <a:cs typeface="Calibri"/>
            </a:endParaRPr>
          </a:p>
          <a:p>
            <a:pPr marL="758190" lvl="1" indent="-23876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757555" algn="l"/>
                <a:tab pos="758825" algn="l"/>
              </a:tabLst>
            </a:pP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third</a:t>
            </a:r>
            <a:r>
              <a:rPr sz="2000" dirty="0">
                <a:latin typeface="Calibri"/>
                <a:cs typeface="Calibri"/>
              </a:rPr>
              <a:t> party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Twitter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monitor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conversation</a:t>
            </a:r>
            <a:endParaRPr sz="2000">
              <a:latin typeface="Calibri"/>
              <a:cs typeface="Calibri"/>
            </a:endParaRPr>
          </a:p>
          <a:p>
            <a:pPr marL="758190" lvl="1" indent="-23876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757555" algn="l"/>
                <a:tab pos="758825" algn="l"/>
              </a:tabLst>
            </a:pPr>
            <a:r>
              <a:rPr sz="2000" spc="-5" dirty="0">
                <a:latin typeface="Calibri"/>
                <a:cs typeface="Calibri"/>
              </a:rPr>
              <a:t>Set</a:t>
            </a:r>
            <a:r>
              <a:rPr sz="2000" dirty="0">
                <a:latin typeface="Calibri"/>
                <a:cs typeface="Calibri"/>
              </a:rPr>
              <a:t> 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track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keywords/hash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tags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 marR="5337810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Hoot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Suite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–</a:t>
            </a:r>
            <a:r>
              <a:rPr sz="1800" b="1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Helps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42A16"/>
                </a:solidFill>
                <a:latin typeface="Calibri"/>
                <a:cs typeface="Calibri"/>
              </a:rPr>
              <a:t>you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monitor</a:t>
            </a:r>
            <a:r>
              <a:rPr sz="1800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manage </a:t>
            </a:r>
            <a:r>
              <a:rPr sz="1800" spc="-15" dirty="0">
                <a:solidFill>
                  <a:srgbClr val="D42A16"/>
                </a:solidFill>
                <a:latin typeface="Calibri"/>
                <a:cs typeface="Calibri"/>
              </a:rPr>
              <a:t>conversations </a:t>
            </a:r>
            <a:r>
              <a:rPr sz="1800" spc="-39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opportunities on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42A16"/>
                </a:solidFill>
                <a:latin typeface="Calibri"/>
                <a:cs typeface="Calibri"/>
              </a:rPr>
              <a:t>Twitter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497075"/>
            <a:ext cx="1560576" cy="1560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9872" y="461594"/>
            <a:ext cx="66090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Emerging</a:t>
            </a:r>
            <a:r>
              <a:rPr spc="-50" dirty="0"/>
              <a:t> </a:t>
            </a:r>
            <a:r>
              <a:rPr spc="-25" dirty="0"/>
              <a:t>player</a:t>
            </a:r>
            <a:r>
              <a:rPr spc="-45" dirty="0"/>
              <a:t> </a:t>
            </a:r>
            <a:r>
              <a:rPr dirty="0"/>
              <a:t>–</a:t>
            </a:r>
            <a:r>
              <a:rPr spc="-20" dirty="0"/>
              <a:t> Instagram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87016" y="1367790"/>
            <a:ext cx="6243955" cy="4625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6870" marR="15875" indent="-344805" algn="just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7505" algn="l"/>
              </a:tabLst>
            </a:pPr>
            <a:r>
              <a:rPr sz="1800" b="1" spc="-5" dirty="0">
                <a:latin typeface="Calibri"/>
                <a:cs typeface="Calibri"/>
              </a:rPr>
              <a:t>&gt;90 million monthly active </a:t>
            </a:r>
            <a:r>
              <a:rPr sz="1800" b="1" spc="-10" dirty="0">
                <a:latin typeface="Calibri"/>
                <a:cs typeface="Calibri"/>
              </a:rPr>
              <a:t>users, </a:t>
            </a:r>
            <a:r>
              <a:rPr sz="1800" b="1" spc="-5" dirty="0">
                <a:latin typeface="Calibri"/>
                <a:cs typeface="Calibri"/>
              </a:rPr>
              <a:t>mobile-only </a:t>
            </a:r>
            <a:r>
              <a:rPr sz="1800" b="1" dirty="0">
                <a:latin typeface="Calibri"/>
                <a:cs typeface="Calibri"/>
              </a:rPr>
              <a:t>service </a:t>
            </a:r>
            <a:r>
              <a:rPr sz="1800" spc="-10" dirty="0">
                <a:latin typeface="Calibri"/>
                <a:cs typeface="Calibri"/>
              </a:rPr>
              <a:t>(website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launched,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cannot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upload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photos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" dirty="0">
                <a:latin typeface="Calibri"/>
                <a:cs typeface="Calibri"/>
              </a:rPr>
              <a:t> there)</a:t>
            </a:r>
            <a:endParaRPr sz="1800">
              <a:latin typeface="Calibri"/>
              <a:cs typeface="Calibri"/>
            </a:endParaRPr>
          </a:p>
          <a:p>
            <a:pPr marL="356870" indent="-344805" algn="just">
              <a:lnSpc>
                <a:spcPts val="1945"/>
              </a:lnSpc>
              <a:buFont typeface="Arial MT"/>
              <a:buChar char="•"/>
              <a:tabLst>
                <a:tab pos="357505" algn="l"/>
              </a:tabLst>
            </a:pPr>
            <a:r>
              <a:rPr sz="1800" b="1" dirty="0">
                <a:latin typeface="Calibri"/>
                <a:cs typeface="Calibri"/>
              </a:rPr>
              <a:t>Used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 a</a:t>
            </a:r>
            <a:r>
              <a:rPr sz="1800" b="1" spc="-5" dirty="0">
                <a:latin typeface="Calibri"/>
                <a:cs typeface="Calibri"/>
              </a:rPr>
              <a:t> “new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scope</a:t>
            </a:r>
            <a:r>
              <a:rPr sz="1800" b="1" spc="-10" dirty="0">
                <a:latin typeface="Calibri"/>
                <a:cs typeface="Calibri"/>
              </a:rPr>
              <a:t> 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world”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around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you,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based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356870" algn="just">
              <a:lnSpc>
                <a:spcPts val="1945"/>
              </a:lnSpc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intimacy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 photo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provides.</a:t>
            </a:r>
            <a:endParaRPr sz="1800">
              <a:latin typeface="Calibri"/>
              <a:cs typeface="Calibri"/>
            </a:endParaRPr>
          </a:p>
          <a:p>
            <a:pPr marL="356870" marR="65405" indent="-344805" algn="just">
              <a:lnSpc>
                <a:spcPct val="80000"/>
              </a:lnSpc>
              <a:spcBef>
                <a:spcPts val="434"/>
              </a:spcBef>
              <a:buFont typeface="Arial MT"/>
              <a:buChar char="•"/>
              <a:tabLst>
                <a:tab pos="357505" algn="l"/>
              </a:tabLst>
            </a:pPr>
            <a:r>
              <a:rPr sz="1800" spc="-10" dirty="0">
                <a:latin typeface="Calibri"/>
                <a:cs typeface="Calibri"/>
              </a:rPr>
              <a:t>“Real photos </a:t>
            </a:r>
            <a:r>
              <a:rPr sz="1800" spc="-5" dirty="0">
                <a:latin typeface="Calibri"/>
                <a:cs typeface="Calibri"/>
              </a:rPr>
              <a:t>that give </a:t>
            </a:r>
            <a:r>
              <a:rPr sz="1800" spc="-10" dirty="0">
                <a:latin typeface="Calibri"/>
                <a:cs typeface="Calibri"/>
              </a:rPr>
              <a:t>users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backstage </a:t>
            </a:r>
            <a:r>
              <a:rPr sz="1800" spc="-5" dirty="0">
                <a:latin typeface="Calibri"/>
                <a:cs typeface="Calibri"/>
              </a:rPr>
              <a:t>pass,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chef’s </a:t>
            </a:r>
            <a:r>
              <a:rPr sz="1800" spc="-5" dirty="0">
                <a:latin typeface="Calibri"/>
                <a:cs typeface="Calibri"/>
              </a:rPr>
              <a:t>hat,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passenger seat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where </a:t>
            </a:r>
            <a:r>
              <a:rPr sz="1800" spc="-10" dirty="0">
                <a:latin typeface="Calibri"/>
                <a:cs typeface="Calibri"/>
              </a:rPr>
              <a:t>your brand </a:t>
            </a:r>
            <a:r>
              <a:rPr sz="1800" spc="-5" dirty="0">
                <a:latin typeface="Calibri"/>
                <a:cs typeface="Calibri"/>
              </a:rPr>
              <a:t>is, where </a:t>
            </a:r>
            <a:r>
              <a:rPr sz="1800" spc="-20" dirty="0">
                <a:latin typeface="Calibri"/>
                <a:cs typeface="Calibri"/>
              </a:rPr>
              <a:t>it’s </a:t>
            </a:r>
            <a:r>
              <a:rPr sz="1800" spc="-5" dirty="0">
                <a:latin typeface="Calibri"/>
                <a:cs typeface="Calibri"/>
              </a:rPr>
              <a:t>going, 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likes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35" dirty="0">
                <a:latin typeface="Calibri"/>
                <a:cs typeface="Calibri"/>
              </a:rPr>
              <a:t>do.”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D42A16"/>
                </a:solidFill>
                <a:latin typeface="Calibri"/>
                <a:cs typeface="Calibri"/>
              </a:rPr>
              <a:t>OPPORTUNITIES/USES:</a:t>
            </a:r>
            <a:endParaRPr sz="1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80000"/>
              </a:lnSpc>
              <a:spcBef>
                <a:spcPts val="434"/>
              </a:spcBef>
              <a:buFont typeface="Arial MT"/>
              <a:buChar char="•"/>
              <a:tabLst>
                <a:tab pos="357505" algn="l"/>
              </a:tabLst>
            </a:pPr>
            <a:r>
              <a:rPr sz="1800" dirty="0">
                <a:latin typeface="Calibri"/>
                <a:cs typeface="Calibri"/>
              </a:rPr>
              <a:t>Use </a:t>
            </a:r>
            <a:r>
              <a:rPr sz="1800" spc="-10" dirty="0">
                <a:latin typeface="Calibri"/>
                <a:cs typeface="Calibri"/>
              </a:rPr>
              <a:t>hashtags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@mentions </a:t>
            </a:r>
            <a:r>
              <a:rPr sz="1800" spc="-10" dirty="0">
                <a:latin typeface="Calibri"/>
                <a:cs typeface="Calibri"/>
              </a:rPr>
              <a:t>to link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marketing initiatives, </a:t>
            </a:r>
            <a:r>
              <a:rPr sz="1800" spc="-5" dirty="0">
                <a:latin typeface="Calibri"/>
                <a:cs typeface="Calibri"/>
              </a:rPr>
              <a:t> incl. </a:t>
            </a:r>
            <a:r>
              <a:rPr sz="1800" spc="-15" dirty="0">
                <a:latin typeface="Calibri"/>
                <a:cs typeface="Calibri"/>
              </a:rPr>
              <a:t>contests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UGC,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converse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others </a:t>
            </a:r>
            <a:r>
              <a:rPr sz="1800" spc="-5" dirty="0">
                <a:latin typeface="Calibri"/>
                <a:cs typeface="Calibri"/>
              </a:rPr>
              <a:t>by </a:t>
            </a:r>
            <a:r>
              <a:rPr sz="1800" spc="-10" dirty="0">
                <a:latin typeface="Calibri"/>
                <a:cs typeface="Calibri"/>
              </a:rPr>
              <a:t>connecting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their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lifestyle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emotions.</a:t>
            </a:r>
            <a:endParaRPr sz="1800">
              <a:latin typeface="Calibri"/>
              <a:cs typeface="Calibri"/>
            </a:endParaRPr>
          </a:p>
          <a:p>
            <a:pPr marL="757555" marR="23495" indent="-344805">
              <a:lnSpc>
                <a:spcPct val="80000"/>
              </a:lnSpc>
              <a:spcBef>
                <a:spcPts val="370"/>
              </a:spcBef>
              <a:tabLst>
                <a:tab pos="757555" algn="l"/>
              </a:tabLst>
            </a:pPr>
            <a:r>
              <a:rPr sz="1500" dirty="0">
                <a:solidFill>
                  <a:srgbClr val="9AA2AE"/>
                </a:solidFill>
                <a:latin typeface="Arial MT"/>
                <a:cs typeface="Arial MT"/>
              </a:rPr>
              <a:t>–	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“Southwest </a:t>
            </a:r>
            <a:r>
              <a:rPr sz="1500" spc="-20" dirty="0">
                <a:solidFill>
                  <a:srgbClr val="9AA2AE"/>
                </a:solidFill>
                <a:latin typeface="Calibri"/>
                <a:cs typeface="Calibri"/>
              </a:rPr>
              <a:t>gave 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away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series of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gift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cards over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holidays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people </a:t>
            </a:r>
            <a:r>
              <a:rPr sz="1500" spc="-32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who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posted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photos of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their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holiday “photo of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 </a:t>
            </a:r>
            <a:r>
              <a:rPr sz="1500" spc="5" dirty="0">
                <a:solidFill>
                  <a:srgbClr val="9AA2AE"/>
                </a:solidFill>
                <a:latin typeface="Calibri"/>
                <a:cs typeface="Calibri"/>
              </a:rPr>
              <a:t>day”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and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used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 </a:t>
            </a:r>
            <a:r>
              <a:rPr sz="1500" spc="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special hashtag (also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had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to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include 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Southwest’s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account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handle)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to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35" dirty="0">
                <a:solidFill>
                  <a:srgbClr val="9AA2AE"/>
                </a:solidFill>
                <a:latin typeface="Calibri"/>
                <a:cs typeface="Calibri"/>
              </a:rPr>
              <a:t>enter.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The entries flooded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in, and during a time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when people 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have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 traveling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on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their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minds,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Southwest</a:t>
            </a:r>
            <a:r>
              <a:rPr sz="1500" spc="-1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caught</a:t>
            </a:r>
            <a:r>
              <a:rPr sz="1500" spc="-3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their </a:t>
            </a:r>
            <a:r>
              <a:rPr sz="1500" spc="-10" dirty="0">
                <a:solidFill>
                  <a:srgbClr val="9AA2AE"/>
                </a:solidFill>
                <a:latin typeface="Calibri"/>
                <a:cs typeface="Calibri"/>
              </a:rPr>
              <a:t>attention</a:t>
            </a:r>
            <a:r>
              <a:rPr sz="1500" spc="-40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in</a:t>
            </a:r>
            <a:r>
              <a:rPr sz="1500" spc="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9AA2AE"/>
                </a:solidFill>
                <a:latin typeface="Calibri"/>
                <a:cs typeface="Calibri"/>
              </a:rPr>
              <a:t>all the</a:t>
            </a:r>
            <a:endParaRPr sz="1500">
              <a:latin typeface="Calibri"/>
              <a:cs typeface="Calibri"/>
            </a:endParaRPr>
          </a:p>
          <a:p>
            <a:pPr marL="757555">
              <a:lnSpc>
                <a:spcPts val="1435"/>
              </a:lnSpc>
            </a:pPr>
            <a:r>
              <a:rPr sz="1500" spc="-5" dirty="0">
                <a:solidFill>
                  <a:srgbClr val="9AA2AE"/>
                </a:solidFill>
                <a:latin typeface="Calibri"/>
                <a:cs typeface="Calibri"/>
              </a:rPr>
              <a:t>right</a:t>
            </a:r>
            <a:r>
              <a:rPr sz="1500" spc="-55" dirty="0">
                <a:solidFill>
                  <a:srgbClr val="9AA2AE"/>
                </a:solidFill>
                <a:latin typeface="Calibri"/>
                <a:cs typeface="Calibri"/>
              </a:rPr>
              <a:t> </a:t>
            </a:r>
            <a:r>
              <a:rPr sz="1500" spc="-30" dirty="0">
                <a:solidFill>
                  <a:srgbClr val="9AA2AE"/>
                </a:solidFill>
                <a:latin typeface="Calibri"/>
                <a:cs typeface="Calibri"/>
              </a:rPr>
              <a:t>ways.”</a:t>
            </a:r>
            <a:endParaRPr sz="1500">
              <a:latin typeface="Calibri"/>
              <a:cs typeface="Calibri"/>
            </a:endParaRPr>
          </a:p>
          <a:p>
            <a:pPr marL="356870" marR="958215" indent="-344805">
              <a:lnSpc>
                <a:spcPts val="1730"/>
              </a:lnSpc>
              <a:spcBef>
                <a:spcPts val="409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1800" spc="-5" dirty="0">
                <a:latin typeface="Calibri"/>
                <a:cs typeface="Calibri"/>
              </a:rPr>
              <a:t>Sharing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 </a:t>
            </a:r>
            <a:r>
              <a:rPr sz="1800" spc="-15" dirty="0">
                <a:latin typeface="Calibri"/>
                <a:cs typeface="Calibri"/>
              </a:rPr>
              <a:t>integrated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other social</a:t>
            </a:r>
            <a:r>
              <a:rPr sz="1800" dirty="0">
                <a:latin typeface="Calibri"/>
                <a:cs typeface="Calibri"/>
              </a:rPr>
              <a:t> media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(Facebook,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Twitter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9424" y="6112865"/>
            <a:ext cx="60902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libri"/>
                <a:cs typeface="Calibri"/>
              </a:rPr>
              <a:t>Source: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“Effective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Instagram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Marketing: </a:t>
            </a:r>
            <a:r>
              <a:rPr sz="1000" spc="-10" dirty="0">
                <a:latin typeface="Calibri"/>
                <a:cs typeface="Calibri"/>
              </a:rPr>
              <a:t>DOs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DON'Ts,”</a:t>
            </a:r>
            <a:r>
              <a:rPr sz="1000" spc="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31</a:t>
            </a:r>
            <a:r>
              <a:rPr sz="1000" spc="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Jan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2013,</a:t>
            </a:r>
            <a:r>
              <a:rPr sz="1000" spc="2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http://socialmediatoday.com/node/1200766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785" y="461594"/>
            <a:ext cx="34226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B2B</a:t>
            </a:r>
            <a:r>
              <a:rPr spc="-5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spc="-20" dirty="0"/>
              <a:t>LinkedIn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7016" y="1323108"/>
            <a:ext cx="5748020" cy="44157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10" dirty="0">
                <a:latin typeface="Calibri"/>
                <a:cs typeface="Calibri"/>
              </a:rPr>
              <a:t>&gt;150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million members</a:t>
            </a:r>
            <a:endParaRPr sz="2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b="1" spc="-15" dirty="0">
                <a:latin typeface="Calibri"/>
                <a:cs typeface="Calibri"/>
              </a:rPr>
              <a:t>Professional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business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social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D42A16"/>
                </a:solidFill>
                <a:latin typeface="Calibri"/>
                <a:cs typeface="Calibri"/>
              </a:rPr>
              <a:t>OPPORTUNITIES/USES:</a:t>
            </a:r>
            <a:endParaRPr sz="2800">
              <a:latin typeface="Calibri"/>
              <a:cs typeface="Calibri"/>
            </a:endParaRPr>
          </a:p>
          <a:p>
            <a:pPr marL="342265" marR="1091565" indent="-342265" algn="r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42265" algn="l"/>
                <a:tab pos="342900" algn="l"/>
              </a:tabLst>
            </a:pPr>
            <a:r>
              <a:rPr sz="2800" b="1" spc="-5" dirty="0">
                <a:latin typeface="Calibri"/>
                <a:cs typeface="Calibri"/>
              </a:rPr>
              <a:t>B2B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networking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using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groups</a:t>
            </a:r>
            <a:endParaRPr sz="2800">
              <a:latin typeface="Calibri"/>
              <a:cs typeface="Calibri"/>
            </a:endParaRPr>
          </a:p>
          <a:p>
            <a:pPr marL="287020" marR="1016635" lvl="1" indent="-287020" algn="r">
              <a:lnSpc>
                <a:spcPct val="100000"/>
              </a:lnSpc>
              <a:spcBef>
                <a:spcPts val="600"/>
              </a:spcBef>
              <a:buFont typeface="Arial MT"/>
              <a:buChar char="–"/>
              <a:tabLst>
                <a:tab pos="287020" algn="l"/>
              </a:tabLst>
            </a:pPr>
            <a:r>
              <a:rPr sz="2400" dirty="0">
                <a:latin typeface="Calibri"/>
                <a:cs typeface="Calibri"/>
              </a:rPr>
              <a:t>Boutique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hotels </a:t>
            </a:r>
            <a:r>
              <a:rPr sz="2400" dirty="0">
                <a:latin typeface="Calibri"/>
                <a:cs typeface="Calibri"/>
              </a:rPr>
              <a:t>lead</a:t>
            </a:r>
            <a:r>
              <a:rPr sz="2400" spc="-10" dirty="0">
                <a:latin typeface="Calibri"/>
                <a:cs typeface="Calibri"/>
              </a:rPr>
              <a:t> generation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Suppliers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networking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Professional discussion</a:t>
            </a:r>
            <a:r>
              <a:rPr sz="2400" spc="-15" dirty="0">
                <a:latin typeface="Calibri"/>
                <a:cs typeface="Calibri"/>
              </a:rPr>
              <a:t> groups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Calibri"/>
                <a:cs typeface="Calibri"/>
              </a:rPr>
              <a:t>Recruitment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511808"/>
            <a:ext cx="1560576" cy="156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375" y="0"/>
            <a:ext cx="8994775" cy="6751955"/>
            <a:chOff x="79375" y="0"/>
            <a:chExt cx="8994775" cy="6751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0"/>
              <a:ext cx="8921750" cy="6751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7950" y="188976"/>
              <a:ext cx="6409055" cy="3384550"/>
            </a:xfrm>
            <a:custGeom>
              <a:avLst/>
              <a:gdLst/>
              <a:ahLst/>
              <a:cxnLst/>
              <a:rect l="l" t="t" r="r" b="b"/>
              <a:pathLst>
                <a:path w="6409055" h="3384550">
                  <a:moveTo>
                    <a:pt x="0" y="1692275"/>
                  </a:moveTo>
                  <a:lnTo>
                    <a:pt x="2368" y="1626596"/>
                  </a:lnTo>
                  <a:lnTo>
                    <a:pt x="9416" y="1561552"/>
                  </a:lnTo>
                  <a:lnTo>
                    <a:pt x="21057" y="1497186"/>
                  </a:lnTo>
                  <a:lnTo>
                    <a:pt x="37206" y="1433545"/>
                  </a:lnTo>
                  <a:lnTo>
                    <a:pt x="57777" y="1370675"/>
                  </a:lnTo>
                  <a:lnTo>
                    <a:pt x="82684" y="1308619"/>
                  </a:lnTo>
                  <a:lnTo>
                    <a:pt x="111840" y="1247425"/>
                  </a:lnTo>
                  <a:lnTo>
                    <a:pt x="145160" y="1187136"/>
                  </a:lnTo>
                  <a:lnTo>
                    <a:pt x="182559" y="1127799"/>
                  </a:lnTo>
                  <a:lnTo>
                    <a:pt x="223949" y="1069458"/>
                  </a:lnTo>
                  <a:lnTo>
                    <a:pt x="269245" y="1012160"/>
                  </a:lnTo>
                  <a:lnTo>
                    <a:pt x="318362" y="955949"/>
                  </a:lnTo>
                  <a:lnTo>
                    <a:pt x="371213" y="900871"/>
                  </a:lnTo>
                  <a:lnTo>
                    <a:pt x="399011" y="873771"/>
                  </a:lnTo>
                  <a:lnTo>
                    <a:pt x="427712" y="846971"/>
                  </a:lnTo>
                  <a:lnTo>
                    <a:pt x="457303" y="820477"/>
                  </a:lnTo>
                  <a:lnTo>
                    <a:pt x="487773" y="794295"/>
                  </a:lnTo>
                  <a:lnTo>
                    <a:pt x="519113" y="768430"/>
                  </a:lnTo>
                  <a:lnTo>
                    <a:pt x="551311" y="742888"/>
                  </a:lnTo>
                  <a:lnTo>
                    <a:pt x="584357" y="717674"/>
                  </a:lnTo>
                  <a:lnTo>
                    <a:pt x="618240" y="692795"/>
                  </a:lnTo>
                  <a:lnTo>
                    <a:pt x="652948" y="668255"/>
                  </a:lnTo>
                  <a:lnTo>
                    <a:pt x="688473" y="644061"/>
                  </a:lnTo>
                  <a:lnTo>
                    <a:pt x="724801" y="620219"/>
                  </a:lnTo>
                  <a:lnTo>
                    <a:pt x="761924" y="596733"/>
                  </a:lnTo>
                  <a:lnTo>
                    <a:pt x="799830" y="573610"/>
                  </a:lnTo>
                  <a:lnTo>
                    <a:pt x="838509" y="550855"/>
                  </a:lnTo>
                  <a:lnTo>
                    <a:pt x="877949" y="528475"/>
                  </a:lnTo>
                  <a:lnTo>
                    <a:pt x="918140" y="506473"/>
                  </a:lnTo>
                  <a:lnTo>
                    <a:pt x="959071" y="484858"/>
                  </a:lnTo>
                  <a:lnTo>
                    <a:pt x="1000732" y="463633"/>
                  </a:lnTo>
                  <a:lnTo>
                    <a:pt x="1043111" y="442804"/>
                  </a:lnTo>
                  <a:lnTo>
                    <a:pt x="1086199" y="422378"/>
                  </a:lnTo>
                  <a:lnTo>
                    <a:pt x="1129984" y="402360"/>
                  </a:lnTo>
                  <a:lnTo>
                    <a:pt x="1174455" y="382756"/>
                  </a:lnTo>
                  <a:lnTo>
                    <a:pt x="1219602" y="363571"/>
                  </a:lnTo>
                  <a:lnTo>
                    <a:pt x="1265414" y="344810"/>
                  </a:lnTo>
                  <a:lnTo>
                    <a:pt x="1311880" y="326481"/>
                  </a:lnTo>
                  <a:lnTo>
                    <a:pt x="1358990" y="308588"/>
                  </a:lnTo>
                  <a:lnTo>
                    <a:pt x="1406732" y="291137"/>
                  </a:lnTo>
                  <a:lnTo>
                    <a:pt x="1455097" y="274133"/>
                  </a:lnTo>
                  <a:lnTo>
                    <a:pt x="1504073" y="257583"/>
                  </a:lnTo>
                  <a:lnTo>
                    <a:pt x="1553650" y="241492"/>
                  </a:lnTo>
                  <a:lnTo>
                    <a:pt x="1603816" y="225865"/>
                  </a:lnTo>
                  <a:lnTo>
                    <a:pt x="1654562" y="210709"/>
                  </a:lnTo>
                  <a:lnTo>
                    <a:pt x="1705875" y="196029"/>
                  </a:lnTo>
                  <a:lnTo>
                    <a:pt x="1757747" y="181830"/>
                  </a:lnTo>
                  <a:lnTo>
                    <a:pt x="1810165" y="168119"/>
                  </a:lnTo>
                  <a:lnTo>
                    <a:pt x="1863120" y="154901"/>
                  </a:lnTo>
                  <a:lnTo>
                    <a:pt x="1916599" y="142181"/>
                  </a:lnTo>
                  <a:lnTo>
                    <a:pt x="1970594" y="129966"/>
                  </a:lnTo>
                  <a:lnTo>
                    <a:pt x="2025092" y="118261"/>
                  </a:lnTo>
                  <a:lnTo>
                    <a:pt x="2080084" y="107072"/>
                  </a:lnTo>
                  <a:lnTo>
                    <a:pt x="2135558" y="96404"/>
                  </a:lnTo>
                  <a:lnTo>
                    <a:pt x="2191503" y="86263"/>
                  </a:lnTo>
                  <a:lnTo>
                    <a:pt x="2247910" y="76655"/>
                  </a:lnTo>
                  <a:lnTo>
                    <a:pt x="2304767" y="67585"/>
                  </a:lnTo>
                  <a:lnTo>
                    <a:pt x="2362063" y="59059"/>
                  </a:lnTo>
                  <a:lnTo>
                    <a:pt x="2419788" y="51083"/>
                  </a:lnTo>
                  <a:lnTo>
                    <a:pt x="2477931" y="43662"/>
                  </a:lnTo>
                  <a:lnTo>
                    <a:pt x="2536481" y="36803"/>
                  </a:lnTo>
                  <a:lnTo>
                    <a:pt x="2595427" y="30510"/>
                  </a:lnTo>
                  <a:lnTo>
                    <a:pt x="2654760" y="24790"/>
                  </a:lnTo>
                  <a:lnTo>
                    <a:pt x="2714467" y="19647"/>
                  </a:lnTo>
                  <a:lnTo>
                    <a:pt x="2774538" y="15089"/>
                  </a:lnTo>
                  <a:lnTo>
                    <a:pt x="2834964" y="11119"/>
                  </a:lnTo>
                  <a:lnTo>
                    <a:pt x="2895731" y="7745"/>
                  </a:lnTo>
                  <a:lnTo>
                    <a:pt x="2956831" y="4972"/>
                  </a:lnTo>
                  <a:lnTo>
                    <a:pt x="3018253" y="2805"/>
                  </a:lnTo>
                  <a:lnTo>
                    <a:pt x="3079984" y="1250"/>
                  </a:lnTo>
                  <a:lnTo>
                    <a:pt x="3142016" y="313"/>
                  </a:lnTo>
                  <a:lnTo>
                    <a:pt x="3204337" y="0"/>
                  </a:lnTo>
                  <a:lnTo>
                    <a:pt x="3266657" y="313"/>
                  </a:lnTo>
                  <a:lnTo>
                    <a:pt x="3328689" y="1250"/>
                  </a:lnTo>
                  <a:lnTo>
                    <a:pt x="3390421" y="2805"/>
                  </a:lnTo>
                  <a:lnTo>
                    <a:pt x="3451842" y="4972"/>
                  </a:lnTo>
                  <a:lnTo>
                    <a:pt x="3512943" y="7745"/>
                  </a:lnTo>
                  <a:lnTo>
                    <a:pt x="3573711" y="11119"/>
                  </a:lnTo>
                  <a:lnTo>
                    <a:pt x="3634137" y="15089"/>
                  </a:lnTo>
                  <a:lnTo>
                    <a:pt x="3694209" y="19647"/>
                  </a:lnTo>
                  <a:lnTo>
                    <a:pt x="3753917" y="24790"/>
                  </a:lnTo>
                  <a:lnTo>
                    <a:pt x="3813251" y="30510"/>
                  </a:lnTo>
                  <a:lnTo>
                    <a:pt x="3872198" y="36803"/>
                  </a:lnTo>
                  <a:lnTo>
                    <a:pt x="3930749" y="43662"/>
                  </a:lnTo>
                  <a:lnTo>
                    <a:pt x="3988893" y="51083"/>
                  </a:lnTo>
                  <a:lnTo>
                    <a:pt x="4046619" y="59059"/>
                  </a:lnTo>
                  <a:lnTo>
                    <a:pt x="4103917" y="67585"/>
                  </a:lnTo>
                  <a:lnTo>
                    <a:pt x="4160775" y="76655"/>
                  </a:lnTo>
                  <a:lnTo>
                    <a:pt x="4217183" y="86263"/>
                  </a:lnTo>
                  <a:lnTo>
                    <a:pt x="4273130" y="96404"/>
                  </a:lnTo>
                  <a:lnTo>
                    <a:pt x="4328605" y="107072"/>
                  </a:lnTo>
                  <a:lnTo>
                    <a:pt x="4383598" y="118261"/>
                  </a:lnTo>
                  <a:lnTo>
                    <a:pt x="4438098" y="129966"/>
                  </a:lnTo>
                  <a:lnTo>
                    <a:pt x="4492095" y="142181"/>
                  </a:lnTo>
                  <a:lnTo>
                    <a:pt x="4545576" y="154901"/>
                  </a:lnTo>
                  <a:lnTo>
                    <a:pt x="4598532" y="168119"/>
                  </a:lnTo>
                  <a:lnTo>
                    <a:pt x="4650953" y="181830"/>
                  </a:lnTo>
                  <a:lnTo>
                    <a:pt x="4702826" y="196029"/>
                  </a:lnTo>
                  <a:lnTo>
                    <a:pt x="4754142" y="210709"/>
                  </a:lnTo>
                  <a:lnTo>
                    <a:pt x="4804889" y="225865"/>
                  </a:lnTo>
                  <a:lnTo>
                    <a:pt x="4855058" y="241492"/>
                  </a:lnTo>
                  <a:lnTo>
                    <a:pt x="4904636" y="257583"/>
                  </a:lnTo>
                  <a:lnTo>
                    <a:pt x="4953614" y="274133"/>
                  </a:lnTo>
                  <a:lnTo>
                    <a:pt x="5001981" y="291137"/>
                  </a:lnTo>
                  <a:lnTo>
                    <a:pt x="5049726" y="308588"/>
                  </a:lnTo>
                  <a:lnTo>
                    <a:pt x="5096838" y="326481"/>
                  </a:lnTo>
                  <a:lnTo>
                    <a:pt x="5143306" y="344810"/>
                  </a:lnTo>
                  <a:lnTo>
                    <a:pt x="5189120" y="363571"/>
                  </a:lnTo>
                  <a:lnTo>
                    <a:pt x="5234269" y="382756"/>
                  </a:lnTo>
                  <a:lnTo>
                    <a:pt x="5278743" y="402360"/>
                  </a:lnTo>
                  <a:lnTo>
                    <a:pt x="5322530" y="422378"/>
                  </a:lnTo>
                  <a:lnTo>
                    <a:pt x="5365620" y="442804"/>
                  </a:lnTo>
                  <a:lnTo>
                    <a:pt x="5408001" y="463633"/>
                  </a:lnTo>
                  <a:lnTo>
                    <a:pt x="5449664" y="484858"/>
                  </a:lnTo>
                  <a:lnTo>
                    <a:pt x="5490598" y="506473"/>
                  </a:lnTo>
                  <a:lnTo>
                    <a:pt x="5530791" y="528475"/>
                  </a:lnTo>
                  <a:lnTo>
                    <a:pt x="5570233" y="550855"/>
                  </a:lnTo>
                  <a:lnTo>
                    <a:pt x="5608914" y="573610"/>
                  </a:lnTo>
                  <a:lnTo>
                    <a:pt x="5646822" y="596733"/>
                  </a:lnTo>
                  <a:lnTo>
                    <a:pt x="5683947" y="620219"/>
                  </a:lnTo>
                  <a:lnTo>
                    <a:pt x="5720278" y="644061"/>
                  </a:lnTo>
                  <a:lnTo>
                    <a:pt x="5755805" y="668255"/>
                  </a:lnTo>
                  <a:lnTo>
                    <a:pt x="5790516" y="692795"/>
                  </a:lnTo>
                  <a:lnTo>
                    <a:pt x="5824401" y="717674"/>
                  </a:lnTo>
                  <a:lnTo>
                    <a:pt x="5857448" y="742888"/>
                  </a:lnTo>
                  <a:lnTo>
                    <a:pt x="5889649" y="768430"/>
                  </a:lnTo>
                  <a:lnTo>
                    <a:pt x="5920991" y="794295"/>
                  </a:lnTo>
                  <a:lnTo>
                    <a:pt x="5951463" y="820477"/>
                  </a:lnTo>
                  <a:lnTo>
                    <a:pt x="5981056" y="846971"/>
                  </a:lnTo>
                  <a:lnTo>
                    <a:pt x="6009758" y="873771"/>
                  </a:lnTo>
                  <a:lnTo>
                    <a:pt x="6037559" y="900871"/>
                  </a:lnTo>
                  <a:lnTo>
                    <a:pt x="6064448" y="928265"/>
                  </a:lnTo>
                  <a:lnTo>
                    <a:pt x="6115446" y="983915"/>
                  </a:lnTo>
                  <a:lnTo>
                    <a:pt x="6162666" y="1040676"/>
                  </a:lnTo>
                  <a:lnTo>
                    <a:pt x="6206024" y="1098501"/>
                  </a:lnTo>
                  <a:lnTo>
                    <a:pt x="6245432" y="1157345"/>
                  </a:lnTo>
                  <a:lnTo>
                    <a:pt x="6280805" y="1217164"/>
                  </a:lnTo>
                  <a:lnTo>
                    <a:pt x="6312056" y="1277911"/>
                  </a:lnTo>
                  <a:lnTo>
                    <a:pt x="6339100" y="1339542"/>
                  </a:lnTo>
                  <a:lnTo>
                    <a:pt x="6361852" y="1402011"/>
                  </a:lnTo>
                  <a:lnTo>
                    <a:pt x="6380224" y="1465272"/>
                  </a:lnTo>
                  <a:lnTo>
                    <a:pt x="6394131" y="1529281"/>
                  </a:lnTo>
                  <a:lnTo>
                    <a:pt x="6403487" y="1593992"/>
                  </a:lnTo>
                  <a:lnTo>
                    <a:pt x="6408207" y="1659359"/>
                  </a:lnTo>
                  <a:lnTo>
                    <a:pt x="6408801" y="1692275"/>
                  </a:lnTo>
                  <a:lnTo>
                    <a:pt x="6408207" y="1725186"/>
                  </a:lnTo>
                  <a:lnTo>
                    <a:pt x="6403487" y="1790544"/>
                  </a:lnTo>
                  <a:lnTo>
                    <a:pt x="6394131" y="1855247"/>
                  </a:lnTo>
                  <a:lnTo>
                    <a:pt x="6380224" y="1919248"/>
                  </a:lnTo>
                  <a:lnTo>
                    <a:pt x="6361852" y="1982502"/>
                  </a:lnTo>
                  <a:lnTo>
                    <a:pt x="6339100" y="2044964"/>
                  </a:lnTo>
                  <a:lnTo>
                    <a:pt x="6312056" y="2106588"/>
                  </a:lnTo>
                  <a:lnTo>
                    <a:pt x="6280805" y="2167329"/>
                  </a:lnTo>
                  <a:lnTo>
                    <a:pt x="6245432" y="2227142"/>
                  </a:lnTo>
                  <a:lnTo>
                    <a:pt x="6206024" y="2285981"/>
                  </a:lnTo>
                  <a:lnTo>
                    <a:pt x="6162666" y="2343800"/>
                  </a:lnTo>
                  <a:lnTo>
                    <a:pt x="6115446" y="2400556"/>
                  </a:lnTo>
                  <a:lnTo>
                    <a:pt x="6064448" y="2456201"/>
                  </a:lnTo>
                  <a:lnTo>
                    <a:pt x="6037559" y="2483594"/>
                  </a:lnTo>
                  <a:lnTo>
                    <a:pt x="6009758" y="2510692"/>
                  </a:lnTo>
                  <a:lnTo>
                    <a:pt x="5981056" y="2537489"/>
                  </a:lnTo>
                  <a:lnTo>
                    <a:pt x="5951463" y="2563981"/>
                  </a:lnTo>
                  <a:lnTo>
                    <a:pt x="5920991" y="2590162"/>
                  </a:lnTo>
                  <a:lnTo>
                    <a:pt x="5889649" y="2616025"/>
                  </a:lnTo>
                  <a:lnTo>
                    <a:pt x="5857448" y="2641565"/>
                  </a:lnTo>
                  <a:lnTo>
                    <a:pt x="5824401" y="2666777"/>
                  </a:lnTo>
                  <a:lnTo>
                    <a:pt x="5790516" y="2691655"/>
                  </a:lnTo>
                  <a:lnTo>
                    <a:pt x="5755805" y="2716193"/>
                  </a:lnTo>
                  <a:lnTo>
                    <a:pt x="5720278" y="2740385"/>
                  </a:lnTo>
                  <a:lnTo>
                    <a:pt x="5683947" y="2764226"/>
                  </a:lnTo>
                  <a:lnTo>
                    <a:pt x="5646822" y="2787710"/>
                  </a:lnTo>
                  <a:lnTo>
                    <a:pt x="5608914" y="2810832"/>
                  </a:lnTo>
                  <a:lnTo>
                    <a:pt x="5570233" y="2833585"/>
                  </a:lnTo>
                  <a:lnTo>
                    <a:pt x="5530791" y="2855965"/>
                  </a:lnTo>
                  <a:lnTo>
                    <a:pt x="5490598" y="2877965"/>
                  </a:lnTo>
                  <a:lnTo>
                    <a:pt x="5449664" y="2899580"/>
                  </a:lnTo>
                  <a:lnTo>
                    <a:pt x="5408001" y="2920804"/>
                  </a:lnTo>
                  <a:lnTo>
                    <a:pt x="5365620" y="2941631"/>
                  </a:lnTo>
                  <a:lnTo>
                    <a:pt x="5322530" y="2962056"/>
                  </a:lnTo>
                  <a:lnTo>
                    <a:pt x="5278743" y="2982073"/>
                  </a:lnTo>
                  <a:lnTo>
                    <a:pt x="5234269" y="3001677"/>
                  </a:lnTo>
                  <a:lnTo>
                    <a:pt x="5189120" y="3020861"/>
                  </a:lnTo>
                  <a:lnTo>
                    <a:pt x="5143306" y="3039620"/>
                  </a:lnTo>
                  <a:lnTo>
                    <a:pt x="5096838" y="3057949"/>
                  </a:lnTo>
                  <a:lnTo>
                    <a:pt x="5049726" y="3075842"/>
                  </a:lnTo>
                  <a:lnTo>
                    <a:pt x="5001981" y="3093292"/>
                  </a:lnTo>
                  <a:lnTo>
                    <a:pt x="4953614" y="3110295"/>
                  </a:lnTo>
                  <a:lnTo>
                    <a:pt x="4904636" y="3126845"/>
                  </a:lnTo>
                  <a:lnTo>
                    <a:pt x="4855058" y="3142935"/>
                  </a:lnTo>
                  <a:lnTo>
                    <a:pt x="4804889" y="3158562"/>
                  </a:lnTo>
                  <a:lnTo>
                    <a:pt x="4754142" y="3173717"/>
                  </a:lnTo>
                  <a:lnTo>
                    <a:pt x="4702826" y="3188397"/>
                  </a:lnTo>
                  <a:lnTo>
                    <a:pt x="4650953" y="3202595"/>
                  </a:lnTo>
                  <a:lnTo>
                    <a:pt x="4598532" y="3216306"/>
                  </a:lnTo>
                  <a:lnTo>
                    <a:pt x="4545576" y="3229524"/>
                  </a:lnTo>
                  <a:lnTo>
                    <a:pt x="4492095" y="3242243"/>
                  </a:lnTo>
                  <a:lnTo>
                    <a:pt x="4438098" y="3254458"/>
                  </a:lnTo>
                  <a:lnTo>
                    <a:pt x="4383598" y="3266162"/>
                  </a:lnTo>
                  <a:lnTo>
                    <a:pt x="4328605" y="3277352"/>
                  </a:lnTo>
                  <a:lnTo>
                    <a:pt x="4273130" y="3288019"/>
                  </a:lnTo>
                  <a:lnTo>
                    <a:pt x="4217183" y="3298160"/>
                  </a:lnTo>
                  <a:lnTo>
                    <a:pt x="4160775" y="3307768"/>
                  </a:lnTo>
                  <a:lnTo>
                    <a:pt x="4103917" y="3316838"/>
                  </a:lnTo>
                  <a:lnTo>
                    <a:pt x="4046619" y="3325363"/>
                  </a:lnTo>
                  <a:lnTo>
                    <a:pt x="3988893" y="3333339"/>
                  </a:lnTo>
                  <a:lnTo>
                    <a:pt x="3930749" y="3340760"/>
                  </a:lnTo>
                  <a:lnTo>
                    <a:pt x="3872198" y="3347619"/>
                  </a:lnTo>
                  <a:lnTo>
                    <a:pt x="3813251" y="3353912"/>
                  </a:lnTo>
                  <a:lnTo>
                    <a:pt x="3753917" y="3359633"/>
                  </a:lnTo>
                  <a:lnTo>
                    <a:pt x="3694209" y="3364775"/>
                  </a:lnTo>
                  <a:lnTo>
                    <a:pt x="3634137" y="3369333"/>
                  </a:lnTo>
                  <a:lnTo>
                    <a:pt x="3573711" y="3373303"/>
                  </a:lnTo>
                  <a:lnTo>
                    <a:pt x="3512943" y="3376677"/>
                  </a:lnTo>
                  <a:lnTo>
                    <a:pt x="3451842" y="3379450"/>
                  </a:lnTo>
                  <a:lnTo>
                    <a:pt x="3390421" y="3381617"/>
                  </a:lnTo>
                  <a:lnTo>
                    <a:pt x="3328689" y="3383172"/>
                  </a:lnTo>
                  <a:lnTo>
                    <a:pt x="3266657" y="3384109"/>
                  </a:lnTo>
                  <a:lnTo>
                    <a:pt x="3204337" y="3384423"/>
                  </a:lnTo>
                  <a:lnTo>
                    <a:pt x="3142016" y="3384109"/>
                  </a:lnTo>
                  <a:lnTo>
                    <a:pt x="3079984" y="3383172"/>
                  </a:lnTo>
                  <a:lnTo>
                    <a:pt x="3018253" y="3381617"/>
                  </a:lnTo>
                  <a:lnTo>
                    <a:pt x="2956831" y="3379450"/>
                  </a:lnTo>
                  <a:lnTo>
                    <a:pt x="2895731" y="3376677"/>
                  </a:lnTo>
                  <a:lnTo>
                    <a:pt x="2834964" y="3373303"/>
                  </a:lnTo>
                  <a:lnTo>
                    <a:pt x="2774538" y="3369333"/>
                  </a:lnTo>
                  <a:lnTo>
                    <a:pt x="2714467" y="3364775"/>
                  </a:lnTo>
                  <a:lnTo>
                    <a:pt x="2654760" y="3359633"/>
                  </a:lnTo>
                  <a:lnTo>
                    <a:pt x="2595427" y="3353912"/>
                  </a:lnTo>
                  <a:lnTo>
                    <a:pt x="2536481" y="3347619"/>
                  </a:lnTo>
                  <a:lnTo>
                    <a:pt x="2477931" y="3340760"/>
                  </a:lnTo>
                  <a:lnTo>
                    <a:pt x="2419788" y="3333339"/>
                  </a:lnTo>
                  <a:lnTo>
                    <a:pt x="2362063" y="3325363"/>
                  </a:lnTo>
                  <a:lnTo>
                    <a:pt x="2304767" y="3316838"/>
                  </a:lnTo>
                  <a:lnTo>
                    <a:pt x="2247910" y="3307768"/>
                  </a:lnTo>
                  <a:lnTo>
                    <a:pt x="2191503" y="3298160"/>
                  </a:lnTo>
                  <a:lnTo>
                    <a:pt x="2135558" y="3288019"/>
                  </a:lnTo>
                  <a:lnTo>
                    <a:pt x="2080084" y="3277352"/>
                  </a:lnTo>
                  <a:lnTo>
                    <a:pt x="2025092" y="3266162"/>
                  </a:lnTo>
                  <a:lnTo>
                    <a:pt x="1970594" y="3254458"/>
                  </a:lnTo>
                  <a:lnTo>
                    <a:pt x="1916599" y="3242243"/>
                  </a:lnTo>
                  <a:lnTo>
                    <a:pt x="1863120" y="3229524"/>
                  </a:lnTo>
                  <a:lnTo>
                    <a:pt x="1810165" y="3216306"/>
                  </a:lnTo>
                  <a:lnTo>
                    <a:pt x="1757747" y="3202595"/>
                  </a:lnTo>
                  <a:lnTo>
                    <a:pt x="1705875" y="3188397"/>
                  </a:lnTo>
                  <a:lnTo>
                    <a:pt x="1654562" y="3173717"/>
                  </a:lnTo>
                  <a:lnTo>
                    <a:pt x="1603816" y="3158562"/>
                  </a:lnTo>
                  <a:lnTo>
                    <a:pt x="1553650" y="3142935"/>
                  </a:lnTo>
                  <a:lnTo>
                    <a:pt x="1504073" y="3126845"/>
                  </a:lnTo>
                  <a:lnTo>
                    <a:pt x="1455097" y="3110295"/>
                  </a:lnTo>
                  <a:lnTo>
                    <a:pt x="1406732" y="3093292"/>
                  </a:lnTo>
                  <a:lnTo>
                    <a:pt x="1358990" y="3075842"/>
                  </a:lnTo>
                  <a:lnTo>
                    <a:pt x="1311880" y="3057949"/>
                  </a:lnTo>
                  <a:lnTo>
                    <a:pt x="1265414" y="3039620"/>
                  </a:lnTo>
                  <a:lnTo>
                    <a:pt x="1219602" y="3020861"/>
                  </a:lnTo>
                  <a:lnTo>
                    <a:pt x="1174455" y="3001677"/>
                  </a:lnTo>
                  <a:lnTo>
                    <a:pt x="1129984" y="2982073"/>
                  </a:lnTo>
                  <a:lnTo>
                    <a:pt x="1086199" y="2962056"/>
                  </a:lnTo>
                  <a:lnTo>
                    <a:pt x="1043111" y="2941631"/>
                  </a:lnTo>
                  <a:lnTo>
                    <a:pt x="1000732" y="2920804"/>
                  </a:lnTo>
                  <a:lnTo>
                    <a:pt x="959071" y="2899580"/>
                  </a:lnTo>
                  <a:lnTo>
                    <a:pt x="918140" y="2877965"/>
                  </a:lnTo>
                  <a:lnTo>
                    <a:pt x="877949" y="2855965"/>
                  </a:lnTo>
                  <a:lnTo>
                    <a:pt x="838509" y="2833585"/>
                  </a:lnTo>
                  <a:lnTo>
                    <a:pt x="799830" y="2810832"/>
                  </a:lnTo>
                  <a:lnTo>
                    <a:pt x="761924" y="2787710"/>
                  </a:lnTo>
                  <a:lnTo>
                    <a:pt x="724801" y="2764226"/>
                  </a:lnTo>
                  <a:lnTo>
                    <a:pt x="688473" y="2740385"/>
                  </a:lnTo>
                  <a:lnTo>
                    <a:pt x="652948" y="2716193"/>
                  </a:lnTo>
                  <a:lnTo>
                    <a:pt x="618240" y="2691655"/>
                  </a:lnTo>
                  <a:lnTo>
                    <a:pt x="584357" y="2666777"/>
                  </a:lnTo>
                  <a:lnTo>
                    <a:pt x="551311" y="2641565"/>
                  </a:lnTo>
                  <a:lnTo>
                    <a:pt x="519113" y="2616025"/>
                  </a:lnTo>
                  <a:lnTo>
                    <a:pt x="487773" y="2590162"/>
                  </a:lnTo>
                  <a:lnTo>
                    <a:pt x="457303" y="2563981"/>
                  </a:lnTo>
                  <a:lnTo>
                    <a:pt x="427712" y="2537489"/>
                  </a:lnTo>
                  <a:lnTo>
                    <a:pt x="399011" y="2510692"/>
                  </a:lnTo>
                  <a:lnTo>
                    <a:pt x="371213" y="2483594"/>
                  </a:lnTo>
                  <a:lnTo>
                    <a:pt x="344326" y="2456201"/>
                  </a:lnTo>
                  <a:lnTo>
                    <a:pt x="293331" y="2400556"/>
                  </a:lnTo>
                  <a:lnTo>
                    <a:pt x="246114" y="2343800"/>
                  </a:lnTo>
                  <a:lnTo>
                    <a:pt x="202760" y="2285981"/>
                  </a:lnTo>
                  <a:lnTo>
                    <a:pt x="163355" y="2227142"/>
                  </a:lnTo>
                  <a:lnTo>
                    <a:pt x="127985" y="2167329"/>
                  </a:lnTo>
                  <a:lnTo>
                    <a:pt x="96736" y="2106588"/>
                  </a:lnTo>
                  <a:lnTo>
                    <a:pt x="69694" y="2044964"/>
                  </a:lnTo>
                  <a:lnTo>
                    <a:pt x="46944" y="1982502"/>
                  </a:lnTo>
                  <a:lnTo>
                    <a:pt x="28574" y="1919248"/>
                  </a:lnTo>
                  <a:lnTo>
                    <a:pt x="14668" y="1855247"/>
                  </a:lnTo>
                  <a:lnTo>
                    <a:pt x="5312" y="1790544"/>
                  </a:lnTo>
                  <a:lnTo>
                    <a:pt x="593" y="1725186"/>
                  </a:lnTo>
                  <a:lnTo>
                    <a:pt x="0" y="1692275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68600" y="961389"/>
            <a:ext cx="327532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</a:rPr>
              <a:t>UGC</a:t>
            </a:r>
            <a:r>
              <a:rPr sz="3200" spc="-3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/</a:t>
            </a:r>
            <a:r>
              <a:rPr sz="3200" spc="-25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Social</a:t>
            </a:r>
            <a:r>
              <a:rPr sz="3200" spc="-4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Media </a:t>
            </a:r>
            <a:r>
              <a:rPr sz="3200" spc="-71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55+%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4172" y="461594"/>
            <a:ext cx="6376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Emerging</a:t>
            </a:r>
            <a:r>
              <a:rPr spc="-60" dirty="0"/>
              <a:t> </a:t>
            </a:r>
            <a:r>
              <a:rPr spc="-25" dirty="0"/>
              <a:t>player</a:t>
            </a:r>
            <a:r>
              <a:rPr spc="-20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25" dirty="0"/>
              <a:t>Pinterest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1123" y="1417700"/>
            <a:ext cx="5535676" cy="26677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46" y="1417700"/>
            <a:ext cx="2311781" cy="231178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4727" y="4064634"/>
            <a:ext cx="7348855" cy="1733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97%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Facebook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“likers”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female</a:t>
            </a:r>
            <a:endParaRPr sz="2000">
              <a:latin typeface="Calibri"/>
              <a:cs typeface="Calibri"/>
            </a:endParaRPr>
          </a:p>
          <a:p>
            <a:pPr marL="356870" marR="5080" indent="-344805">
              <a:lnSpc>
                <a:spcPct val="80000"/>
              </a:lnSpc>
              <a:spcBef>
                <a:spcPts val="484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dirty="0">
                <a:latin typeface="Calibri"/>
                <a:cs typeface="Calibri"/>
              </a:rPr>
              <a:t>10.4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million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registered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users,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&gt;9million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monthly</a:t>
            </a:r>
            <a:r>
              <a:rPr sz="2000" spc="-15" dirty="0">
                <a:latin typeface="Calibri"/>
                <a:cs typeface="Calibri"/>
              </a:rPr>
              <a:t> users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connected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Facebook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ts val="216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Drives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referral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traffic</a:t>
            </a:r>
            <a:r>
              <a:rPr sz="2000" b="1" dirty="0">
                <a:latin typeface="Calibri"/>
                <a:cs typeface="Calibri"/>
              </a:rPr>
              <a:t> than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Google+,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YouTube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LinkedIn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ts val="2160"/>
              </a:lnSpc>
            </a:pPr>
            <a:r>
              <a:rPr sz="2000" b="1" dirty="0">
                <a:latin typeface="Calibri"/>
                <a:cs typeface="Calibri"/>
              </a:rPr>
              <a:t>combined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000" b="1" spc="-10" dirty="0">
                <a:latin typeface="Calibri"/>
                <a:cs typeface="Calibri"/>
              </a:rPr>
              <a:t>Heavily </a:t>
            </a:r>
            <a:r>
              <a:rPr sz="2000" b="1" spc="-5" dirty="0">
                <a:latin typeface="Calibri"/>
                <a:cs typeface="Calibri"/>
              </a:rPr>
              <a:t>product-focused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34940" y="1943100"/>
            <a:ext cx="2710180" cy="2708275"/>
            <a:chOff x="5234940" y="1943100"/>
            <a:chExt cx="2710180" cy="27082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7104" y="1943100"/>
              <a:ext cx="1397507" cy="1856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0052" y="3253739"/>
              <a:ext cx="2110740" cy="1397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4940" y="2409444"/>
              <a:ext cx="1397508" cy="19720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4312" y="1952244"/>
              <a:ext cx="1088136" cy="13868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4036" y="1943100"/>
              <a:ext cx="248412" cy="1395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8159" y="1962403"/>
              <a:ext cx="2623526" cy="262386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331078" y="3263264"/>
            <a:ext cx="332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26%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5716" y="1372733"/>
            <a:ext cx="2505710" cy="13970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800" b="1" spc="-15" dirty="0">
                <a:solidFill>
                  <a:srgbClr val="0995E3"/>
                </a:solidFill>
                <a:latin typeface="Calibri"/>
                <a:cs typeface="Calibri"/>
              </a:rPr>
              <a:t>Why</a:t>
            </a:r>
            <a:r>
              <a:rPr sz="1800" b="1" spc="-20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995E3"/>
                </a:solidFill>
                <a:latin typeface="Calibri"/>
                <a:cs typeface="Calibri"/>
              </a:rPr>
              <a:t>users</a:t>
            </a:r>
            <a:r>
              <a:rPr sz="1800" b="1" spc="-2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995E3"/>
                </a:solidFill>
                <a:latin typeface="Calibri"/>
                <a:cs typeface="Calibri"/>
              </a:rPr>
              <a:t>tweet</a:t>
            </a:r>
            <a:r>
              <a:rPr sz="1800" b="1" spc="-4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995E3"/>
                </a:solidFill>
                <a:latin typeface="Calibri"/>
                <a:cs typeface="Calibri"/>
              </a:rPr>
              <a:t>to</a:t>
            </a:r>
            <a:r>
              <a:rPr sz="1800" b="1" spc="-2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995E3"/>
                </a:solidFill>
                <a:latin typeface="Calibri"/>
                <a:cs typeface="Calibri"/>
              </a:rPr>
              <a:t>hotels</a:t>
            </a:r>
            <a:endParaRPr sz="1800">
              <a:latin typeface="Calibri"/>
              <a:cs typeface="Calibri"/>
            </a:endParaRPr>
          </a:p>
          <a:p>
            <a:pPr marR="283210" algn="ctr">
              <a:lnSpc>
                <a:spcPct val="100000"/>
              </a:lnSpc>
              <a:spcBef>
                <a:spcPts val="259"/>
              </a:spcBef>
            </a:pPr>
            <a:r>
              <a:rPr sz="1400" spc="-5" dirty="0"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Calibri"/>
              <a:cs typeface="Calibri"/>
            </a:endParaRPr>
          </a:p>
          <a:p>
            <a:pPr marL="559435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12%</a:t>
            </a:r>
            <a:endParaRPr sz="1400">
              <a:latin typeface="Calibri"/>
              <a:cs typeface="Calibri"/>
            </a:endParaRPr>
          </a:p>
          <a:p>
            <a:pPr marR="230504" algn="r">
              <a:lnSpc>
                <a:spcPct val="100000"/>
              </a:lnSpc>
              <a:spcBef>
                <a:spcPts val="1019"/>
              </a:spcBef>
            </a:pPr>
            <a:r>
              <a:rPr sz="1400" spc="-5" dirty="0">
                <a:latin typeface="Calibri"/>
                <a:cs typeface="Calibri"/>
              </a:rPr>
              <a:t>31%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93132" y="4830794"/>
            <a:ext cx="83724" cy="837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93132" y="5060918"/>
            <a:ext cx="83724" cy="837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93132" y="5290915"/>
            <a:ext cx="83724" cy="837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93132" y="5521013"/>
            <a:ext cx="83724" cy="8372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93132" y="5751086"/>
            <a:ext cx="83724" cy="8372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725417" y="461594"/>
            <a:ext cx="1695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T</a:t>
            </a:r>
            <a:r>
              <a:rPr spc="-5" dirty="0"/>
              <a:t>wi</a:t>
            </a:r>
            <a:r>
              <a:rPr spc="-60" dirty="0"/>
              <a:t>t</a:t>
            </a:r>
            <a:r>
              <a:rPr spc="-50" dirty="0"/>
              <a:t>t</a:t>
            </a:r>
            <a:r>
              <a:rPr spc="-5" dirty="0"/>
              <a:t>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27828" y="5943600"/>
            <a:ext cx="40220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292828"/>
                </a:solidFill>
                <a:latin typeface="Calibri"/>
                <a:cs typeface="Calibri"/>
              </a:rPr>
              <a:t>Source: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Survey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by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USA TODAY, 19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April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2012,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  <a:hlinkClick r:id="rId13"/>
              </a:rPr>
              <a:t>http://travel.usatoday.com/hotels/post/2012/04/what-do-hotel- </a:t>
            </a:r>
            <a:r>
              <a:rPr sz="700" spc="-14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guests-expect-from-social-media-/675066/1</a:t>
            </a:r>
            <a:r>
              <a:rPr sz="700" spc="6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.</a:t>
            </a:r>
            <a:r>
              <a:rPr sz="700" spc="2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b="1" spc="-5" dirty="0">
                <a:solidFill>
                  <a:srgbClr val="292828"/>
                </a:solidFill>
                <a:latin typeface="Calibri"/>
                <a:cs typeface="Calibri"/>
              </a:rPr>
              <a:t>NB:</a:t>
            </a:r>
            <a:r>
              <a:rPr sz="700" b="1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USA</a:t>
            </a:r>
            <a:r>
              <a:rPr sz="700" spc="1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TODAY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survey</a:t>
            </a:r>
            <a:r>
              <a:rPr sz="700" spc="2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at</a:t>
            </a:r>
            <a:r>
              <a:rPr sz="700" spc="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right</a:t>
            </a:r>
            <a:r>
              <a:rPr sz="700" spc="3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only</a:t>
            </a:r>
            <a:r>
              <a:rPr sz="700" spc="2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included</a:t>
            </a:r>
            <a:r>
              <a:rPr sz="700" spc="3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5 answer</a:t>
            </a:r>
            <a:r>
              <a:rPr sz="700" spc="4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choices. 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Deals/promotions</a:t>
            </a:r>
            <a:r>
              <a:rPr sz="700" spc="6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was</a:t>
            </a:r>
            <a:r>
              <a:rPr sz="700" spc="1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not</a:t>
            </a:r>
            <a:r>
              <a:rPr sz="700" spc="15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one</a:t>
            </a:r>
            <a:r>
              <a:rPr sz="700" spc="1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of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them.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1586230"/>
            <a:ext cx="3572510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4445">
              <a:lnSpc>
                <a:spcPct val="90100"/>
              </a:lnSpc>
              <a:spcBef>
                <a:spcPts val="340"/>
              </a:spcBef>
            </a:pPr>
            <a:r>
              <a:rPr sz="2000" spc="-20" dirty="0">
                <a:latin typeface="Calibri"/>
                <a:cs typeface="Calibri"/>
              </a:rPr>
              <a:t>Twitter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42A16"/>
                </a:solidFill>
                <a:latin typeface="Calibri"/>
                <a:cs typeface="Calibri"/>
              </a:rPr>
              <a:t>used</a:t>
            </a:r>
            <a:r>
              <a:rPr sz="2000" b="1" spc="-3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42A16"/>
                </a:solidFill>
                <a:latin typeface="Calibri"/>
                <a:cs typeface="Calibri"/>
              </a:rPr>
              <a:t>primarily</a:t>
            </a:r>
            <a:r>
              <a:rPr sz="2000" b="1" spc="-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by</a:t>
            </a:r>
            <a:r>
              <a:rPr sz="2000" b="1" spc="-2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young </a:t>
            </a:r>
            <a:r>
              <a:rPr sz="2000" b="1" spc="-434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42A16"/>
                </a:solidFill>
                <a:latin typeface="Calibri"/>
                <a:cs typeface="Calibri"/>
              </a:rPr>
              <a:t>professionals </a:t>
            </a:r>
            <a:r>
              <a:rPr sz="2000" b="1" i="1" spc="-10" dirty="0">
                <a:solidFill>
                  <a:srgbClr val="D42A16"/>
                </a:solidFill>
                <a:latin typeface="Calibri"/>
                <a:cs typeface="Calibri"/>
              </a:rPr>
              <a:t>to </a:t>
            </a:r>
            <a:r>
              <a:rPr sz="2000" b="1" i="1" dirty="0">
                <a:solidFill>
                  <a:srgbClr val="D42A16"/>
                </a:solidFill>
                <a:latin typeface="Calibri"/>
                <a:cs typeface="Calibri"/>
              </a:rPr>
              <a:t>discuss </a:t>
            </a:r>
            <a:r>
              <a:rPr sz="2000" b="1" i="1" spc="-5" dirty="0">
                <a:solidFill>
                  <a:srgbClr val="D42A16"/>
                </a:solidFill>
                <a:latin typeface="Calibri"/>
                <a:cs typeface="Calibri"/>
              </a:rPr>
              <a:t>current, </a:t>
            </a:r>
            <a:r>
              <a:rPr sz="2000" b="1" i="1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D42A16"/>
                </a:solidFill>
                <a:latin typeface="Calibri"/>
                <a:cs typeface="Calibri"/>
              </a:rPr>
              <a:t>real-time</a:t>
            </a:r>
            <a:r>
              <a:rPr sz="2000" b="1" i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D42A16"/>
                </a:solidFill>
                <a:latin typeface="Calibri"/>
                <a:cs typeface="Calibri"/>
              </a:rPr>
              <a:t>issues</a:t>
            </a:r>
            <a:r>
              <a:rPr sz="2000" b="1" i="1" spc="-3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world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2241810"/>
            <a:ext cx="3645535" cy="90106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000" spc="-10" dirty="0">
                <a:latin typeface="Calibri"/>
                <a:cs typeface="Calibri"/>
              </a:rPr>
              <a:t>events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business-related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topics.</a:t>
            </a:r>
            <a:endParaRPr sz="2000">
              <a:latin typeface="Calibri"/>
              <a:cs typeface="Calibri"/>
            </a:endParaRPr>
          </a:p>
          <a:p>
            <a:pPr marL="1022985">
              <a:lnSpc>
                <a:spcPct val="100000"/>
              </a:lnSpc>
              <a:spcBef>
                <a:spcPts val="1125"/>
              </a:spcBef>
            </a:pPr>
            <a:r>
              <a:rPr sz="1700" b="1" u="heavy" spc="-20" dirty="0">
                <a:solidFill>
                  <a:srgbClr val="0995E3"/>
                </a:solidFill>
                <a:uFill>
                  <a:solidFill>
                    <a:srgbClr val="0995E3"/>
                  </a:solidFill>
                </a:uFill>
                <a:latin typeface="Calibri"/>
                <a:cs typeface="Calibri"/>
              </a:rPr>
              <a:t>Twitter</a:t>
            </a:r>
            <a:r>
              <a:rPr sz="1700" b="1" u="heavy" spc="-35" dirty="0">
                <a:solidFill>
                  <a:srgbClr val="0995E3"/>
                </a:solidFill>
                <a:uFill>
                  <a:solidFill>
                    <a:srgbClr val="0995E3"/>
                  </a:solidFill>
                </a:uFill>
                <a:latin typeface="Calibri"/>
                <a:cs typeface="Calibri"/>
              </a:rPr>
              <a:t> </a:t>
            </a:r>
            <a:r>
              <a:rPr sz="1700" b="1" u="heavy" spc="-5" dirty="0">
                <a:solidFill>
                  <a:srgbClr val="0995E3"/>
                </a:solidFill>
                <a:uFill>
                  <a:solidFill>
                    <a:srgbClr val="0995E3"/>
                  </a:solidFill>
                </a:uFill>
                <a:latin typeface="Calibri"/>
                <a:cs typeface="Calibri"/>
              </a:rPr>
              <a:t>vs.</a:t>
            </a:r>
            <a:r>
              <a:rPr sz="1700" b="1" u="heavy" spc="-35" dirty="0">
                <a:solidFill>
                  <a:srgbClr val="0995E3"/>
                </a:solidFill>
                <a:uFill>
                  <a:solidFill>
                    <a:srgbClr val="0995E3"/>
                  </a:solidFill>
                </a:uFill>
                <a:latin typeface="Calibri"/>
                <a:cs typeface="Calibri"/>
              </a:rPr>
              <a:t> </a:t>
            </a:r>
            <a:r>
              <a:rPr sz="1700" b="1" u="heavy" spc="-10" dirty="0">
                <a:solidFill>
                  <a:srgbClr val="0995E3"/>
                </a:solidFill>
                <a:uFill>
                  <a:solidFill>
                    <a:srgbClr val="0995E3"/>
                  </a:solidFill>
                </a:uFill>
                <a:latin typeface="Calibri"/>
                <a:cs typeface="Calibri"/>
              </a:rPr>
              <a:t>Facebook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5940" y="3256914"/>
            <a:ext cx="3773804" cy="22504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351155" indent="-343535" algn="just">
              <a:lnSpc>
                <a:spcPct val="90000"/>
              </a:lnSpc>
              <a:spcBef>
                <a:spcPts val="305"/>
              </a:spcBef>
              <a:buFont typeface="Arial MT"/>
              <a:buChar char="•"/>
              <a:tabLst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1/2 as </a:t>
            </a:r>
            <a:r>
              <a:rPr sz="1700" spc="-10" dirty="0">
                <a:latin typeface="Calibri"/>
                <a:cs typeface="Calibri"/>
              </a:rPr>
              <a:t>many </a:t>
            </a:r>
            <a:r>
              <a:rPr sz="1700" spc="-5" dirty="0">
                <a:latin typeface="Calibri"/>
                <a:cs typeface="Calibri"/>
              </a:rPr>
              <a:t>accounts </a:t>
            </a:r>
            <a:r>
              <a:rPr sz="1700" dirty="0">
                <a:latin typeface="Calibri"/>
                <a:cs typeface="Calibri"/>
              </a:rPr>
              <a:t>as </a:t>
            </a:r>
            <a:r>
              <a:rPr sz="1700" spc="-10" dirty="0">
                <a:latin typeface="Calibri"/>
                <a:cs typeface="Calibri"/>
              </a:rPr>
              <a:t>Facebook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(~480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million),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likely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&lt;20%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many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active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users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1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700" spc="-15" dirty="0">
                <a:latin typeface="Calibri"/>
                <a:cs typeface="Calibri"/>
              </a:rPr>
              <a:t>Skews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younger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than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Facebook</a:t>
            </a:r>
            <a:endParaRPr sz="1700">
              <a:latin typeface="Calibri"/>
              <a:cs typeface="Calibri"/>
            </a:endParaRPr>
          </a:p>
          <a:p>
            <a:pPr marL="355600" marR="5080" indent="-343535">
              <a:lnSpc>
                <a:spcPct val="90000"/>
              </a:lnSpc>
              <a:spcBef>
                <a:spcPts val="13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700" spc="-20" dirty="0">
                <a:latin typeface="Calibri"/>
                <a:cs typeface="Calibri"/>
              </a:rPr>
              <a:t>Far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less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important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for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users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way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37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connect </a:t>
            </a:r>
            <a:r>
              <a:rPr sz="1700" dirty="0">
                <a:latin typeface="Calibri"/>
                <a:cs typeface="Calibri"/>
              </a:rPr>
              <a:t>with </a:t>
            </a:r>
            <a:r>
              <a:rPr sz="1700" spc="-10" dirty="0">
                <a:latin typeface="Calibri"/>
                <a:cs typeface="Calibri"/>
              </a:rPr>
              <a:t>brands, however </a:t>
            </a:r>
            <a:r>
              <a:rPr sz="1700" b="1" spc="-5" dirty="0">
                <a:latin typeface="Calibri"/>
                <a:cs typeface="Calibri"/>
              </a:rPr>
              <a:t>nearly </a:t>
            </a:r>
            <a:r>
              <a:rPr sz="1700" b="1" dirty="0">
                <a:latin typeface="Calibri"/>
                <a:cs typeface="Calibri"/>
              </a:rPr>
              <a:t> 70% </a:t>
            </a:r>
            <a:r>
              <a:rPr sz="1700" b="1" spc="-5" dirty="0">
                <a:latin typeface="Calibri"/>
                <a:cs typeface="Calibri"/>
              </a:rPr>
              <a:t>of </a:t>
            </a:r>
            <a:r>
              <a:rPr sz="1700" b="1" i="1" dirty="0">
                <a:latin typeface="Calibri"/>
                <a:cs typeface="Calibri"/>
              </a:rPr>
              <a:t>daily </a:t>
            </a:r>
            <a:r>
              <a:rPr sz="1700" b="1" spc="-10" dirty="0">
                <a:latin typeface="Calibri"/>
                <a:cs typeface="Calibri"/>
              </a:rPr>
              <a:t>users are followers </a:t>
            </a:r>
            <a:r>
              <a:rPr sz="1700" dirty="0">
                <a:latin typeface="Calibri"/>
                <a:cs typeface="Calibri"/>
              </a:rPr>
              <a:t>of </a:t>
            </a:r>
            <a:r>
              <a:rPr sz="1700" spc="-5" dirty="0">
                <a:latin typeface="Calibri"/>
                <a:cs typeface="Calibri"/>
              </a:rPr>
              <a:t>at 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least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one</a:t>
            </a:r>
            <a:r>
              <a:rPr sz="1700" spc="-10" dirty="0">
                <a:latin typeface="Calibri"/>
                <a:cs typeface="Calibri"/>
              </a:rPr>
              <a:t> brand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359395" y="3329940"/>
            <a:ext cx="1790064" cy="1312545"/>
            <a:chOff x="7359395" y="3329940"/>
            <a:chExt cx="1790064" cy="1312545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59395" y="3329940"/>
              <a:ext cx="1784603" cy="13121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18475" y="3666744"/>
              <a:ext cx="1357883" cy="7559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406123" y="3353816"/>
              <a:ext cx="1737998" cy="121828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06123" y="3353816"/>
              <a:ext cx="1737995" cy="1218565"/>
            </a:xfrm>
            <a:custGeom>
              <a:avLst/>
              <a:gdLst/>
              <a:ahLst/>
              <a:cxnLst/>
              <a:rect l="l" t="t" r="r" b="b"/>
              <a:pathLst>
                <a:path w="1737995" h="1218564">
                  <a:moveTo>
                    <a:pt x="52332" y="0"/>
                  </a:moveTo>
                  <a:lnTo>
                    <a:pt x="439174" y="131191"/>
                  </a:lnTo>
                  <a:lnTo>
                    <a:pt x="485961" y="114602"/>
                  </a:lnTo>
                  <a:lnTo>
                    <a:pt x="533559" y="100101"/>
                  </a:lnTo>
                  <a:lnTo>
                    <a:pt x="581843" y="87663"/>
                  </a:lnTo>
                  <a:lnTo>
                    <a:pt x="630690" y="77267"/>
                  </a:lnTo>
                  <a:lnTo>
                    <a:pt x="679976" y="68888"/>
                  </a:lnTo>
                  <a:lnTo>
                    <a:pt x="729575" y="62505"/>
                  </a:lnTo>
                  <a:lnTo>
                    <a:pt x="779366" y="58094"/>
                  </a:lnTo>
                  <a:lnTo>
                    <a:pt x="829222" y="55633"/>
                  </a:lnTo>
                  <a:lnTo>
                    <a:pt x="879022" y="55099"/>
                  </a:lnTo>
                  <a:lnTo>
                    <a:pt x="928639" y="56469"/>
                  </a:lnTo>
                  <a:lnTo>
                    <a:pt x="977951" y="59720"/>
                  </a:lnTo>
                  <a:lnTo>
                    <a:pt x="1026834" y="64830"/>
                  </a:lnTo>
                  <a:lnTo>
                    <a:pt x="1075163" y="71776"/>
                  </a:lnTo>
                  <a:lnTo>
                    <a:pt x="1122815" y="80534"/>
                  </a:lnTo>
                  <a:lnTo>
                    <a:pt x="1169665" y="91083"/>
                  </a:lnTo>
                  <a:lnTo>
                    <a:pt x="1215589" y="103399"/>
                  </a:lnTo>
                  <a:lnTo>
                    <a:pt x="1260464" y="117459"/>
                  </a:lnTo>
                  <a:lnTo>
                    <a:pt x="1304166" y="133241"/>
                  </a:lnTo>
                  <a:lnTo>
                    <a:pt x="1346570" y="150722"/>
                  </a:lnTo>
                  <a:lnTo>
                    <a:pt x="1387552" y="169880"/>
                  </a:lnTo>
                  <a:lnTo>
                    <a:pt x="1426989" y="190690"/>
                  </a:lnTo>
                  <a:lnTo>
                    <a:pt x="1464757" y="213131"/>
                  </a:lnTo>
                  <a:lnTo>
                    <a:pt x="1500730" y="237180"/>
                  </a:lnTo>
                  <a:lnTo>
                    <a:pt x="1534787" y="262813"/>
                  </a:lnTo>
                  <a:lnTo>
                    <a:pt x="1566802" y="290009"/>
                  </a:lnTo>
                  <a:lnTo>
                    <a:pt x="1596651" y="318744"/>
                  </a:lnTo>
                  <a:lnTo>
                    <a:pt x="1624211" y="348996"/>
                  </a:lnTo>
                  <a:lnTo>
                    <a:pt x="1651893" y="384265"/>
                  </a:lnTo>
                  <a:lnTo>
                    <a:pt x="1675634" y="420207"/>
                  </a:lnTo>
                  <a:lnTo>
                    <a:pt x="1695480" y="456704"/>
                  </a:lnTo>
                  <a:lnTo>
                    <a:pt x="1711480" y="493637"/>
                  </a:lnTo>
                  <a:lnTo>
                    <a:pt x="1723684" y="530890"/>
                  </a:lnTo>
                  <a:lnTo>
                    <a:pt x="1732139" y="568342"/>
                  </a:lnTo>
                  <a:lnTo>
                    <a:pt x="1737998" y="643377"/>
                  </a:lnTo>
                  <a:lnTo>
                    <a:pt x="1735499" y="680722"/>
                  </a:lnTo>
                  <a:lnTo>
                    <a:pt x="1719887" y="754479"/>
                  </a:lnTo>
                  <a:lnTo>
                    <a:pt x="1706872" y="790654"/>
                  </a:lnTo>
                  <a:lnTo>
                    <a:pt x="1690448" y="826202"/>
                  </a:lnTo>
                  <a:lnTo>
                    <a:pt x="1670663" y="861007"/>
                  </a:lnTo>
                  <a:lnTo>
                    <a:pt x="1647568" y="894948"/>
                  </a:lnTo>
                  <a:lnTo>
                    <a:pt x="1621210" y="927909"/>
                  </a:lnTo>
                  <a:lnTo>
                    <a:pt x="1591637" y="959770"/>
                  </a:lnTo>
                  <a:lnTo>
                    <a:pt x="1558899" y="990415"/>
                  </a:lnTo>
                  <a:lnTo>
                    <a:pt x="1523043" y="1019724"/>
                  </a:lnTo>
                  <a:lnTo>
                    <a:pt x="1484120" y="1047581"/>
                  </a:lnTo>
                  <a:lnTo>
                    <a:pt x="1442176" y="1073866"/>
                  </a:lnTo>
                  <a:lnTo>
                    <a:pt x="1397260" y="1098461"/>
                  </a:lnTo>
                  <a:lnTo>
                    <a:pt x="1349422" y="1121249"/>
                  </a:lnTo>
                  <a:lnTo>
                    <a:pt x="1298710" y="1142111"/>
                  </a:lnTo>
                  <a:lnTo>
                    <a:pt x="1251909" y="1158712"/>
                  </a:lnTo>
                  <a:lnTo>
                    <a:pt x="1204300" y="1173226"/>
                  </a:lnTo>
                  <a:lnTo>
                    <a:pt x="1156006" y="1185675"/>
                  </a:lnTo>
                  <a:lnTo>
                    <a:pt x="1107152" y="1196083"/>
                  </a:lnTo>
                  <a:lnTo>
                    <a:pt x="1057861" y="1204471"/>
                  </a:lnTo>
                  <a:lnTo>
                    <a:pt x="1008257" y="1210862"/>
                  </a:lnTo>
                  <a:lnTo>
                    <a:pt x="958463" y="1215280"/>
                  </a:lnTo>
                  <a:lnTo>
                    <a:pt x="908605" y="1217748"/>
                  </a:lnTo>
                  <a:lnTo>
                    <a:pt x="858805" y="1218287"/>
                  </a:lnTo>
                  <a:lnTo>
                    <a:pt x="809188" y="1216921"/>
                  </a:lnTo>
                  <a:lnTo>
                    <a:pt x="759877" y="1213673"/>
                  </a:lnTo>
                  <a:lnTo>
                    <a:pt x="710997" y="1208565"/>
                  </a:lnTo>
                  <a:lnTo>
                    <a:pt x="662671" y="1201621"/>
                  </a:lnTo>
                  <a:lnTo>
                    <a:pt x="615023" y="1192862"/>
                  </a:lnTo>
                  <a:lnTo>
                    <a:pt x="568176" y="1182312"/>
                  </a:lnTo>
                  <a:lnTo>
                    <a:pt x="522256" y="1169994"/>
                  </a:lnTo>
                  <a:lnTo>
                    <a:pt x="477386" y="1155931"/>
                  </a:lnTo>
                  <a:lnTo>
                    <a:pt x="433689" y="1140144"/>
                  </a:lnTo>
                  <a:lnTo>
                    <a:pt x="391290" y="1122658"/>
                  </a:lnTo>
                  <a:lnTo>
                    <a:pt x="350312" y="1103495"/>
                  </a:lnTo>
                  <a:lnTo>
                    <a:pt x="310879" y="1082677"/>
                  </a:lnTo>
                  <a:lnTo>
                    <a:pt x="273116" y="1060227"/>
                  </a:lnTo>
                  <a:lnTo>
                    <a:pt x="237146" y="1036169"/>
                  </a:lnTo>
                  <a:lnTo>
                    <a:pt x="203092" y="1010525"/>
                  </a:lnTo>
                  <a:lnTo>
                    <a:pt x="171080" y="983318"/>
                  </a:lnTo>
                  <a:lnTo>
                    <a:pt x="141232" y="954571"/>
                  </a:lnTo>
                  <a:lnTo>
                    <a:pt x="113673" y="924306"/>
                  </a:lnTo>
                  <a:lnTo>
                    <a:pt x="83226" y="885097"/>
                  </a:lnTo>
                  <a:lnTo>
                    <a:pt x="57549" y="844883"/>
                  </a:lnTo>
                  <a:lnTo>
                    <a:pt x="36622" y="803843"/>
                  </a:lnTo>
                  <a:lnTo>
                    <a:pt x="20423" y="762152"/>
                  </a:lnTo>
                  <a:lnTo>
                    <a:pt x="8933" y="719989"/>
                  </a:lnTo>
                  <a:lnTo>
                    <a:pt x="2132" y="677531"/>
                  </a:lnTo>
                  <a:lnTo>
                    <a:pt x="0" y="634955"/>
                  </a:lnTo>
                  <a:lnTo>
                    <a:pt x="2516" y="592439"/>
                  </a:lnTo>
                  <a:lnTo>
                    <a:pt x="9661" y="550159"/>
                  </a:lnTo>
                  <a:lnTo>
                    <a:pt x="21414" y="508292"/>
                  </a:lnTo>
                  <a:lnTo>
                    <a:pt x="37756" y="467018"/>
                  </a:lnTo>
                  <a:lnTo>
                    <a:pt x="58666" y="426511"/>
                  </a:lnTo>
                  <a:lnTo>
                    <a:pt x="84124" y="386951"/>
                  </a:lnTo>
                  <a:lnTo>
                    <a:pt x="114110" y="348513"/>
                  </a:lnTo>
                  <a:lnTo>
                    <a:pt x="148604" y="311376"/>
                  </a:lnTo>
                  <a:lnTo>
                    <a:pt x="187587" y="275717"/>
                  </a:lnTo>
                  <a:lnTo>
                    <a:pt x="52332" y="0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102097" y="3722623"/>
            <a:ext cx="3677285" cy="215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0840" marR="5080" indent="-2286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What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about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deals?</a:t>
            </a:r>
            <a:endParaRPr sz="1600">
              <a:latin typeface="Calibri"/>
              <a:cs typeface="Calibri"/>
            </a:endParaRPr>
          </a:p>
          <a:p>
            <a:pPr marL="1660525">
              <a:lnSpc>
                <a:spcPts val="1510"/>
              </a:lnSpc>
            </a:pPr>
            <a:r>
              <a:rPr sz="1400" spc="-5" dirty="0"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12700" marR="549275" algn="just">
              <a:lnSpc>
                <a:spcPct val="125800"/>
              </a:lnSpc>
            </a:pPr>
            <a:r>
              <a:rPr sz="1200" spc="-5" dirty="0">
                <a:latin typeface="Calibri"/>
                <a:cs typeface="Calibri"/>
              </a:rPr>
              <a:t>Find out tips about the neighborhood, events, etc.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Rant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or </a:t>
            </a:r>
            <a:r>
              <a:rPr sz="1200" dirty="0">
                <a:latin typeface="Calibri"/>
                <a:cs typeface="Calibri"/>
              </a:rPr>
              <a:t>rave</a:t>
            </a:r>
            <a:r>
              <a:rPr sz="1200" spc="-5" dirty="0">
                <a:latin typeface="Calibri"/>
                <a:cs typeface="Calibri"/>
              </a:rPr>
              <a:t> about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hotel experience</a:t>
            </a:r>
            <a:endParaRPr sz="1200">
              <a:latin typeface="Calibri"/>
              <a:cs typeface="Calibri"/>
            </a:endParaRPr>
          </a:p>
          <a:p>
            <a:pPr marL="12700" marR="648970" algn="just">
              <a:lnSpc>
                <a:spcPct val="125800"/>
              </a:lnSpc>
            </a:pPr>
            <a:r>
              <a:rPr sz="1200" spc="-5" dirty="0">
                <a:latin typeface="Calibri"/>
                <a:cs typeface="Calibri"/>
              </a:rPr>
              <a:t>See/share photos of hotel, restaurant, pool, </a:t>
            </a:r>
            <a:r>
              <a:rPr sz="1200" dirty="0">
                <a:latin typeface="Calibri"/>
                <a:cs typeface="Calibri"/>
              </a:rPr>
              <a:t>etc.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Have </a:t>
            </a:r>
            <a:r>
              <a:rPr sz="1200" dirty="0">
                <a:latin typeface="Calibri"/>
                <a:cs typeface="Calibri"/>
              </a:rPr>
              <a:t>an </a:t>
            </a:r>
            <a:r>
              <a:rPr sz="1200" spc="-5" dirty="0">
                <a:latin typeface="Calibri"/>
                <a:cs typeface="Calibri"/>
              </a:rPr>
              <a:t>urgent problem </a:t>
            </a:r>
            <a:r>
              <a:rPr sz="1200" dirty="0">
                <a:latin typeface="Calibri"/>
                <a:cs typeface="Calibri"/>
              </a:rPr>
              <a:t>in </a:t>
            </a:r>
            <a:r>
              <a:rPr sz="1200" spc="-5" dirty="0">
                <a:latin typeface="Calibri"/>
                <a:cs typeface="Calibri"/>
              </a:rPr>
              <a:t>the hotel fixed </a:t>
            </a:r>
            <a:r>
              <a:rPr sz="1200" dirty="0">
                <a:latin typeface="Calibri"/>
                <a:cs typeface="Calibri"/>
              </a:rPr>
              <a:t>ASAP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Learn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about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weather/traffic/local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transportation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5940" y="5551423"/>
            <a:ext cx="388048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700" b="1" spc="-5" dirty="0">
                <a:solidFill>
                  <a:srgbClr val="292828"/>
                </a:solidFill>
                <a:latin typeface="Calibri"/>
                <a:cs typeface="Calibri"/>
              </a:rPr>
              <a:t>Sources: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Who Uses Facebook, </a:t>
            </a:r>
            <a:r>
              <a:rPr sz="7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Twitter,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LinkedIn, &amp; MySpace? 4thQ &amp; 1stQ Stats and </a:t>
            </a:r>
            <a:r>
              <a:rPr sz="7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7"/>
              </a:rPr>
              <a:t>Analysis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,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Social Media </a:t>
            </a:r>
            <a:r>
              <a:rPr sz="700" dirty="0">
                <a:solidFill>
                  <a:srgbClr val="292828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Today, </a:t>
            </a:r>
            <a:r>
              <a:rPr sz="700" spc="-5" dirty="0">
                <a:solidFill>
                  <a:srgbClr val="292828"/>
                </a:solidFill>
                <a:latin typeface="Calibri"/>
                <a:cs typeface="Calibri"/>
              </a:rPr>
              <a:t>13 </a:t>
            </a:r>
            <a:r>
              <a:rPr sz="700" spc="-10" dirty="0">
                <a:solidFill>
                  <a:srgbClr val="292828"/>
                </a:solidFill>
                <a:latin typeface="Calibri"/>
                <a:cs typeface="Calibri"/>
              </a:rPr>
              <a:t>April 2012.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Facebook </a:t>
            </a:r>
            <a:r>
              <a:rPr sz="7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vs. </a:t>
            </a:r>
            <a:r>
              <a:rPr sz="7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Twitter: </a:t>
            </a:r>
            <a:r>
              <a:rPr sz="700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Which Is Best for </a:t>
            </a:r>
            <a:r>
              <a:rPr sz="700"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8"/>
              </a:rPr>
              <a:t>Brands?</a:t>
            </a:r>
            <a:r>
              <a:rPr sz="700" dirty="0">
                <a:latin typeface="Calibri"/>
                <a:cs typeface="Calibri"/>
              </a:rPr>
              <a:t>, </a:t>
            </a:r>
            <a:r>
              <a:rPr sz="700" spc="-10" dirty="0">
                <a:latin typeface="Calibri"/>
                <a:cs typeface="Calibri"/>
              </a:rPr>
              <a:t>by </a:t>
            </a:r>
            <a:r>
              <a:rPr sz="700" spc="-5" dirty="0">
                <a:latin typeface="Calibri"/>
                <a:cs typeface="Calibri"/>
              </a:rPr>
              <a:t>Susan </a:t>
            </a:r>
            <a:r>
              <a:rPr sz="700" spc="-10" dirty="0">
                <a:latin typeface="Calibri"/>
                <a:cs typeface="Calibri"/>
              </a:rPr>
              <a:t>Gunelius, Sprout Insights, </a:t>
            </a:r>
            <a:r>
              <a:rPr sz="700" spc="-5" dirty="0">
                <a:latin typeface="Calibri"/>
                <a:cs typeface="Calibri"/>
              </a:rPr>
              <a:t>2 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Nov</a:t>
            </a:r>
            <a:r>
              <a:rPr sz="700" dirty="0">
                <a:latin typeface="Calibri"/>
                <a:cs typeface="Calibri"/>
              </a:rPr>
              <a:t> </a:t>
            </a:r>
            <a:r>
              <a:rPr sz="700" spc="-10" dirty="0">
                <a:latin typeface="Calibri"/>
                <a:cs typeface="Calibri"/>
              </a:rPr>
              <a:t>2011.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5417" y="461594"/>
            <a:ext cx="16954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T</a:t>
            </a:r>
            <a:r>
              <a:rPr spc="-5" dirty="0"/>
              <a:t>wi</a:t>
            </a:r>
            <a:r>
              <a:rPr spc="-60" dirty="0"/>
              <a:t>t</a:t>
            </a:r>
            <a:r>
              <a:rPr spc="-50" dirty="0"/>
              <a:t>t</a:t>
            </a:r>
            <a:r>
              <a:rPr spc="-5" dirty="0"/>
              <a:t>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6108" y="2296032"/>
            <a:ext cx="4504309" cy="158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6573" y="461594"/>
            <a:ext cx="4532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Anatomy</a:t>
            </a:r>
            <a:r>
              <a:rPr spc="-30" dirty="0"/>
              <a:t> </a:t>
            </a:r>
            <a:r>
              <a:rPr dirty="0"/>
              <a:t>of</a:t>
            </a:r>
            <a:r>
              <a:rPr spc="-40" dirty="0"/>
              <a:t> Twitter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859023" y="1621663"/>
            <a:ext cx="5828030" cy="3592195"/>
            <a:chOff x="2859023" y="1621663"/>
            <a:chExt cx="5828030" cy="3592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7826" y="1621663"/>
              <a:ext cx="5498973" cy="35921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9023" y="1933956"/>
              <a:ext cx="525779" cy="527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3407" y="1947672"/>
              <a:ext cx="527304" cy="5654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933" y="1954403"/>
              <a:ext cx="441198" cy="44107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051175" y="201028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86755" y="2375916"/>
            <a:ext cx="551815" cy="579120"/>
            <a:chOff x="5286755" y="2375916"/>
            <a:chExt cx="551815" cy="57912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6755" y="2375916"/>
              <a:ext cx="525779" cy="5257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1139" y="2389632"/>
              <a:ext cx="527303" cy="565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29427" y="2395474"/>
              <a:ext cx="441198" cy="44119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480050" y="24516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33088" y="2375916"/>
            <a:ext cx="553720" cy="579120"/>
            <a:chOff x="4133088" y="2375916"/>
            <a:chExt cx="553720" cy="57912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33088" y="2375916"/>
              <a:ext cx="527303" cy="5257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8996" y="2389632"/>
              <a:ext cx="527303" cy="5654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76141" y="2395474"/>
              <a:ext cx="441071" cy="44119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326382" y="245160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36535" y="3159251"/>
            <a:ext cx="551815" cy="579120"/>
            <a:chOff x="7336535" y="3159251"/>
            <a:chExt cx="551815" cy="57912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6535" y="3159251"/>
              <a:ext cx="525779" cy="5257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60919" y="3172967"/>
              <a:ext cx="527303" cy="5654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8953" y="3178936"/>
              <a:ext cx="441198" cy="44119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529830" y="32351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5940" y="1540509"/>
            <a:ext cx="21316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1.	Backg</a:t>
            </a:r>
            <a:r>
              <a:rPr sz="2600" spc="-30" dirty="0">
                <a:solidFill>
                  <a:srgbClr val="D42A16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ound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857578"/>
            <a:ext cx="2157095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>
              <a:lnSpc>
                <a:spcPts val="2960"/>
              </a:lnSpc>
              <a:spcBef>
                <a:spcPts val="105"/>
              </a:spcBef>
            </a:pP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image</a:t>
            </a:r>
            <a:endParaRPr sz="2600">
              <a:latin typeface="Calibri"/>
              <a:cs typeface="Calibri"/>
            </a:endParaRPr>
          </a:p>
          <a:p>
            <a:pPr marL="527685" marR="80645">
              <a:lnSpc>
                <a:spcPct val="80000"/>
              </a:lnSpc>
              <a:spcBef>
                <a:spcPts val="200"/>
              </a:spcBef>
            </a:pPr>
            <a:r>
              <a:rPr sz="1500" i="1" spc="-10" dirty="0">
                <a:latin typeface="Calibri"/>
                <a:cs typeface="Calibri"/>
              </a:rPr>
              <a:t>(contact info </a:t>
            </a:r>
            <a:r>
              <a:rPr sz="1500" i="1" spc="-15" dirty="0">
                <a:latin typeface="Calibri"/>
                <a:cs typeface="Calibri"/>
              </a:rPr>
              <a:t>and/or </a:t>
            </a:r>
            <a:r>
              <a:rPr sz="1500" i="1" spc="-3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brand messaging)</a:t>
            </a:r>
            <a:endParaRPr sz="1500">
              <a:latin typeface="Calibri"/>
              <a:cs typeface="Calibri"/>
            </a:endParaRPr>
          </a:p>
          <a:p>
            <a:pPr marL="514984" marR="748030" indent="-514984" algn="r">
              <a:lnSpc>
                <a:spcPts val="2765"/>
              </a:lnSpc>
              <a:buAutoNum type="arabicPeriod" startAt="2"/>
              <a:tabLst>
                <a:tab pos="514984" algn="l"/>
                <a:tab pos="515620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P</a:t>
            </a:r>
            <a:r>
              <a:rPr sz="2600" spc="-35" dirty="0">
                <a:solidFill>
                  <a:srgbClr val="D42A16"/>
                </a:solidFill>
                <a:latin typeface="Calibri"/>
                <a:cs typeface="Calibri"/>
              </a:rPr>
              <a:t>r</a:t>
            </a:r>
            <a:r>
              <a:rPr sz="2600" spc="-5" dirty="0">
                <a:solidFill>
                  <a:srgbClr val="D42A16"/>
                </a:solidFill>
                <a:latin typeface="Calibri"/>
                <a:cs typeface="Calibri"/>
              </a:rPr>
              <a:t>ofile</a:t>
            </a:r>
            <a:endParaRPr sz="2600">
              <a:latin typeface="Calibri"/>
              <a:cs typeface="Calibri"/>
            </a:endParaRPr>
          </a:p>
          <a:p>
            <a:pPr marR="670560" algn="r">
              <a:lnSpc>
                <a:spcPts val="2810"/>
              </a:lnSpc>
            </a:pPr>
            <a:r>
              <a:rPr sz="2600" spc="-10" dirty="0">
                <a:solidFill>
                  <a:srgbClr val="D42A16"/>
                </a:solidFill>
                <a:latin typeface="Calibri"/>
                <a:cs typeface="Calibri"/>
              </a:rPr>
              <a:t>picture</a:t>
            </a:r>
            <a:endParaRPr sz="2600">
              <a:latin typeface="Calibri"/>
              <a:cs typeface="Calibri"/>
            </a:endParaRPr>
          </a:p>
          <a:p>
            <a:pPr marL="514984" marR="795020" indent="-514984" algn="r">
              <a:lnSpc>
                <a:spcPts val="2960"/>
              </a:lnSpc>
              <a:spcBef>
                <a:spcPts val="5"/>
              </a:spcBef>
              <a:buAutoNum type="arabicPeriod" startAt="3"/>
              <a:tabLst>
                <a:tab pos="514984" algn="l"/>
                <a:tab pos="515620" algn="l"/>
              </a:tabLst>
            </a:pPr>
            <a:r>
              <a:rPr sz="2600" dirty="0">
                <a:solidFill>
                  <a:srgbClr val="D42A16"/>
                </a:solidFill>
                <a:latin typeface="Calibri"/>
                <a:cs typeface="Calibri"/>
              </a:rPr>
              <a:t>About</a:t>
            </a:r>
            <a:endParaRPr sz="2600">
              <a:latin typeface="Calibri"/>
              <a:cs typeface="Calibri"/>
            </a:endParaRPr>
          </a:p>
          <a:p>
            <a:pPr marL="527685" marR="267970">
              <a:lnSpc>
                <a:spcPct val="80000"/>
              </a:lnSpc>
              <a:spcBef>
                <a:spcPts val="200"/>
              </a:spcBef>
            </a:pPr>
            <a:r>
              <a:rPr sz="1500" i="1" spc="-5" dirty="0">
                <a:latin typeface="Calibri"/>
                <a:cs typeface="Calibri"/>
              </a:rPr>
              <a:t>(use</a:t>
            </a:r>
            <a:r>
              <a:rPr sz="1500" i="1" spc="-40" dirty="0">
                <a:latin typeface="Calibri"/>
                <a:cs typeface="Calibri"/>
              </a:rPr>
              <a:t> </a:t>
            </a:r>
            <a:r>
              <a:rPr sz="1500" i="1" spc="-10" dirty="0">
                <a:latin typeface="Calibri"/>
                <a:cs typeface="Calibri"/>
              </a:rPr>
              <a:t>keywords</a:t>
            </a:r>
            <a:r>
              <a:rPr sz="1500" i="1" spc="-30" dirty="0">
                <a:latin typeface="Calibri"/>
                <a:cs typeface="Calibri"/>
              </a:rPr>
              <a:t> </a:t>
            </a:r>
            <a:r>
              <a:rPr sz="1500" i="1" spc="-15" dirty="0">
                <a:latin typeface="Calibri"/>
                <a:cs typeface="Calibri"/>
              </a:rPr>
              <a:t>for </a:t>
            </a:r>
            <a:r>
              <a:rPr sz="1500" i="1" spc="-325" dirty="0">
                <a:latin typeface="Calibri"/>
                <a:cs typeface="Calibri"/>
              </a:rPr>
              <a:t> </a:t>
            </a:r>
            <a:r>
              <a:rPr sz="1500" i="1" spc="-5" dirty="0">
                <a:latin typeface="Calibri"/>
                <a:cs typeface="Calibri"/>
              </a:rPr>
              <a:t>search)</a:t>
            </a:r>
            <a:endParaRPr sz="1500">
              <a:latin typeface="Calibri"/>
              <a:cs typeface="Calibri"/>
            </a:endParaRPr>
          </a:p>
          <a:p>
            <a:pPr marL="527685" indent="-515620">
              <a:lnSpc>
                <a:spcPts val="3075"/>
              </a:lnSpc>
              <a:buAutoNum type="arabicPeriod" startAt="4"/>
              <a:tabLst>
                <a:tab pos="527685" algn="l"/>
                <a:tab pos="528320" algn="l"/>
              </a:tabLst>
            </a:pPr>
            <a:r>
              <a:rPr sz="2600" spc="-25" dirty="0">
                <a:solidFill>
                  <a:srgbClr val="D42A16"/>
                </a:solidFill>
                <a:latin typeface="Calibri"/>
                <a:cs typeface="Calibri"/>
              </a:rPr>
              <a:t>Tweets</a:t>
            </a:r>
            <a:r>
              <a:rPr sz="2600" spc="-1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D42A16"/>
                </a:solidFill>
                <a:latin typeface="Calibri"/>
                <a:cs typeface="Calibri"/>
              </a:rPr>
              <a:t>feed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Twitter </a:t>
            </a:r>
            <a:r>
              <a:rPr spc="-15" dirty="0"/>
              <a:t>best</a:t>
            </a:r>
            <a:r>
              <a:rPr spc="-5" dirty="0"/>
              <a:t> </a:t>
            </a:r>
            <a:r>
              <a:rPr spc="-15" dirty="0"/>
              <a:t>practice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3901" y="2908363"/>
            <a:ext cx="5922899" cy="32177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9259" y="1354659"/>
            <a:ext cx="7433945" cy="31908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23812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400" b="1" i="1" spc="-10" dirty="0">
                <a:latin typeface="Calibri"/>
                <a:cs typeface="Calibri"/>
              </a:rPr>
              <a:t>Listening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is</a:t>
            </a:r>
            <a:r>
              <a:rPr sz="2400" b="1" i="1" spc="-5" dirty="0">
                <a:latin typeface="Calibri"/>
                <a:cs typeface="Calibri"/>
              </a:rPr>
              <a:t> the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35" dirty="0">
                <a:latin typeface="Calibri"/>
                <a:cs typeface="Calibri"/>
              </a:rPr>
              <a:t>key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to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a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successful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voice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on</a:t>
            </a:r>
            <a:r>
              <a:rPr sz="2400" b="1" i="1" spc="-20" dirty="0">
                <a:latin typeface="Calibri"/>
                <a:cs typeface="Calibri"/>
              </a:rPr>
              <a:t> Twitter</a:t>
            </a:r>
            <a:endParaRPr sz="2400">
              <a:latin typeface="Calibri"/>
              <a:cs typeface="Calibri"/>
            </a:endParaRPr>
          </a:p>
          <a:p>
            <a:pPr marL="758190" lvl="1" indent="-238760">
              <a:lnSpc>
                <a:spcPct val="100000"/>
              </a:lnSpc>
              <a:spcBef>
                <a:spcPts val="509"/>
              </a:spcBef>
              <a:buFont typeface="Arial MT"/>
              <a:buChar char="•"/>
              <a:tabLst>
                <a:tab pos="757555" algn="l"/>
                <a:tab pos="758825" algn="l"/>
              </a:tabLst>
            </a:pPr>
            <a:r>
              <a:rPr sz="2000" spc="-5" dirty="0">
                <a:latin typeface="Calibri"/>
                <a:cs typeface="Calibri"/>
              </a:rPr>
              <a:t>Use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third</a:t>
            </a:r>
            <a:r>
              <a:rPr sz="2000" dirty="0">
                <a:latin typeface="Calibri"/>
                <a:cs typeface="Calibri"/>
              </a:rPr>
              <a:t> party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Twitter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monitor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conversation</a:t>
            </a:r>
            <a:endParaRPr sz="2000">
              <a:latin typeface="Calibri"/>
              <a:cs typeface="Calibri"/>
            </a:endParaRPr>
          </a:p>
          <a:p>
            <a:pPr marL="758190" lvl="1" indent="-23876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757555" algn="l"/>
                <a:tab pos="758825" algn="l"/>
              </a:tabLst>
            </a:pPr>
            <a:r>
              <a:rPr sz="2000" spc="-5" dirty="0">
                <a:latin typeface="Calibri"/>
                <a:cs typeface="Calibri"/>
              </a:rPr>
              <a:t>Set</a:t>
            </a:r>
            <a:r>
              <a:rPr sz="2000" dirty="0">
                <a:latin typeface="Calibri"/>
                <a:cs typeface="Calibri"/>
              </a:rPr>
              <a:t> up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application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track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keywords/hash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tags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 marR="5337810">
              <a:lnSpc>
                <a:spcPct val="100000"/>
              </a:lnSpc>
              <a:spcBef>
                <a:spcPts val="2039"/>
              </a:spcBef>
            </a:pP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Hoot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D42A16"/>
                </a:solidFill>
                <a:latin typeface="Calibri"/>
                <a:cs typeface="Calibri"/>
              </a:rPr>
              <a:t>Suite</a:t>
            </a:r>
            <a:r>
              <a:rPr sz="1800" b="1" spc="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D42A16"/>
                </a:solidFill>
                <a:latin typeface="Calibri"/>
                <a:cs typeface="Calibri"/>
              </a:rPr>
              <a:t>–</a:t>
            </a:r>
            <a:r>
              <a:rPr sz="1800" b="1" spc="2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Helps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D42A16"/>
                </a:solidFill>
                <a:latin typeface="Calibri"/>
                <a:cs typeface="Calibri"/>
              </a:rPr>
              <a:t>you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monitor</a:t>
            </a:r>
            <a:r>
              <a:rPr sz="1800" spc="-1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spc="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manage </a:t>
            </a:r>
            <a:r>
              <a:rPr sz="1800" spc="-15" dirty="0">
                <a:solidFill>
                  <a:srgbClr val="D42A16"/>
                </a:solidFill>
                <a:latin typeface="Calibri"/>
                <a:cs typeface="Calibri"/>
              </a:rPr>
              <a:t>conversations </a:t>
            </a:r>
            <a:r>
              <a:rPr sz="1800" spc="-395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D42A16"/>
                </a:solidFill>
                <a:latin typeface="Calibri"/>
                <a:cs typeface="Calibri"/>
              </a:rPr>
              <a:t>opportunities on </a:t>
            </a:r>
            <a:r>
              <a:rPr sz="1800" dirty="0">
                <a:solidFill>
                  <a:srgbClr val="D42A16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D42A16"/>
                </a:solidFill>
                <a:latin typeface="Calibri"/>
                <a:cs typeface="Calibri"/>
              </a:rPr>
              <a:t>Twitter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7533" y="461594"/>
            <a:ext cx="59474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Twitter</a:t>
            </a:r>
            <a:r>
              <a:rPr spc="-30" dirty="0"/>
              <a:t> </a:t>
            </a:r>
            <a:r>
              <a:rPr dirty="0"/>
              <a:t>–</a:t>
            </a:r>
            <a:r>
              <a:rPr spc="-5" dirty="0"/>
              <a:t> Goals</a:t>
            </a:r>
            <a:r>
              <a:rPr spc="-2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spc="-25" dirty="0"/>
              <a:t>content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976688"/>
              </p:ext>
            </p:extLst>
          </p:nvPr>
        </p:nvGraphicFramePr>
        <p:xfrm>
          <a:off x="450850" y="1219201"/>
          <a:ext cx="8455660" cy="4888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3915"/>
                <a:gridCol w="2113915"/>
                <a:gridCol w="2113915"/>
                <a:gridCol w="2113915"/>
              </a:tblGrid>
              <a:tr h="559711">
                <a:tc>
                  <a:txBody>
                    <a:bodyPr/>
                    <a:lstStyle/>
                    <a:p>
                      <a:pPr marL="91440" marR="4394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GOAL: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Facilitate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customer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Generate</a:t>
                      </a: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leads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Promote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Attract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audience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41646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CONTENT: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22352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Anytime you see your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mentioned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@mentions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brand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name searches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hashtags, respond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person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tweeting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CONTENT: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123189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Calibri"/>
                          <a:cs typeface="Calibri"/>
                        </a:rPr>
                        <a:t>Track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search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topics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keywords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Hoot Suite.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Listen for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opportunities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engage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conversations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and start relationships (20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min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daily).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 marR="1206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Listening on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Twitter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requires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soft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sell, unless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person has specifically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asked for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hotel. Start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with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answers 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questions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relevant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information.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1440" marR="958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Only sell your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property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after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you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are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acquainted.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Links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the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property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should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always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use tracking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codes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shortened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URLs.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CONTENT: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92075" marR="43370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Post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deals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link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landing page.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Attach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tracking codes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shortened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URLs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measure results using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Google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Analytics.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Calibri"/>
                          <a:cs typeface="Calibri"/>
                        </a:rPr>
                        <a:t>CONTENT: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075" marR="11048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Share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photo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viral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type </a:t>
                      </a:r>
                      <a:r>
                        <a:rPr sz="1400" spc="-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content from your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Facebook page.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Track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clicks on your shortened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URL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possible.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589" y="461594"/>
            <a:ext cx="50507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Twitter</a:t>
            </a:r>
            <a:r>
              <a:rPr spc="-90" dirty="0"/>
              <a:t> </a:t>
            </a:r>
            <a:r>
              <a:rPr spc="-10" dirty="0"/>
              <a:t>measurement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7968615" cy="39281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built-in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analytics</a:t>
            </a:r>
            <a:r>
              <a:rPr sz="3200" spc="-5" dirty="0">
                <a:latin typeface="Calibri"/>
                <a:cs typeface="Calibri"/>
              </a:rPr>
              <a:t>—yet…</a:t>
            </a:r>
            <a:endParaRPr sz="3200">
              <a:latin typeface="Calibri"/>
              <a:cs typeface="Calibri"/>
            </a:endParaRPr>
          </a:p>
          <a:p>
            <a:pPr marL="355600" marR="32766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Use </a:t>
            </a:r>
            <a:r>
              <a:rPr sz="3200" b="1" spc="-10" dirty="0">
                <a:latin typeface="Calibri"/>
                <a:cs typeface="Calibri"/>
              </a:rPr>
              <a:t>trackable </a:t>
            </a:r>
            <a:r>
              <a:rPr sz="3200" b="1" dirty="0">
                <a:latin typeface="Calibri"/>
                <a:cs typeface="Calibri"/>
              </a:rPr>
              <a:t>URLs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track </a:t>
            </a:r>
            <a:r>
              <a:rPr sz="3200" spc="-10" dirty="0">
                <a:latin typeface="Calibri"/>
                <a:cs typeface="Calibri"/>
              </a:rPr>
              <a:t>clickthroughs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your </a:t>
            </a:r>
            <a:r>
              <a:rPr sz="3200" spc="-15" dirty="0">
                <a:latin typeface="Calibri"/>
                <a:cs typeface="Calibri"/>
              </a:rPr>
              <a:t>website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Google</a:t>
            </a:r>
            <a:r>
              <a:rPr sz="3200" spc="-5" dirty="0">
                <a:latin typeface="Calibri"/>
                <a:cs typeface="Calibri"/>
              </a:rPr>
              <a:t> Analytics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Monitor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clicks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on </a:t>
            </a:r>
            <a:r>
              <a:rPr sz="3200" b="1" spc="-5" dirty="0">
                <a:latin typeface="Calibri"/>
                <a:cs typeface="Calibri"/>
              </a:rPr>
              <a:t>shortened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URLs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(for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links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Facebook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 outside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sites)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Use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free </a:t>
            </a:r>
            <a:r>
              <a:rPr sz="3200" b="1" spc="-5" dirty="0">
                <a:latin typeface="Calibri"/>
                <a:cs typeface="Calibri"/>
              </a:rPr>
              <a:t>tools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10" dirty="0">
                <a:latin typeface="Calibri"/>
                <a:cs typeface="Calibri"/>
              </a:rPr>
              <a:t> count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retweets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Monitor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your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Klout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score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E8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9986" y="4442256"/>
            <a:ext cx="6339840" cy="2514600"/>
          </a:xfrm>
          <a:prstGeom prst="rect">
            <a:avLst/>
          </a:prstGeom>
        </p:spPr>
        <p:txBody>
          <a:bodyPr vert="horz" wrap="square" lIns="0" tIns="571500" rIns="0" bIns="0" rtlCol="0">
            <a:spAutoFit/>
          </a:bodyPr>
          <a:lstStyle/>
          <a:p>
            <a:pPr marL="1146810" marR="5080" indent="-1134110">
              <a:lnSpc>
                <a:spcPct val="63300"/>
              </a:lnSpc>
              <a:spcBef>
                <a:spcPts val="4500"/>
              </a:spcBef>
            </a:pPr>
            <a:r>
              <a:rPr sz="10000" b="1" spc="-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sz="10000" b="1" spc="-1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0" b="1" spc="-4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0" b="1" spc="-47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0000" b="1" spc="-8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000" b="1" spc="-15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0000" b="1" spc="-5" dirty="0">
                <a:solidFill>
                  <a:srgbClr val="FFFFFF"/>
                </a:solidFill>
                <a:latin typeface="Calibri"/>
                <a:cs typeface="Calibri"/>
              </a:rPr>
              <a:t>S  &amp;</a:t>
            </a:r>
            <a:r>
              <a:rPr sz="10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4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0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0" b="1" spc="-1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endParaRPr sz="10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60604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Recommendations/action</a:t>
            </a:r>
            <a:r>
              <a:rPr sz="25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list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880" y="191846"/>
            <a:ext cx="49580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Key </a:t>
            </a:r>
            <a:r>
              <a:rPr sz="4000" spc="-10" dirty="0"/>
              <a:t>recommendations/ </a:t>
            </a:r>
            <a:r>
              <a:rPr sz="4000" spc="-890" dirty="0"/>
              <a:t> </a:t>
            </a:r>
            <a:r>
              <a:rPr sz="4000" spc="-5" dirty="0"/>
              <a:t>action</a:t>
            </a:r>
            <a:r>
              <a:rPr sz="4000" dirty="0"/>
              <a:t> </a:t>
            </a:r>
            <a:r>
              <a:rPr sz="4000" spc="-15" dirty="0"/>
              <a:t>items</a:t>
            </a:r>
            <a:r>
              <a:rPr sz="4000" spc="-10" dirty="0"/>
              <a:t> checklist: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61845"/>
            <a:ext cx="6928484" cy="1155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000" b="1" spc="-5" dirty="0">
                <a:latin typeface="Calibri"/>
                <a:cs typeface="Calibri"/>
              </a:rPr>
              <a:t>Define </a:t>
            </a:r>
            <a:r>
              <a:rPr sz="2000" b="1" dirty="0">
                <a:latin typeface="Calibri"/>
                <a:cs typeface="Calibri"/>
              </a:rPr>
              <a:t>audience,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message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objectives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Geographic: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Proportion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NZ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Australia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vs </a:t>
            </a:r>
            <a:r>
              <a:rPr sz="1800" spc="-5" dirty="0">
                <a:latin typeface="Calibri"/>
                <a:cs typeface="Calibri"/>
              </a:rPr>
              <a:t>other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intl?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Guest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status: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guests vs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current/soon-to-be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vs </a:t>
            </a:r>
            <a:r>
              <a:rPr sz="1800" spc="-10" dirty="0">
                <a:latin typeface="Calibri"/>
                <a:cs typeface="Calibri"/>
              </a:rPr>
              <a:t>potential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guests</a:t>
            </a:r>
            <a:endParaRPr sz="1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 MT"/>
              <a:buChar char="–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Demographics: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Age,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travel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689987"/>
            <a:ext cx="223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1356" y="2689987"/>
            <a:ext cx="397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Complete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social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content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2996310"/>
            <a:ext cx="66960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–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Define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content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relationships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between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individual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hotels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page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–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Photo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video </a:t>
            </a:r>
            <a:r>
              <a:rPr sz="1800" spc="-15" dirty="0">
                <a:latin typeface="Calibri"/>
                <a:cs typeface="Calibri"/>
              </a:rPr>
              <a:t>strategy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Plan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influencing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influencers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(Twitter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pilot?)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818001"/>
            <a:ext cx="2235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3.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356" y="3818001"/>
            <a:ext cx="58426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Use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integrated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reporting </a:t>
            </a:r>
            <a:r>
              <a:rPr sz="2000" b="1" dirty="0">
                <a:latin typeface="Calibri"/>
                <a:cs typeface="Calibri"/>
              </a:rPr>
              <a:t>incl.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campaign</a:t>
            </a:r>
            <a:r>
              <a:rPr sz="2000" b="1" spc="-10" dirty="0">
                <a:latin typeface="Calibri"/>
                <a:cs typeface="Calibri"/>
              </a:rPr>
              <a:t> tracking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codes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Review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email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program</a:t>
            </a:r>
            <a:r>
              <a:rPr sz="2000" b="1" dirty="0">
                <a:latin typeface="Calibri"/>
                <a:cs typeface="Calibri"/>
              </a:rPr>
              <a:t> in</a:t>
            </a:r>
            <a:r>
              <a:rPr sz="2000" b="1" spc="-5" dirty="0">
                <a:latin typeface="Calibri"/>
                <a:cs typeface="Calibri"/>
              </a:rPr>
              <a:t> conjunction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with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social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media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429125"/>
            <a:ext cx="666559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lnSpc>
                <a:spcPts val="2155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1800" dirty="0">
                <a:latin typeface="Arial MT"/>
                <a:cs typeface="Arial MT"/>
              </a:rPr>
              <a:t>–	</a:t>
            </a:r>
            <a:r>
              <a:rPr sz="1800" dirty="0">
                <a:latin typeface="Calibri"/>
                <a:cs typeface="Calibri"/>
              </a:rPr>
              <a:t>Run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acquisition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sweepstakes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contest</a:t>
            </a:r>
            <a:endParaRPr sz="1800">
              <a:latin typeface="Calibri"/>
              <a:cs typeface="Calibri"/>
            </a:endParaRPr>
          </a:p>
          <a:p>
            <a:pPr marL="527685" indent="-515620">
              <a:lnSpc>
                <a:spcPts val="2395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sz="2000" b="1" spc="-25" dirty="0">
                <a:latin typeface="Calibri"/>
                <a:cs typeface="Calibri"/>
              </a:rPr>
              <a:t>Trial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pilot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Facebook</a:t>
            </a:r>
            <a:r>
              <a:rPr sz="2000" b="1" spc="-15" dirty="0">
                <a:latin typeface="Calibri"/>
                <a:cs typeface="Calibri"/>
              </a:rPr>
              <a:t> Offers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integrate</a:t>
            </a:r>
            <a:r>
              <a:rPr sz="2000" b="1" spc="-5" dirty="0">
                <a:latin typeface="Calibri"/>
                <a:cs typeface="Calibri"/>
              </a:rPr>
              <a:t> with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email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offers</a:t>
            </a:r>
            <a:endParaRPr sz="2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sz="2000" b="1" spc="-10" dirty="0">
                <a:latin typeface="Calibri"/>
                <a:cs typeface="Calibri"/>
              </a:rPr>
              <a:t>Regularly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review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reporting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make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adjustments</a:t>
            </a:r>
            <a:endParaRPr sz="2000">
              <a:latin typeface="Calibri"/>
              <a:cs typeface="Calibri"/>
            </a:endParaRPr>
          </a:p>
          <a:p>
            <a:pPr marL="474345">
              <a:lnSpc>
                <a:spcPts val="2155"/>
              </a:lnSpc>
              <a:spcBef>
                <a:spcPts val="10"/>
              </a:spcBef>
              <a:tabLst>
                <a:tab pos="751840" algn="l"/>
              </a:tabLst>
            </a:pPr>
            <a:r>
              <a:rPr sz="1800" dirty="0">
                <a:latin typeface="Arial MT"/>
                <a:cs typeface="Arial MT"/>
              </a:rPr>
              <a:t>–	</a:t>
            </a:r>
            <a:r>
              <a:rPr sz="1800" spc="-5" dirty="0">
                <a:latin typeface="Calibri"/>
                <a:cs typeface="Calibri"/>
              </a:rPr>
              <a:t>biweekly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monthly</a:t>
            </a:r>
            <a:endParaRPr sz="1800">
              <a:latin typeface="Calibri"/>
              <a:cs typeface="Calibri"/>
            </a:endParaRPr>
          </a:p>
          <a:p>
            <a:pPr marL="529590" indent="-516255">
              <a:lnSpc>
                <a:spcPts val="2395"/>
              </a:lnSpc>
              <a:buAutoNum type="arabicPeriod" startAt="7"/>
              <a:tabLst>
                <a:tab pos="528955" algn="l"/>
                <a:tab pos="530225" algn="l"/>
              </a:tabLst>
            </a:pPr>
            <a:r>
              <a:rPr sz="2000" b="1" spc="-5" dirty="0">
                <a:latin typeface="Calibri"/>
                <a:cs typeface="Calibri"/>
              </a:rPr>
              <a:t>Budget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&amp;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resource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8682" y="461594"/>
            <a:ext cx="43281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More</a:t>
            </a:r>
            <a:r>
              <a:rPr spc="-60" dirty="0"/>
              <a:t> </a:t>
            </a:r>
            <a:r>
              <a:rPr spc="-15" dirty="0"/>
              <a:t>information: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1390"/>
            <a:ext cx="3407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Whitepapers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articles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355600" marR="44450" indent="-343535">
              <a:lnSpc>
                <a:spcPts val="1440"/>
              </a:lnSpc>
              <a:spcBef>
                <a:spcPts val="4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u="none" spc="-5" dirty="0">
                <a:solidFill>
                  <a:srgbClr val="000000"/>
                </a:solidFill>
              </a:rPr>
              <a:t>Social Media</a:t>
            </a:r>
            <a:r>
              <a:rPr u="none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Strategy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spc="-15" dirty="0">
                <a:solidFill>
                  <a:srgbClr val="000000"/>
                </a:solidFill>
              </a:rPr>
              <a:t>for</a:t>
            </a:r>
            <a:r>
              <a:rPr u="none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Hotels: </a:t>
            </a:r>
            <a:r>
              <a:rPr u="none" dirty="0"/>
              <a:t> </a:t>
            </a:r>
            <a:r>
              <a:rPr spc="-10" dirty="0">
                <a:hlinkClick r:id="rId2"/>
              </a:rPr>
              <a:t>www.evisionworldwide.com/wp- </a:t>
            </a:r>
            <a:r>
              <a:rPr u="none" spc="-5" dirty="0"/>
              <a:t> </a:t>
            </a:r>
            <a:r>
              <a:rPr spc="-15" dirty="0">
                <a:hlinkClick r:id="rId2"/>
              </a:rPr>
              <a:t>c</a:t>
            </a:r>
            <a:r>
              <a:rPr spc="-5" dirty="0">
                <a:hlinkClick r:id="rId2"/>
              </a:rPr>
              <a:t>o</a:t>
            </a:r>
            <a:r>
              <a:rPr spc="-10" dirty="0">
                <a:hlinkClick r:id="rId2"/>
              </a:rPr>
              <a:t>n</a:t>
            </a:r>
            <a:r>
              <a:rPr spc="-15" dirty="0">
                <a:hlinkClick r:id="rId2"/>
              </a:rPr>
              <a:t>t</a:t>
            </a:r>
            <a:r>
              <a:rPr dirty="0">
                <a:hlinkClick r:id="rId2"/>
              </a:rPr>
              <a:t>e</a:t>
            </a:r>
            <a:r>
              <a:rPr spc="-10" dirty="0">
                <a:hlinkClick r:id="rId2"/>
              </a:rPr>
              <a:t>n</a:t>
            </a:r>
            <a:r>
              <a:rPr dirty="0">
                <a:hlinkClick r:id="rId2"/>
              </a:rPr>
              <a:t>t/u</a:t>
            </a:r>
            <a:r>
              <a:rPr spc="5" dirty="0">
                <a:hlinkClick r:id="rId2"/>
              </a:rPr>
              <a:t>p</a:t>
            </a:r>
            <a:r>
              <a:rPr dirty="0">
                <a:hlinkClick r:id="rId2"/>
              </a:rPr>
              <a:t>lo</a:t>
            </a:r>
            <a:r>
              <a:rPr spc="-10" dirty="0">
                <a:hlinkClick r:id="rId2"/>
              </a:rPr>
              <a:t>a</a:t>
            </a:r>
            <a:r>
              <a:rPr dirty="0">
                <a:hlinkClick r:id="rId2"/>
              </a:rPr>
              <a:t>d</a:t>
            </a:r>
            <a:r>
              <a:rPr spc="-5" dirty="0">
                <a:hlinkClick r:id="rId2"/>
              </a:rPr>
              <a:t>s/</a:t>
            </a:r>
            <a:r>
              <a:rPr spc="-10" dirty="0">
                <a:hlinkClick r:id="rId2"/>
              </a:rPr>
              <a:t>2</a:t>
            </a:r>
            <a:r>
              <a:rPr spc="-5" dirty="0">
                <a:hlinkClick r:id="rId2"/>
              </a:rPr>
              <a:t>012/</a:t>
            </a:r>
            <a:r>
              <a:rPr spc="-10" dirty="0">
                <a:hlinkClick r:id="rId2"/>
              </a:rPr>
              <a:t>0</a:t>
            </a:r>
            <a:r>
              <a:rPr spc="-5" dirty="0">
                <a:hlinkClick r:id="rId2"/>
              </a:rPr>
              <a:t>3/</a:t>
            </a:r>
            <a:r>
              <a:rPr spc="-40" dirty="0">
                <a:hlinkClick r:id="rId2"/>
              </a:rPr>
              <a:t>E</a:t>
            </a:r>
            <a:r>
              <a:rPr spc="-10" dirty="0">
                <a:hlinkClick r:id="rId2"/>
              </a:rPr>
              <a:t>v</a:t>
            </a:r>
            <a:r>
              <a:rPr dirty="0">
                <a:hlinkClick r:id="rId2"/>
              </a:rPr>
              <a:t>isio</a:t>
            </a:r>
            <a:r>
              <a:rPr spc="5" dirty="0">
                <a:hlinkClick r:id="rId2"/>
              </a:rPr>
              <a:t>n</a:t>
            </a:r>
            <a:r>
              <a:rPr spc="-5" dirty="0">
                <a:hlinkClick r:id="rId2"/>
              </a:rPr>
              <a:t>Socia</a:t>
            </a:r>
            <a:r>
              <a:rPr dirty="0">
                <a:hlinkClick r:id="rId2"/>
              </a:rPr>
              <a:t>lMedi </a:t>
            </a:r>
            <a:r>
              <a:rPr u="none" dirty="0"/>
              <a:t> </a:t>
            </a:r>
            <a:r>
              <a:rPr spc="-15" dirty="0">
                <a:hlinkClick r:id="rId2"/>
              </a:rPr>
              <a:t>aStrategy.pdf</a:t>
            </a:r>
          </a:p>
          <a:p>
            <a:pPr marL="355600" marR="54610" indent="-343535">
              <a:lnSpc>
                <a:spcPct val="80000"/>
              </a:lnSpc>
              <a:spcBef>
                <a:spcPts val="3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u="none" spc="-5" dirty="0">
                <a:solidFill>
                  <a:srgbClr val="000000"/>
                </a:solidFill>
              </a:rPr>
              <a:t>Facebook</a:t>
            </a:r>
            <a:r>
              <a:rPr u="none" spc="-20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Timeline </a:t>
            </a:r>
            <a:r>
              <a:rPr u="none" spc="-15" dirty="0">
                <a:solidFill>
                  <a:srgbClr val="000000"/>
                </a:solidFill>
              </a:rPr>
              <a:t>for</a:t>
            </a:r>
            <a:r>
              <a:rPr u="none" spc="-10" dirty="0">
                <a:solidFill>
                  <a:srgbClr val="000000"/>
                </a:solidFill>
              </a:rPr>
              <a:t> </a:t>
            </a:r>
            <a:r>
              <a:rPr u="none" spc="-5" dirty="0">
                <a:solidFill>
                  <a:srgbClr val="000000"/>
                </a:solidFill>
              </a:rPr>
              <a:t>Hotels</a:t>
            </a:r>
            <a:r>
              <a:rPr u="none" spc="5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–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spc="-50" dirty="0">
                <a:solidFill>
                  <a:srgbClr val="000000"/>
                </a:solidFill>
              </a:rPr>
              <a:t>Top</a:t>
            </a:r>
            <a:r>
              <a:rPr u="none" spc="-30" dirty="0">
                <a:solidFill>
                  <a:srgbClr val="000000"/>
                </a:solidFill>
              </a:rPr>
              <a:t> </a:t>
            </a:r>
            <a:r>
              <a:rPr u="none" dirty="0">
                <a:solidFill>
                  <a:srgbClr val="000000"/>
                </a:solidFill>
              </a:rPr>
              <a:t>5 </a:t>
            </a:r>
            <a:r>
              <a:rPr u="none" spc="-5" dirty="0">
                <a:solidFill>
                  <a:srgbClr val="000000"/>
                </a:solidFill>
              </a:rPr>
              <a:t>Things </a:t>
            </a:r>
            <a:r>
              <a:rPr u="none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to Know: </a:t>
            </a:r>
            <a:r>
              <a:rPr u="none" spc="-5" dirty="0"/>
              <a:t> </a:t>
            </a:r>
            <a:r>
              <a:rPr spc="-5" dirty="0">
                <a:hlinkClick r:id="rId3"/>
              </a:rPr>
              <a:t>http://blog.milestoneinternet.com/web- </a:t>
            </a:r>
            <a:r>
              <a:rPr u="none" dirty="0"/>
              <a:t> </a:t>
            </a:r>
            <a:r>
              <a:rPr spc="-5" dirty="0">
                <a:hlinkClick r:id="rId3"/>
              </a:rPr>
              <a:t>2/facebook-timeline-for-hotels-top-5-things- </a:t>
            </a:r>
            <a:r>
              <a:rPr u="none" spc="-325" dirty="0"/>
              <a:t> </a:t>
            </a:r>
            <a:r>
              <a:rPr spc="-5" dirty="0">
                <a:hlinkClick r:id="rId3"/>
              </a:rPr>
              <a:t>to-know/</a:t>
            </a:r>
          </a:p>
          <a:p>
            <a:pPr marL="355600" marR="5080" indent="-343535">
              <a:lnSpc>
                <a:spcPct val="8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u="none" dirty="0">
                <a:solidFill>
                  <a:srgbClr val="000000"/>
                </a:solidFill>
              </a:rPr>
              <a:t>8 </a:t>
            </a:r>
            <a:r>
              <a:rPr u="none" spc="-5" dirty="0">
                <a:solidFill>
                  <a:srgbClr val="000000"/>
                </a:solidFill>
              </a:rPr>
              <a:t>Tips on How </a:t>
            </a:r>
            <a:r>
              <a:rPr u="none" spc="-10" dirty="0">
                <a:solidFill>
                  <a:srgbClr val="000000"/>
                </a:solidFill>
              </a:rPr>
              <a:t>to Set </a:t>
            </a:r>
            <a:r>
              <a:rPr u="none" dirty="0">
                <a:solidFill>
                  <a:srgbClr val="000000"/>
                </a:solidFill>
              </a:rPr>
              <a:t>Up </a:t>
            </a:r>
            <a:r>
              <a:rPr u="none" spc="-30" dirty="0">
                <a:solidFill>
                  <a:srgbClr val="000000"/>
                </a:solidFill>
              </a:rPr>
              <a:t>Your </a:t>
            </a:r>
            <a:r>
              <a:rPr u="none" spc="-20" dirty="0">
                <a:solidFill>
                  <a:srgbClr val="000000"/>
                </a:solidFill>
              </a:rPr>
              <a:t>Hotel’s </a:t>
            </a:r>
            <a:r>
              <a:rPr u="none" spc="-1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Facebook </a:t>
            </a:r>
            <a:r>
              <a:rPr u="none" spc="-5" dirty="0">
                <a:solidFill>
                  <a:srgbClr val="000000"/>
                </a:solidFill>
              </a:rPr>
              <a:t> </a:t>
            </a:r>
            <a:r>
              <a:rPr u="none" spc="-10" dirty="0">
                <a:solidFill>
                  <a:srgbClr val="000000"/>
                </a:solidFill>
              </a:rPr>
              <a:t>Timeline:</a:t>
            </a:r>
            <a:r>
              <a:rPr spc="-10" dirty="0">
                <a:hlinkClick r:id="rId4"/>
              </a:rPr>
              <a:t>http://www.sabrehospitality.com/bl </a:t>
            </a:r>
            <a:r>
              <a:rPr u="none" spc="-325" dirty="0"/>
              <a:t> </a:t>
            </a:r>
            <a:r>
              <a:rPr spc="-5" dirty="0">
                <a:hlinkClick r:id="rId4"/>
              </a:rPr>
              <a:t>og/2012-03-16/8-tips-on-how-to-set-up- </a:t>
            </a:r>
            <a:r>
              <a:rPr u="none" dirty="0"/>
              <a:t> </a:t>
            </a:r>
            <a:r>
              <a:rPr spc="-5" dirty="0">
                <a:hlinkClick r:id="rId4"/>
              </a:rPr>
              <a:t>your-hotels-facebook-timeline</a:t>
            </a:r>
          </a:p>
          <a:p>
            <a:pPr marL="355600" marR="138430" indent="-343535">
              <a:lnSpc>
                <a:spcPct val="8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u="none" spc="-5" dirty="0">
                <a:solidFill>
                  <a:srgbClr val="000000"/>
                </a:solidFill>
              </a:rPr>
              <a:t>The Complete </a:t>
            </a:r>
            <a:r>
              <a:rPr u="none" dirty="0">
                <a:solidFill>
                  <a:srgbClr val="000000"/>
                </a:solidFill>
              </a:rPr>
              <a:t>Guide </a:t>
            </a:r>
            <a:r>
              <a:rPr u="none" spc="-10" dirty="0">
                <a:solidFill>
                  <a:srgbClr val="000000"/>
                </a:solidFill>
              </a:rPr>
              <a:t>to </a:t>
            </a:r>
            <a:r>
              <a:rPr u="none" dirty="0">
                <a:solidFill>
                  <a:srgbClr val="000000"/>
                </a:solidFill>
              </a:rPr>
              <a:t>the </a:t>
            </a:r>
            <a:r>
              <a:rPr u="none" spc="-5" dirty="0">
                <a:solidFill>
                  <a:srgbClr val="000000"/>
                </a:solidFill>
              </a:rPr>
              <a:t>New </a:t>
            </a:r>
            <a:r>
              <a:rPr u="none" spc="-10" dirty="0">
                <a:solidFill>
                  <a:srgbClr val="000000"/>
                </a:solidFill>
              </a:rPr>
              <a:t>Facebook </a:t>
            </a:r>
            <a:r>
              <a:rPr u="none" spc="-5" dirty="0">
                <a:solidFill>
                  <a:srgbClr val="000000"/>
                </a:solidFill>
              </a:rPr>
              <a:t> Insights:</a:t>
            </a:r>
            <a:r>
              <a:rPr u="none" spc="25" dirty="0"/>
              <a:t> </a:t>
            </a:r>
            <a:r>
              <a:rPr spc="-15" dirty="0">
                <a:hlinkClick r:id="rId5"/>
              </a:rPr>
              <a:t>http://www.incomediary.com/the- </a:t>
            </a:r>
            <a:r>
              <a:rPr u="none" spc="-325" dirty="0"/>
              <a:t> </a:t>
            </a:r>
            <a:r>
              <a:rPr spc="-5" dirty="0">
                <a:hlinkClick r:id="rId5"/>
              </a:rPr>
              <a:t>complete-guide-to-the-new-facebook- </a:t>
            </a:r>
            <a:r>
              <a:rPr u="none" dirty="0"/>
              <a:t> </a:t>
            </a:r>
            <a:r>
              <a:rPr spc="-5" dirty="0">
                <a:hlinkClick r:id="rId5"/>
              </a:rPr>
              <a:t>insights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24527" y="1731390"/>
            <a:ext cx="3471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Sample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Facebook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profiles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4527" y="2196210"/>
            <a:ext cx="3825875" cy="272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98855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500" dirty="0">
                <a:latin typeface="Calibri"/>
                <a:cs typeface="Calibri"/>
              </a:rPr>
              <a:t>One &amp; Only </a:t>
            </a:r>
            <a:r>
              <a:rPr sz="1500" spc="-5" dirty="0">
                <a:latin typeface="Calibri"/>
                <a:cs typeface="Calibri"/>
              </a:rPr>
              <a:t>Palmilla: </a:t>
            </a:r>
            <a:r>
              <a:rPr sz="1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ww</a:t>
            </a:r>
            <a:r>
              <a:rPr sz="1500" u="sng" spc="-1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</a:t>
            </a:r>
            <a:r>
              <a:rPr sz="15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5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f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aceb</a:t>
            </a:r>
            <a:r>
              <a:rPr sz="15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ook</a:t>
            </a:r>
            <a:r>
              <a:rPr sz="15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5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</a:t>
            </a:r>
            <a:r>
              <a:rPr sz="15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om/O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O</a:t>
            </a:r>
            <a:r>
              <a:rPr sz="15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almil</a:t>
            </a:r>
            <a:r>
              <a:rPr sz="15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l</a:t>
            </a:r>
            <a:r>
              <a:rPr sz="15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a</a:t>
            </a:r>
            <a:endParaRPr sz="1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500" spc="-10" dirty="0">
                <a:latin typeface="Calibri"/>
                <a:cs typeface="Calibri"/>
              </a:rPr>
              <a:t>Hawks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Cay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Resort: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www.facebook.com/hawkscayresort</a:t>
            </a:r>
            <a:endParaRPr sz="1500">
              <a:latin typeface="Calibri"/>
              <a:cs typeface="Calibri"/>
            </a:endParaRPr>
          </a:p>
          <a:p>
            <a:pPr marL="355600" marR="287655" indent="-3435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500" spc="-10" dirty="0">
                <a:latin typeface="Calibri"/>
                <a:cs typeface="Calibri"/>
              </a:rPr>
              <a:t>Four </a:t>
            </a:r>
            <a:r>
              <a:rPr sz="1500" spc="-5" dirty="0">
                <a:latin typeface="Calibri"/>
                <a:cs typeface="Calibri"/>
              </a:rPr>
              <a:t>Seasons Resorts Group: </a:t>
            </a:r>
            <a:r>
              <a:rPr sz="1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https://www.facebook.com/FourSeasons</a:t>
            </a:r>
            <a:endParaRPr sz="15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500" spc="-10" dirty="0">
                <a:latin typeface="Calibri"/>
                <a:cs typeface="Calibri"/>
              </a:rPr>
              <a:t>Four </a:t>
            </a:r>
            <a:r>
              <a:rPr sz="1500" spc="-5" dirty="0">
                <a:latin typeface="Calibri"/>
                <a:cs typeface="Calibri"/>
              </a:rPr>
              <a:t>Seasons </a:t>
            </a:r>
            <a:r>
              <a:rPr sz="1500" spc="-15" dirty="0">
                <a:latin typeface="Calibri"/>
                <a:cs typeface="Calibri"/>
              </a:rPr>
              <a:t>Vancouver: </a:t>
            </a:r>
            <a:r>
              <a:rPr sz="15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https://www.facebook.com/FourSeasonsHot </a:t>
            </a:r>
            <a:r>
              <a:rPr sz="1500" spc="-3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5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elVancouver</a:t>
            </a:r>
            <a:endParaRPr sz="1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500" spc="-5" dirty="0">
                <a:latin typeface="Calibri"/>
                <a:cs typeface="Calibri"/>
              </a:rPr>
              <a:t>Marriott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Napa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Valley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Hotel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&amp;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Spa:</a:t>
            </a:r>
            <a:endParaRPr sz="15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5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https://www.facebook.com/NapaHotel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8136" y="461594"/>
            <a:ext cx="54330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Social</a:t>
            </a:r>
            <a:r>
              <a:rPr spc="-35" dirty="0"/>
              <a:t> </a:t>
            </a:r>
            <a:r>
              <a:rPr dirty="0"/>
              <a:t>media</a:t>
            </a:r>
            <a:r>
              <a:rPr spc="-70" dirty="0"/>
              <a:t> </a:t>
            </a:r>
            <a:r>
              <a:rPr spc="-5" dirty="0"/>
              <a:t>objectives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92040" y="2574035"/>
            <a:ext cx="3906520" cy="1143000"/>
            <a:chOff x="4892040" y="2574035"/>
            <a:chExt cx="3906520" cy="1143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40" y="2574035"/>
              <a:ext cx="3906012" cy="1143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084" y="2822447"/>
              <a:ext cx="2473452" cy="6537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4331" y="2594355"/>
              <a:ext cx="3820795" cy="10567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748909" y="2881706"/>
            <a:ext cx="2192655" cy="4387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70"/>
              </a:lnSpc>
              <a:spcBef>
                <a:spcPts val="95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Connections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390"/>
              </a:lnSpc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(with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existing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clients)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29071" y="3631691"/>
            <a:ext cx="2632075" cy="1141730"/>
            <a:chOff x="5529071" y="3631691"/>
            <a:chExt cx="2632075" cy="11417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9071" y="3631691"/>
              <a:ext cx="2631948" cy="11414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71031" y="3712463"/>
              <a:ext cx="1776984" cy="9890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1108" y="3651122"/>
              <a:ext cx="2547239" cy="105676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095746" y="3771391"/>
            <a:ext cx="1499235" cy="774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7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Relationships</a:t>
            </a:r>
            <a:endParaRPr sz="1600"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90"/>
              </a:spcBef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(to drive loyalty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create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new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connections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sharing)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64579" y="4687823"/>
            <a:ext cx="1402080" cy="1143000"/>
            <a:chOff x="6164579" y="4687823"/>
            <a:chExt cx="1402080" cy="114300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64579" y="4687823"/>
              <a:ext cx="1359407" cy="1143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0675" y="5020055"/>
              <a:ext cx="1395983" cy="5181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07886" y="4707889"/>
              <a:ext cx="1273683" cy="1056767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324727" y="5079619"/>
            <a:ext cx="1041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sz="1600" b="1" spc="-3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b="1" spc="-2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600" b="1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sz="1600" b="1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677911" y="3442715"/>
            <a:ext cx="1085215" cy="1263650"/>
            <a:chOff x="7677911" y="3442715"/>
            <a:chExt cx="1085215" cy="1263650"/>
          </a:xfrm>
        </p:grpSpPr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77911" y="3442715"/>
              <a:ext cx="1085088" cy="12633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4901" y="3466464"/>
              <a:ext cx="990715" cy="11686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724901" y="3466464"/>
              <a:ext cx="991235" cy="1169035"/>
            </a:xfrm>
            <a:custGeom>
              <a:avLst/>
              <a:gdLst/>
              <a:ahLst/>
              <a:cxnLst/>
              <a:rect l="l" t="t" r="r" b="b"/>
              <a:pathLst>
                <a:path w="991234" h="1169035">
                  <a:moveTo>
                    <a:pt x="882650" y="925576"/>
                  </a:moveTo>
                  <a:lnTo>
                    <a:pt x="897098" y="888164"/>
                  </a:lnTo>
                  <a:lnTo>
                    <a:pt x="907065" y="849524"/>
                  </a:lnTo>
                  <a:lnTo>
                    <a:pt x="912636" y="809846"/>
                  </a:lnTo>
                  <a:lnTo>
                    <a:pt x="913898" y="769324"/>
                  </a:lnTo>
                  <a:lnTo>
                    <a:pt x="910938" y="728150"/>
                  </a:lnTo>
                  <a:lnTo>
                    <a:pt x="903843" y="686515"/>
                  </a:lnTo>
                  <a:lnTo>
                    <a:pt x="892700" y="644612"/>
                  </a:lnTo>
                  <a:lnTo>
                    <a:pt x="877595" y="602633"/>
                  </a:lnTo>
                  <a:lnTo>
                    <a:pt x="858616" y="560771"/>
                  </a:lnTo>
                  <a:lnTo>
                    <a:pt x="835849" y="519216"/>
                  </a:lnTo>
                  <a:lnTo>
                    <a:pt x="809381" y="478162"/>
                  </a:lnTo>
                  <a:lnTo>
                    <a:pt x="779300" y="437801"/>
                  </a:lnTo>
                  <a:lnTo>
                    <a:pt x="745691" y="398324"/>
                  </a:lnTo>
                  <a:lnTo>
                    <a:pt x="708642" y="359925"/>
                  </a:lnTo>
                  <a:lnTo>
                    <a:pt x="668240" y="322795"/>
                  </a:lnTo>
                  <a:lnTo>
                    <a:pt x="624571" y="287126"/>
                  </a:lnTo>
                  <a:lnTo>
                    <a:pt x="577723" y="253111"/>
                  </a:lnTo>
                  <a:lnTo>
                    <a:pt x="539242" y="337566"/>
                  </a:lnTo>
                  <a:lnTo>
                    <a:pt x="453898" y="77470"/>
                  </a:lnTo>
                  <a:lnTo>
                    <a:pt x="692912" y="0"/>
                  </a:lnTo>
                  <a:lnTo>
                    <a:pt x="654430" y="84455"/>
                  </a:lnTo>
                  <a:lnTo>
                    <a:pt x="701280" y="118449"/>
                  </a:lnTo>
                  <a:lnTo>
                    <a:pt x="744953" y="154099"/>
                  </a:lnTo>
                  <a:lnTo>
                    <a:pt x="785361" y="191213"/>
                  </a:lnTo>
                  <a:lnTo>
                    <a:pt x="822417" y="229598"/>
                  </a:lnTo>
                  <a:lnTo>
                    <a:pt x="856034" y="269063"/>
                  </a:lnTo>
                  <a:lnTo>
                    <a:pt x="886126" y="309414"/>
                  </a:lnTo>
                  <a:lnTo>
                    <a:pt x="912604" y="350459"/>
                  </a:lnTo>
                  <a:lnTo>
                    <a:pt x="935382" y="392006"/>
                  </a:lnTo>
                  <a:lnTo>
                    <a:pt x="954372" y="433864"/>
                  </a:lnTo>
                  <a:lnTo>
                    <a:pt x="969488" y="475838"/>
                  </a:lnTo>
                  <a:lnTo>
                    <a:pt x="980642" y="517738"/>
                  </a:lnTo>
                  <a:lnTo>
                    <a:pt x="987746" y="559370"/>
                  </a:lnTo>
                  <a:lnTo>
                    <a:pt x="990715" y="600543"/>
                  </a:lnTo>
                  <a:lnTo>
                    <a:pt x="989460" y="641064"/>
                  </a:lnTo>
                  <a:lnTo>
                    <a:pt x="983895" y="680741"/>
                  </a:lnTo>
                  <a:lnTo>
                    <a:pt x="973932" y="719381"/>
                  </a:lnTo>
                  <a:lnTo>
                    <a:pt x="959484" y="756793"/>
                  </a:lnTo>
                  <a:lnTo>
                    <a:pt x="882650" y="925576"/>
                  </a:lnTo>
                  <a:lnTo>
                    <a:pt x="864391" y="960340"/>
                  </a:lnTo>
                  <a:lnTo>
                    <a:pt x="842511" y="992549"/>
                  </a:lnTo>
                  <a:lnTo>
                    <a:pt x="817208" y="1022170"/>
                  </a:lnTo>
                  <a:lnTo>
                    <a:pt x="788676" y="1049169"/>
                  </a:lnTo>
                  <a:lnTo>
                    <a:pt x="757113" y="1073513"/>
                  </a:lnTo>
                  <a:lnTo>
                    <a:pt x="722715" y="1095169"/>
                  </a:lnTo>
                  <a:lnTo>
                    <a:pt x="685677" y="1114105"/>
                  </a:lnTo>
                  <a:lnTo>
                    <a:pt x="646197" y="1130287"/>
                  </a:lnTo>
                  <a:lnTo>
                    <a:pt x="604471" y="1143682"/>
                  </a:lnTo>
                  <a:lnTo>
                    <a:pt x="560694" y="1154258"/>
                  </a:lnTo>
                  <a:lnTo>
                    <a:pt x="515064" y="1161980"/>
                  </a:lnTo>
                  <a:lnTo>
                    <a:pt x="467776" y="1166818"/>
                  </a:lnTo>
                  <a:lnTo>
                    <a:pt x="419028" y="1168736"/>
                  </a:lnTo>
                  <a:lnTo>
                    <a:pt x="369014" y="1167703"/>
                  </a:lnTo>
                  <a:lnTo>
                    <a:pt x="317933" y="1163686"/>
                  </a:lnTo>
                  <a:lnTo>
                    <a:pt x="265979" y="1156650"/>
                  </a:lnTo>
                  <a:lnTo>
                    <a:pt x="213349" y="1146564"/>
                  </a:lnTo>
                  <a:lnTo>
                    <a:pt x="160240" y="1133395"/>
                  </a:lnTo>
                  <a:lnTo>
                    <a:pt x="106848" y="1117109"/>
                  </a:lnTo>
                  <a:lnTo>
                    <a:pt x="53369" y="1097673"/>
                  </a:lnTo>
                  <a:lnTo>
                    <a:pt x="0" y="1075055"/>
                  </a:lnTo>
                  <a:lnTo>
                    <a:pt x="76707" y="906272"/>
                  </a:lnTo>
                  <a:lnTo>
                    <a:pt x="128158" y="928123"/>
                  </a:lnTo>
                  <a:lnTo>
                    <a:pt x="179836" y="947046"/>
                  </a:lnTo>
                  <a:lnTo>
                    <a:pt x="231550" y="963056"/>
                  </a:lnTo>
                  <a:lnTo>
                    <a:pt x="283112" y="976168"/>
                  </a:lnTo>
                  <a:lnTo>
                    <a:pt x="334332" y="986399"/>
                  </a:lnTo>
                  <a:lnTo>
                    <a:pt x="385021" y="993764"/>
                  </a:lnTo>
                  <a:lnTo>
                    <a:pt x="434989" y="998280"/>
                  </a:lnTo>
                  <a:lnTo>
                    <a:pt x="484047" y="999961"/>
                  </a:lnTo>
                  <a:lnTo>
                    <a:pt x="532006" y="998824"/>
                  </a:lnTo>
                  <a:lnTo>
                    <a:pt x="578675" y="994884"/>
                  </a:lnTo>
                  <a:lnTo>
                    <a:pt x="623867" y="988158"/>
                  </a:lnTo>
                  <a:lnTo>
                    <a:pt x="667390" y="978660"/>
                  </a:lnTo>
                  <a:lnTo>
                    <a:pt x="709056" y="966407"/>
                  </a:lnTo>
                  <a:lnTo>
                    <a:pt x="748676" y="951415"/>
                  </a:lnTo>
                  <a:lnTo>
                    <a:pt x="786060" y="933699"/>
                  </a:lnTo>
                  <a:lnTo>
                    <a:pt x="821018" y="913275"/>
                  </a:lnTo>
                  <a:lnTo>
                    <a:pt x="853362" y="890159"/>
                  </a:lnTo>
                  <a:lnTo>
                    <a:pt x="882901" y="864367"/>
                  </a:lnTo>
                  <a:lnTo>
                    <a:pt x="909447" y="83591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5940" y="1814829"/>
            <a:ext cx="3976370" cy="4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Social media </a:t>
            </a:r>
            <a:r>
              <a:rPr sz="2400" b="1" spc="-15" dirty="0">
                <a:latin typeface="Calibri"/>
                <a:cs typeface="Calibri"/>
              </a:rPr>
              <a:t>offers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powerful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opportunity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for: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ts val="3335"/>
              </a:lnSpc>
              <a:buAutoNum type="arabicPeriod"/>
              <a:tabLst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Branding</a:t>
            </a:r>
            <a:endParaRPr sz="2800">
              <a:latin typeface="Calibri"/>
              <a:cs typeface="Calibri"/>
            </a:endParaRPr>
          </a:p>
          <a:p>
            <a:pPr marL="355600" marR="329565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Building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online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reputation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Serving</a:t>
            </a:r>
            <a:r>
              <a:rPr sz="2800" spc="-20" dirty="0">
                <a:latin typeface="Calibri"/>
                <a:cs typeface="Calibri"/>
              </a:rPr>
              <a:t> customers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better</a:t>
            </a:r>
            <a:endParaRPr sz="2800">
              <a:latin typeface="Calibri"/>
              <a:cs typeface="Calibri"/>
            </a:endParaRPr>
          </a:p>
          <a:p>
            <a:pPr marL="355600" marR="88265" indent="-343535">
              <a:lnSpc>
                <a:spcPct val="100000"/>
              </a:lnSpc>
              <a:buFont typeface="Calibri"/>
              <a:buAutoNum type="arabicPeriod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i="1" spc="-10" dirty="0">
                <a:latin typeface="Calibri"/>
                <a:cs typeface="Calibri"/>
              </a:rPr>
              <a:t>Emerging </a:t>
            </a:r>
            <a:r>
              <a:rPr sz="2800" i="1" spc="-5" dirty="0">
                <a:latin typeface="Calibri"/>
                <a:cs typeface="Calibri"/>
              </a:rPr>
              <a:t>opportunity: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cultivating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sales </a:t>
            </a:r>
            <a:r>
              <a:rPr sz="2800" spc="-5" dirty="0">
                <a:latin typeface="Calibri"/>
                <a:cs typeface="Calibri"/>
              </a:rPr>
              <a:t> channel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 direct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online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bookings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79185" y="2066035"/>
            <a:ext cx="233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995E3"/>
                </a:solidFill>
                <a:latin typeface="Calibri"/>
                <a:cs typeface="Calibri"/>
              </a:rPr>
              <a:t>The</a:t>
            </a:r>
            <a:r>
              <a:rPr sz="1800" b="1" spc="-2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95E3"/>
                </a:solidFill>
                <a:latin typeface="Calibri"/>
                <a:cs typeface="Calibri"/>
              </a:rPr>
              <a:t>Social</a:t>
            </a:r>
            <a:r>
              <a:rPr sz="1800" b="1" spc="-5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995E3"/>
                </a:solidFill>
                <a:latin typeface="Calibri"/>
                <a:cs typeface="Calibri"/>
              </a:rPr>
              <a:t>Media</a:t>
            </a:r>
            <a:r>
              <a:rPr sz="1800" b="1" spc="-25" dirty="0">
                <a:solidFill>
                  <a:srgbClr val="0995E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995E3"/>
                </a:solidFill>
                <a:latin typeface="Calibri"/>
                <a:cs typeface="Calibri"/>
              </a:rPr>
              <a:t>Funnel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6998" y="461594"/>
            <a:ext cx="728408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Social</a:t>
            </a:r>
            <a:r>
              <a:rPr spc="-30" dirty="0"/>
              <a:t> </a:t>
            </a:r>
            <a:r>
              <a:rPr spc="-5" dirty="0"/>
              <a:t>media</a:t>
            </a:r>
            <a:r>
              <a:rPr spc="-35" dirty="0"/>
              <a:t> strategy</a:t>
            </a:r>
            <a:r>
              <a:rPr spc="-10" dirty="0"/>
              <a:t> </a:t>
            </a:r>
            <a:r>
              <a:rPr spc="-30" dirty="0"/>
              <a:t>for</a:t>
            </a:r>
            <a:r>
              <a:rPr spc="-5" dirty="0"/>
              <a:t> </a:t>
            </a:r>
            <a:r>
              <a:rPr spc="-10" dirty="0"/>
              <a:t>hotels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14527" y="1400555"/>
            <a:ext cx="8315325" cy="4608830"/>
            <a:chOff x="414527" y="1400555"/>
            <a:chExt cx="8315325" cy="46088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27" y="5396484"/>
              <a:ext cx="8314944" cy="6111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6076" y="5437632"/>
              <a:ext cx="1885188" cy="57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199" y="5416587"/>
              <a:ext cx="8229600" cy="5248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527" y="4597907"/>
              <a:ext cx="8314944" cy="8915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8044" y="4637532"/>
              <a:ext cx="3921252" cy="571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199" y="4617211"/>
              <a:ext cx="8229600" cy="807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527" y="3797807"/>
              <a:ext cx="8314944" cy="8930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44239" y="3838955"/>
              <a:ext cx="2308860" cy="571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199" y="3817873"/>
              <a:ext cx="8229600" cy="8072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527" y="2999231"/>
              <a:ext cx="8314944" cy="8915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55392" y="3038855"/>
              <a:ext cx="3685031" cy="571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7199" y="3018536"/>
              <a:ext cx="8229600" cy="8072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4527" y="2199131"/>
              <a:ext cx="8314944" cy="8930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19627" y="2240280"/>
              <a:ext cx="2956560" cy="571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199" y="2219197"/>
              <a:ext cx="8229600" cy="8072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527" y="1400555"/>
              <a:ext cx="8314944" cy="8915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50920" y="1440179"/>
              <a:ext cx="2093976" cy="5715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7199" y="1419732"/>
              <a:ext cx="8229600" cy="80733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806954" y="1506092"/>
            <a:ext cx="3529329" cy="429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ESTABLISH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GOALS</a:t>
            </a:r>
            <a:endParaRPr sz="1800">
              <a:latin typeface="Calibri"/>
              <a:cs typeface="Calibri"/>
            </a:endParaRPr>
          </a:p>
          <a:p>
            <a:pPr marL="130175" marR="121920" indent="363855">
              <a:lnSpc>
                <a:spcPts val="6300"/>
              </a:lnSpc>
              <a:spcBef>
                <a:spcPts val="894"/>
              </a:spcBef>
            </a:pP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CUSTOMISE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PROFILE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 PLAN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CREATE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UNIQUE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OPTIMISE</a:t>
            </a:r>
            <a:r>
              <a:rPr sz="18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ts val="6300"/>
              </a:lnSpc>
              <a:spcBef>
                <a:spcPts val="695"/>
              </a:spcBef>
            </a:pP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FOLLOW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800" b="1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MEDIA </a:t>
            </a:r>
            <a:r>
              <a:rPr sz="1800" b="1" spc="-3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TRACK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11823" y="3086100"/>
            <a:ext cx="1135380" cy="2741930"/>
            <a:chOff x="6211823" y="3086100"/>
            <a:chExt cx="1135380" cy="2741930"/>
          </a:xfrm>
        </p:grpSpPr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11823" y="3086100"/>
              <a:ext cx="1135379" cy="27416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59575" y="3110738"/>
              <a:ext cx="1040256" cy="26462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59575" y="3110738"/>
              <a:ext cx="1040765" cy="2646680"/>
            </a:xfrm>
            <a:custGeom>
              <a:avLst/>
              <a:gdLst/>
              <a:ahLst/>
              <a:cxnLst/>
              <a:rect l="l" t="t" r="r" b="b"/>
              <a:pathLst>
                <a:path w="1040765" h="2646679">
                  <a:moveTo>
                    <a:pt x="1040256" y="1499997"/>
                  </a:moveTo>
                  <a:lnTo>
                    <a:pt x="1039261" y="1449625"/>
                  </a:lnTo>
                  <a:lnTo>
                    <a:pt x="1036298" y="1399720"/>
                  </a:lnTo>
                  <a:lnTo>
                    <a:pt x="1031405" y="1350333"/>
                  </a:lnTo>
                  <a:lnTo>
                    <a:pt x="1024619" y="1301517"/>
                  </a:lnTo>
                  <a:lnTo>
                    <a:pt x="1015976" y="1253324"/>
                  </a:lnTo>
                  <a:lnTo>
                    <a:pt x="1005514" y="1205806"/>
                  </a:lnTo>
                  <a:lnTo>
                    <a:pt x="993268" y="1159016"/>
                  </a:lnTo>
                  <a:lnTo>
                    <a:pt x="979276" y="1113005"/>
                  </a:lnTo>
                  <a:lnTo>
                    <a:pt x="963575" y="1067826"/>
                  </a:lnTo>
                  <a:lnTo>
                    <a:pt x="946201" y="1023532"/>
                  </a:lnTo>
                  <a:lnTo>
                    <a:pt x="927191" y="980173"/>
                  </a:lnTo>
                  <a:lnTo>
                    <a:pt x="906582" y="937804"/>
                  </a:lnTo>
                  <a:lnTo>
                    <a:pt x="884410" y="896476"/>
                  </a:lnTo>
                  <a:lnTo>
                    <a:pt x="860713" y="856240"/>
                  </a:lnTo>
                  <a:lnTo>
                    <a:pt x="835528" y="817151"/>
                  </a:lnTo>
                  <a:lnTo>
                    <a:pt x="808890" y="779259"/>
                  </a:lnTo>
                  <a:lnTo>
                    <a:pt x="780837" y="742617"/>
                  </a:lnTo>
                  <a:lnTo>
                    <a:pt x="751406" y="707277"/>
                  </a:lnTo>
                  <a:lnTo>
                    <a:pt x="720633" y="673292"/>
                  </a:lnTo>
                  <a:lnTo>
                    <a:pt x="688555" y="640713"/>
                  </a:lnTo>
                  <a:lnTo>
                    <a:pt x="655209" y="609594"/>
                  </a:lnTo>
                  <a:lnTo>
                    <a:pt x="620631" y="579986"/>
                  </a:lnTo>
                  <a:lnTo>
                    <a:pt x="584859" y="551941"/>
                  </a:lnTo>
                  <a:lnTo>
                    <a:pt x="547930" y="525513"/>
                  </a:lnTo>
                  <a:lnTo>
                    <a:pt x="509879" y="500752"/>
                  </a:lnTo>
                  <a:lnTo>
                    <a:pt x="470745" y="477712"/>
                  </a:lnTo>
                  <a:lnTo>
                    <a:pt x="430562" y="456444"/>
                  </a:lnTo>
                  <a:lnTo>
                    <a:pt x="389370" y="437001"/>
                  </a:lnTo>
                  <a:lnTo>
                    <a:pt x="347203" y="419435"/>
                  </a:lnTo>
                  <a:lnTo>
                    <a:pt x="304099" y="403798"/>
                  </a:lnTo>
                  <a:lnTo>
                    <a:pt x="260096" y="390144"/>
                  </a:lnTo>
                  <a:lnTo>
                    <a:pt x="260096" y="520064"/>
                  </a:lnTo>
                  <a:lnTo>
                    <a:pt x="0" y="223647"/>
                  </a:lnTo>
                  <a:lnTo>
                    <a:pt x="260096" y="0"/>
                  </a:lnTo>
                  <a:lnTo>
                    <a:pt x="260096" y="130048"/>
                  </a:lnTo>
                  <a:lnTo>
                    <a:pt x="304099" y="143703"/>
                  </a:lnTo>
                  <a:lnTo>
                    <a:pt x="347203" y="159340"/>
                  </a:lnTo>
                  <a:lnTo>
                    <a:pt x="389370" y="176908"/>
                  </a:lnTo>
                  <a:lnTo>
                    <a:pt x="430562" y="196353"/>
                  </a:lnTo>
                  <a:lnTo>
                    <a:pt x="470745" y="217624"/>
                  </a:lnTo>
                  <a:lnTo>
                    <a:pt x="509879" y="240668"/>
                  </a:lnTo>
                  <a:lnTo>
                    <a:pt x="547930" y="265432"/>
                  </a:lnTo>
                  <a:lnTo>
                    <a:pt x="584859" y="291864"/>
                  </a:lnTo>
                  <a:lnTo>
                    <a:pt x="620631" y="319913"/>
                  </a:lnTo>
                  <a:lnTo>
                    <a:pt x="655209" y="349525"/>
                  </a:lnTo>
                  <a:lnTo>
                    <a:pt x="688555" y="380648"/>
                  </a:lnTo>
                  <a:lnTo>
                    <a:pt x="720633" y="413231"/>
                  </a:lnTo>
                  <a:lnTo>
                    <a:pt x="751406" y="447220"/>
                  </a:lnTo>
                  <a:lnTo>
                    <a:pt x="780837" y="482563"/>
                  </a:lnTo>
                  <a:lnTo>
                    <a:pt x="808890" y="519209"/>
                  </a:lnTo>
                  <a:lnTo>
                    <a:pt x="835528" y="557104"/>
                  </a:lnTo>
                  <a:lnTo>
                    <a:pt x="860713" y="596196"/>
                  </a:lnTo>
                  <a:lnTo>
                    <a:pt x="884410" y="636433"/>
                  </a:lnTo>
                  <a:lnTo>
                    <a:pt x="906582" y="677763"/>
                  </a:lnTo>
                  <a:lnTo>
                    <a:pt x="927191" y="720134"/>
                  </a:lnTo>
                  <a:lnTo>
                    <a:pt x="946201" y="763492"/>
                  </a:lnTo>
                  <a:lnTo>
                    <a:pt x="963575" y="807786"/>
                  </a:lnTo>
                  <a:lnTo>
                    <a:pt x="979276" y="852963"/>
                  </a:lnTo>
                  <a:lnTo>
                    <a:pt x="993268" y="898971"/>
                  </a:lnTo>
                  <a:lnTo>
                    <a:pt x="1005514" y="945758"/>
                  </a:lnTo>
                  <a:lnTo>
                    <a:pt x="1015976" y="993271"/>
                  </a:lnTo>
                  <a:lnTo>
                    <a:pt x="1024619" y="1041459"/>
                  </a:lnTo>
                  <a:lnTo>
                    <a:pt x="1031405" y="1090267"/>
                  </a:lnTo>
                  <a:lnTo>
                    <a:pt x="1036298" y="1139646"/>
                  </a:lnTo>
                  <a:lnTo>
                    <a:pt x="1039261" y="1189541"/>
                  </a:lnTo>
                  <a:lnTo>
                    <a:pt x="1040256" y="1239901"/>
                  </a:lnTo>
                  <a:lnTo>
                    <a:pt x="1040256" y="1499997"/>
                  </a:lnTo>
                  <a:lnTo>
                    <a:pt x="1039243" y="1551058"/>
                  </a:lnTo>
                  <a:lnTo>
                    <a:pt x="1036231" y="1601548"/>
                  </a:lnTo>
                  <a:lnTo>
                    <a:pt x="1031262" y="1651418"/>
                  </a:lnTo>
                  <a:lnTo>
                    <a:pt x="1024379" y="1700624"/>
                  </a:lnTo>
                  <a:lnTo>
                    <a:pt x="1015624" y="1749118"/>
                  </a:lnTo>
                  <a:lnTo>
                    <a:pt x="1005039" y="1796854"/>
                  </a:lnTo>
                  <a:lnTo>
                    <a:pt x="992666" y="1843784"/>
                  </a:lnTo>
                  <a:lnTo>
                    <a:pt x="978549" y="1889863"/>
                  </a:lnTo>
                  <a:lnTo>
                    <a:pt x="962728" y="1935044"/>
                  </a:lnTo>
                  <a:lnTo>
                    <a:pt x="945247" y="1979280"/>
                  </a:lnTo>
                  <a:lnTo>
                    <a:pt x="926148" y="2022524"/>
                  </a:lnTo>
                  <a:lnTo>
                    <a:pt x="905472" y="2064731"/>
                  </a:lnTo>
                  <a:lnTo>
                    <a:pt x="883263" y="2105853"/>
                  </a:lnTo>
                  <a:lnTo>
                    <a:pt x="859562" y="2145845"/>
                  </a:lnTo>
                  <a:lnTo>
                    <a:pt x="834412" y="2184658"/>
                  </a:lnTo>
                  <a:lnTo>
                    <a:pt x="807855" y="2222247"/>
                  </a:lnTo>
                  <a:lnTo>
                    <a:pt x="779933" y="2258566"/>
                  </a:lnTo>
                  <a:lnTo>
                    <a:pt x="750688" y="2293566"/>
                  </a:lnTo>
                  <a:lnTo>
                    <a:pt x="720164" y="2327203"/>
                  </a:lnTo>
                  <a:lnTo>
                    <a:pt x="688401" y="2359429"/>
                  </a:lnTo>
                  <a:lnTo>
                    <a:pt x="655443" y="2390198"/>
                  </a:lnTo>
                  <a:lnTo>
                    <a:pt x="621332" y="2419463"/>
                  </a:lnTo>
                  <a:lnTo>
                    <a:pt x="586109" y="2447178"/>
                  </a:lnTo>
                  <a:lnTo>
                    <a:pt x="549818" y="2473295"/>
                  </a:lnTo>
                  <a:lnTo>
                    <a:pt x="512500" y="2497769"/>
                  </a:lnTo>
                  <a:lnTo>
                    <a:pt x="474197" y="2520553"/>
                  </a:lnTo>
                  <a:lnTo>
                    <a:pt x="434953" y="2541600"/>
                  </a:lnTo>
                  <a:lnTo>
                    <a:pt x="394809" y="2560864"/>
                  </a:lnTo>
                  <a:lnTo>
                    <a:pt x="353808" y="2578298"/>
                  </a:lnTo>
                  <a:lnTo>
                    <a:pt x="311991" y="2593855"/>
                  </a:lnTo>
                  <a:lnTo>
                    <a:pt x="269401" y="2607489"/>
                  </a:lnTo>
                  <a:lnTo>
                    <a:pt x="226081" y="2619153"/>
                  </a:lnTo>
                  <a:lnTo>
                    <a:pt x="182072" y="2628801"/>
                  </a:lnTo>
                  <a:lnTo>
                    <a:pt x="137418" y="2636386"/>
                  </a:lnTo>
                  <a:lnTo>
                    <a:pt x="92159" y="2641862"/>
                  </a:lnTo>
                  <a:lnTo>
                    <a:pt x="46339" y="2645182"/>
                  </a:lnTo>
                  <a:lnTo>
                    <a:pt x="0" y="2646299"/>
                  </a:lnTo>
                  <a:lnTo>
                    <a:pt x="0" y="2386203"/>
                  </a:lnTo>
                  <a:lnTo>
                    <a:pt x="46435" y="2385075"/>
                  </a:lnTo>
                  <a:lnTo>
                    <a:pt x="92387" y="2381724"/>
                  </a:lnTo>
                  <a:lnTo>
                    <a:pt x="137810" y="2376193"/>
                  </a:lnTo>
                  <a:lnTo>
                    <a:pt x="182659" y="2368528"/>
                  </a:lnTo>
                  <a:lnTo>
                    <a:pt x="226888" y="2358773"/>
                  </a:lnTo>
                  <a:lnTo>
                    <a:pt x="270450" y="2346975"/>
                  </a:lnTo>
                  <a:lnTo>
                    <a:pt x="313300" y="2333178"/>
                  </a:lnTo>
                  <a:lnTo>
                    <a:pt x="355392" y="2317428"/>
                  </a:lnTo>
                  <a:lnTo>
                    <a:pt x="396681" y="2299768"/>
                  </a:lnTo>
                  <a:lnTo>
                    <a:pt x="437119" y="2280246"/>
                  </a:lnTo>
                  <a:lnTo>
                    <a:pt x="476662" y="2258904"/>
                  </a:lnTo>
                  <a:lnTo>
                    <a:pt x="515264" y="2235790"/>
                  </a:lnTo>
                  <a:lnTo>
                    <a:pt x="552878" y="2210947"/>
                  </a:lnTo>
                  <a:lnTo>
                    <a:pt x="589460" y="2184422"/>
                  </a:lnTo>
                  <a:lnTo>
                    <a:pt x="624962" y="2156258"/>
                  </a:lnTo>
                  <a:lnTo>
                    <a:pt x="659339" y="2126502"/>
                  </a:lnTo>
                  <a:lnTo>
                    <a:pt x="692546" y="2095198"/>
                  </a:lnTo>
                  <a:lnTo>
                    <a:pt x="724537" y="2062391"/>
                  </a:lnTo>
                  <a:lnTo>
                    <a:pt x="755265" y="2028127"/>
                  </a:lnTo>
                  <a:lnTo>
                    <a:pt x="784685" y="1992451"/>
                  </a:lnTo>
                  <a:lnTo>
                    <a:pt x="812751" y="1955407"/>
                  </a:lnTo>
                  <a:lnTo>
                    <a:pt x="839417" y="1917041"/>
                  </a:lnTo>
                  <a:lnTo>
                    <a:pt x="864637" y="1877399"/>
                  </a:lnTo>
                  <a:lnTo>
                    <a:pt x="888365" y="1836524"/>
                  </a:lnTo>
                  <a:lnTo>
                    <a:pt x="910556" y="1794463"/>
                  </a:lnTo>
                  <a:lnTo>
                    <a:pt x="931164" y="1751259"/>
                  </a:lnTo>
                  <a:lnTo>
                    <a:pt x="950143" y="1706960"/>
                  </a:lnTo>
                  <a:lnTo>
                    <a:pt x="967446" y="1661609"/>
                  </a:lnTo>
                  <a:lnTo>
                    <a:pt x="983029" y="1615251"/>
                  </a:lnTo>
                  <a:lnTo>
                    <a:pt x="996845" y="1567933"/>
                  </a:lnTo>
                  <a:lnTo>
                    <a:pt x="1008849" y="1519698"/>
                  </a:lnTo>
                  <a:lnTo>
                    <a:pt x="1018994" y="1470592"/>
                  </a:lnTo>
                  <a:lnTo>
                    <a:pt x="1027235" y="1420661"/>
                  </a:lnTo>
                  <a:lnTo>
                    <a:pt x="1033526" y="1369949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6370" y="298526"/>
            <a:ext cx="6670675" cy="1043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Establish</a:t>
            </a:r>
            <a:r>
              <a:rPr sz="4000" spc="10" dirty="0"/>
              <a:t> </a:t>
            </a:r>
            <a:r>
              <a:rPr sz="4000" spc="-10" dirty="0"/>
              <a:t>goals</a:t>
            </a:r>
            <a:r>
              <a:rPr sz="4000" spc="-15" dirty="0"/>
              <a:t> </a:t>
            </a:r>
            <a:r>
              <a:rPr sz="4000" spc="-20" dirty="0"/>
              <a:t>to</a:t>
            </a:r>
            <a:r>
              <a:rPr sz="4000" spc="-10" dirty="0"/>
              <a:t> </a:t>
            </a:r>
            <a:r>
              <a:rPr sz="4000" spc="-5" dirty="0"/>
              <a:t>guide</a:t>
            </a:r>
            <a:r>
              <a:rPr sz="4000" spc="-20" dirty="0"/>
              <a:t> </a:t>
            </a:r>
            <a:r>
              <a:rPr sz="4000" spc="-25" dirty="0"/>
              <a:t>content</a:t>
            </a:r>
            <a:endParaRPr sz="4000"/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600" i="1" spc="-5" dirty="0">
                <a:latin typeface="Calibri"/>
                <a:cs typeface="Calibri"/>
              </a:rPr>
              <a:t>The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nature of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social</a:t>
            </a:r>
            <a:r>
              <a:rPr sz="2600" i="1" spc="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media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is </a:t>
            </a:r>
            <a:r>
              <a:rPr sz="2600" i="1" spc="-5" dirty="0">
                <a:latin typeface="Calibri"/>
                <a:cs typeface="Calibri"/>
              </a:rPr>
              <a:t>engagement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958" y="1417574"/>
            <a:ext cx="5027295" cy="45991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16273" y="2022127"/>
            <a:ext cx="1769745" cy="98742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600" b="1" spc="-15" dirty="0">
                <a:solidFill>
                  <a:srgbClr val="404040"/>
                </a:solidFill>
                <a:latin typeface="Calibri"/>
                <a:cs typeface="Calibri"/>
              </a:rPr>
              <a:t>Past</a:t>
            </a:r>
            <a:r>
              <a:rPr sz="16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guests</a:t>
            </a:r>
            <a:endParaRPr sz="16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58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Loyalty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repeat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stays</a:t>
            </a:r>
            <a:endParaRPr sz="1200">
              <a:latin typeface="Calibri"/>
              <a:cs typeface="Calibri"/>
            </a:endParaRPr>
          </a:p>
          <a:p>
            <a:pPr marL="127000" marR="5080" indent="-114300">
              <a:lnSpc>
                <a:spcPts val="132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ed 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9717" y="3937508"/>
            <a:ext cx="1704339" cy="13912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63830">
              <a:lnSpc>
                <a:spcPct val="91500"/>
              </a:lnSpc>
              <a:spcBef>
                <a:spcPts val="259"/>
              </a:spcBef>
            </a:pP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Soon-to-be</a:t>
            </a:r>
            <a:r>
              <a:rPr sz="1600" b="1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guests </a:t>
            </a:r>
            <a:r>
              <a:rPr sz="1600" b="1" spc="-3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(already </a:t>
            </a:r>
            <a:r>
              <a:rPr sz="1600" b="1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404040"/>
                </a:solidFill>
                <a:latin typeface="Calibri"/>
                <a:cs typeface="Calibri"/>
              </a:rPr>
              <a:t>booked)/current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 guests</a:t>
            </a:r>
            <a:endParaRPr sz="16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59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Customer</a:t>
            </a:r>
            <a:r>
              <a:rPr sz="12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satisfaction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sz="1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plan</a:t>
            </a: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visit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6523" y="4090611"/>
            <a:ext cx="1661160" cy="98806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Potential</a:t>
            </a:r>
            <a:r>
              <a:rPr sz="1600" b="1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Calibri"/>
                <a:cs typeface="Calibri"/>
              </a:rPr>
              <a:t>guests</a:t>
            </a:r>
            <a:endParaRPr sz="1600">
              <a:latin typeface="Calibri"/>
              <a:cs typeface="Calibri"/>
            </a:endParaRPr>
          </a:p>
          <a:p>
            <a:pPr marL="127000" marR="188595" indent="-114300">
              <a:lnSpc>
                <a:spcPts val="1320"/>
              </a:lnSpc>
              <a:spcBef>
                <a:spcPts val="725"/>
              </a:spcBef>
              <a:buChar char="•"/>
              <a:tabLst>
                <a:tab pos="127000" algn="l"/>
              </a:tabLst>
            </a:pPr>
            <a:r>
              <a:rPr sz="1200" spc="-15" dirty="0">
                <a:solidFill>
                  <a:srgbClr val="404040"/>
                </a:solidFill>
                <a:latin typeface="Calibri"/>
                <a:cs typeface="Calibri"/>
              </a:rPr>
              <a:t>Make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2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aware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we </a:t>
            </a:r>
            <a:r>
              <a:rPr sz="1200" spc="-25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exist</a:t>
            </a:r>
            <a:endParaRPr sz="1200">
              <a:latin typeface="Calibri"/>
              <a:cs typeface="Calibri"/>
            </a:endParaRPr>
          </a:p>
          <a:p>
            <a:pPr marL="127000" indent="-114300">
              <a:lnSpc>
                <a:spcPct val="100000"/>
              </a:lnSpc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404040"/>
                </a:solidFill>
                <a:latin typeface="Calibri"/>
                <a:cs typeface="Calibri"/>
              </a:rPr>
              <a:t>Encourage</a:t>
            </a:r>
            <a:r>
              <a:rPr sz="12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04040"/>
                </a:solidFill>
                <a:latin typeface="Calibri"/>
                <a:cs typeface="Calibri"/>
              </a:rPr>
              <a:t>book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784" y="2109216"/>
            <a:ext cx="3299460" cy="1409700"/>
            <a:chOff x="176784" y="2109216"/>
            <a:chExt cx="3299460" cy="14097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07" y="2127504"/>
              <a:ext cx="3204972" cy="13197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784" y="2109216"/>
              <a:ext cx="3299460" cy="1409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9262" y="2160346"/>
              <a:ext cx="3086100" cy="1200785"/>
            </a:xfrm>
            <a:custGeom>
              <a:avLst/>
              <a:gdLst/>
              <a:ahLst/>
              <a:cxnLst/>
              <a:rect l="l" t="t" r="r" b="b"/>
              <a:pathLst>
                <a:path w="3086100" h="1200785">
                  <a:moveTo>
                    <a:pt x="3086100" y="0"/>
                  </a:moveTo>
                  <a:lnTo>
                    <a:pt x="0" y="0"/>
                  </a:lnTo>
                  <a:lnTo>
                    <a:pt x="0" y="1200327"/>
                  </a:lnTo>
                  <a:lnTo>
                    <a:pt x="3086100" y="1200327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9262" y="2160346"/>
            <a:ext cx="3086100" cy="1200785"/>
          </a:xfrm>
          <a:prstGeom prst="rect">
            <a:avLst/>
          </a:prstGeom>
          <a:ln w="12700">
            <a:solidFill>
              <a:srgbClr val="D42A16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11811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Contests to boost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conversation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excitement,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offers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opportunities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lead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generation,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email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00271" y="5565647"/>
            <a:ext cx="3912235" cy="1135380"/>
            <a:chOff x="3700271" y="5565647"/>
            <a:chExt cx="3912235" cy="11353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9895" y="5582411"/>
              <a:ext cx="3872484" cy="10439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0271" y="5565647"/>
              <a:ext cx="3477768" cy="11353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772661" y="5615876"/>
              <a:ext cx="3752850" cy="923925"/>
            </a:xfrm>
            <a:custGeom>
              <a:avLst/>
              <a:gdLst/>
              <a:ahLst/>
              <a:cxnLst/>
              <a:rect l="l" t="t" r="r" b="b"/>
              <a:pathLst>
                <a:path w="3752850" h="923925">
                  <a:moveTo>
                    <a:pt x="3752722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3752722" y="923328"/>
                  </a:lnTo>
                  <a:lnTo>
                    <a:pt x="375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772661" y="5615876"/>
            <a:ext cx="3752850" cy="923925"/>
          </a:xfrm>
          <a:prstGeom prst="rect">
            <a:avLst/>
          </a:prstGeom>
          <a:ln w="12700">
            <a:solidFill>
              <a:srgbClr val="D42A1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 marR="612140">
              <a:lnSpc>
                <a:spcPct val="100000"/>
              </a:lnSpc>
              <a:spcBef>
                <a:spcPts val="250"/>
              </a:spcBef>
            </a:pPr>
            <a:r>
              <a:rPr sz="1800" spc="-35" dirty="0">
                <a:latin typeface="Calibri"/>
                <a:cs typeface="Calibri"/>
              </a:rPr>
              <a:t>Travel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guides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local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encourage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planning on </a:t>
            </a:r>
            <a:r>
              <a:rPr sz="1800" spc="-10" dirty="0">
                <a:latin typeface="Calibri"/>
                <a:cs typeface="Calibri"/>
              </a:rPr>
              <a:t>your site: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photos, video,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maps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82696" y="2109216"/>
            <a:ext cx="5798820" cy="3572510"/>
            <a:chOff x="3282696" y="2109216"/>
            <a:chExt cx="5798820" cy="357251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2696" y="2731008"/>
              <a:ext cx="646176" cy="88696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24606" y="2753741"/>
              <a:ext cx="448309" cy="688975"/>
            </a:xfrm>
            <a:custGeom>
              <a:avLst/>
              <a:gdLst/>
              <a:ahLst/>
              <a:cxnLst/>
              <a:rect l="l" t="t" r="r" b="b"/>
              <a:pathLst>
                <a:path w="448310" h="688975">
                  <a:moveTo>
                    <a:pt x="355473" y="612775"/>
                  </a:moveTo>
                  <a:lnTo>
                    <a:pt x="347726" y="615314"/>
                  </a:lnTo>
                  <a:lnTo>
                    <a:pt x="341376" y="627761"/>
                  </a:lnTo>
                  <a:lnTo>
                    <a:pt x="343789" y="635381"/>
                  </a:lnTo>
                  <a:lnTo>
                    <a:pt x="350139" y="638556"/>
                  </a:lnTo>
                  <a:lnTo>
                    <a:pt x="448056" y="688721"/>
                  </a:lnTo>
                  <a:lnTo>
                    <a:pt x="447437" y="674243"/>
                  </a:lnTo>
                  <a:lnTo>
                    <a:pt x="423799" y="674243"/>
                  </a:lnTo>
                  <a:lnTo>
                    <a:pt x="398461" y="634752"/>
                  </a:lnTo>
                  <a:lnTo>
                    <a:pt x="355473" y="612775"/>
                  </a:lnTo>
                  <a:close/>
                </a:path>
                <a:path w="448310" h="688975">
                  <a:moveTo>
                    <a:pt x="398461" y="634752"/>
                  </a:moveTo>
                  <a:lnTo>
                    <a:pt x="423799" y="674243"/>
                  </a:lnTo>
                  <a:lnTo>
                    <a:pt x="433479" y="668020"/>
                  </a:lnTo>
                  <a:lnTo>
                    <a:pt x="421767" y="668020"/>
                  </a:lnTo>
                  <a:lnTo>
                    <a:pt x="420823" y="646184"/>
                  </a:lnTo>
                  <a:lnTo>
                    <a:pt x="398461" y="634752"/>
                  </a:lnTo>
                  <a:close/>
                </a:path>
                <a:path w="448310" h="688975">
                  <a:moveTo>
                    <a:pt x="437134" y="566293"/>
                  </a:moveTo>
                  <a:lnTo>
                    <a:pt x="430149" y="566674"/>
                  </a:lnTo>
                  <a:lnTo>
                    <a:pt x="423164" y="566928"/>
                  </a:lnTo>
                  <a:lnTo>
                    <a:pt x="417703" y="572770"/>
                  </a:lnTo>
                  <a:lnTo>
                    <a:pt x="417957" y="579882"/>
                  </a:lnTo>
                  <a:lnTo>
                    <a:pt x="419731" y="620920"/>
                  </a:lnTo>
                  <a:lnTo>
                    <a:pt x="445135" y="660526"/>
                  </a:lnTo>
                  <a:lnTo>
                    <a:pt x="423799" y="674243"/>
                  </a:lnTo>
                  <a:lnTo>
                    <a:pt x="447437" y="674243"/>
                  </a:lnTo>
                  <a:lnTo>
                    <a:pt x="443357" y="578738"/>
                  </a:lnTo>
                  <a:lnTo>
                    <a:pt x="443103" y="571754"/>
                  </a:lnTo>
                  <a:lnTo>
                    <a:pt x="437134" y="566293"/>
                  </a:lnTo>
                  <a:close/>
                </a:path>
                <a:path w="448310" h="688975">
                  <a:moveTo>
                    <a:pt x="420823" y="646184"/>
                  </a:moveTo>
                  <a:lnTo>
                    <a:pt x="421767" y="668020"/>
                  </a:lnTo>
                  <a:lnTo>
                    <a:pt x="440182" y="656082"/>
                  </a:lnTo>
                  <a:lnTo>
                    <a:pt x="420823" y="646184"/>
                  </a:lnTo>
                  <a:close/>
                </a:path>
                <a:path w="448310" h="688975">
                  <a:moveTo>
                    <a:pt x="419731" y="620920"/>
                  </a:moveTo>
                  <a:lnTo>
                    <a:pt x="420823" y="646184"/>
                  </a:lnTo>
                  <a:lnTo>
                    <a:pt x="440182" y="656082"/>
                  </a:lnTo>
                  <a:lnTo>
                    <a:pt x="421767" y="668020"/>
                  </a:lnTo>
                  <a:lnTo>
                    <a:pt x="433479" y="668020"/>
                  </a:lnTo>
                  <a:lnTo>
                    <a:pt x="445135" y="660526"/>
                  </a:lnTo>
                  <a:lnTo>
                    <a:pt x="419731" y="620920"/>
                  </a:lnTo>
                  <a:close/>
                </a:path>
                <a:path w="448310" h="688975">
                  <a:moveTo>
                    <a:pt x="21463" y="0"/>
                  </a:moveTo>
                  <a:lnTo>
                    <a:pt x="0" y="13716"/>
                  </a:lnTo>
                  <a:lnTo>
                    <a:pt x="398461" y="634752"/>
                  </a:lnTo>
                  <a:lnTo>
                    <a:pt x="420823" y="646184"/>
                  </a:lnTo>
                  <a:lnTo>
                    <a:pt x="419731" y="620920"/>
                  </a:lnTo>
                  <a:lnTo>
                    <a:pt x="21463" y="0"/>
                  </a:lnTo>
                  <a:close/>
                </a:path>
              </a:pathLst>
            </a:custGeom>
            <a:solidFill>
              <a:srgbClr val="D42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2460" y="4671060"/>
              <a:ext cx="455675" cy="101041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571365" y="4807330"/>
              <a:ext cx="283845" cy="812800"/>
            </a:xfrm>
            <a:custGeom>
              <a:avLst/>
              <a:gdLst/>
              <a:ahLst/>
              <a:cxnLst/>
              <a:rect l="l" t="t" r="r" b="b"/>
              <a:pathLst>
                <a:path w="283845" h="812800">
                  <a:moveTo>
                    <a:pt x="41808" y="48237"/>
                  </a:moveTo>
                  <a:lnTo>
                    <a:pt x="35923" y="72758"/>
                  </a:lnTo>
                  <a:lnTo>
                    <a:pt x="259207" y="812203"/>
                  </a:lnTo>
                  <a:lnTo>
                    <a:pt x="283590" y="804862"/>
                  </a:lnTo>
                  <a:lnTo>
                    <a:pt x="60185" y="65383"/>
                  </a:lnTo>
                  <a:lnTo>
                    <a:pt x="41808" y="48237"/>
                  </a:lnTo>
                  <a:close/>
                </a:path>
                <a:path w="283845" h="812800">
                  <a:moveTo>
                    <a:pt x="27177" y="0"/>
                  </a:moveTo>
                  <a:lnTo>
                    <a:pt x="1650" y="107061"/>
                  </a:lnTo>
                  <a:lnTo>
                    <a:pt x="0" y="113792"/>
                  </a:lnTo>
                  <a:lnTo>
                    <a:pt x="4190" y="120650"/>
                  </a:lnTo>
                  <a:lnTo>
                    <a:pt x="17907" y="123952"/>
                  </a:lnTo>
                  <a:lnTo>
                    <a:pt x="24764" y="119761"/>
                  </a:lnTo>
                  <a:lnTo>
                    <a:pt x="26288" y="112903"/>
                  </a:lnTo>
                  <a:lnTo>
                    <a:pt x="35923" y="72758"/>
                  </a:lnTo>
                  <a:lnTo>
                    <a:pt x="22351" y="27813"/>
                  </a:lnTo>
                  <a:lnTo>
                    <a:pt x="46609" y="20447"/>
                  </a:lnTo>
                  <a:lnTo>
                    <a:pt x="49149" y="20447"/>
                  </a:lnTo>
                  <a:lnTo>
                    <a:pt x="27177" y="0"/>
                  </a:lnTo>
                  <a:close/>
                </a:path>
                <a:path w="283845" h="812800">
                  <a:moveTo>
                    <a:pt x="49149" y="20447"/>
                  </a:moveTo>
                  <a:lnTo>
                    <a:pt x="46609" y="20447"/>
                  </a:lnTo>
                  <a:lnTo>
                    <a:pt x="60185" y="65383"/>
                  </a:lnTo>
                  <a:lnTo>
                    <a:pt x="90424" y="93599"/>
                  </a:lnTo>
                  <a:lnTo>
                    <a:pt x="95631" y="98298"/>
                  </a:lnTo>
                  <a:lnTo>
                    <a:pt x="103632" y="98044"/>
                  </a:lnTo>
                  <a:lnTo>
                    <a:pt x="113157" y="87757"/>
                  </a:lnTo>
                  <a:lnTo>
                    <a:pt x="112902" y="79756"/>
                  </a:lnTo>
                  <a:lnTo>
                    <a:pt x="49149" y="20447"/>
                  </a:lnTo>
                  <a:close/>
                </a:path>
                <a:path w="283845" h="812800">
                  <a:moveTo>
                    <a:pt x="46609" y="20447"/>
                  </a:moveTo>
                  <a:lnTo>
                    <a:pt x="22351" y="27813"/>
                  </a:lnTo>
                  <a:lnTo>
                    <a:pt x="35923" y="72758"/>
                  </a:lnTo>
                  <a:lnTo>
                    <a:pt x="41808" y="48237"/>
                  </a:lnTo>
                  <a:lnTo>
                    <a:pt x="25908" y="33401"/>
                  </a:lnTo>
                  <a:lnTo>
                    <a:pt x="46862" y="27178"/>
                  </a:lnTo>
                  <a:lnTo>
                    <a:pt x="48642" y="27178"/>
                  </a:lnTo>
                  <a:lnTo>
                    <a:pt x="46609" y="20447"/>
                  </a:lnTo>
                  <a:close/>
                </a:path>
                <a:path w="283845" h="812800">
                  <a:moveTo>
                    <a:pt x="48642" y="27178"/>
                  </a:moveTo>
                  <a:lnTo>
                    <a:pt x="46862" y="27178"/>
                  </a:lnTo>
                  <a:lnTo>
                    <a:pt x="41808" y="48237"/>
                  </a:lnTo>
                  <a:lnTo>
                    <a:pt x="60185" y="65383"/>
                  </a:lnTo>
                  <a:lnTo>
                    <a:pt x="48642" y="27178"/>
                  </a:lnTo>
                  <a:close/>
                </a:path>
                <a:path w="283845" h="812800">
                  <a:moveTo>
                    <a:pt x="46862" y="27178"/>
                  </a:moveTo>
                  <a:lnTo>
                    <a:pt x="25908" y="33401"/>
                  </a:lnTo>
                  <a:lnTo>
                    <a:pt x="41808" y="48237"/>
                  </a:lnTo>
                  <a:lnTo>
                    <a:pt x="46862" y="27178"/>
                  </a:lnTo>
                  <a:close/>
                </a:path>
              </a:pathLst>
            </a:custGeom>
            <a:solidFill>
              <a:srgbClr val="D42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9944" y="2127504"/>
              <a:ext cx="2671572" cy="104241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1844" y="2109216"/>
              <a:ext cx="2616707" cy="113537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443218" y="2160358"/>
              <a:ext cx="2552700" cy="923925"/>
            </a:xfrm>
            <a:custGeom>
              <a:avLst/>
              <a:gdLst/>
              <a:ahLst/>
              <a:cxnLst/>
              <a:rect l="l" t="t" r="r" b="b"/>
              <a:pathLst>
                <a:path w="2552700" h="923925">
                  <a:moveTo>
                    <a:pt x="2552191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2552191" y="923328"/>
                  </a:lnTo>
                  <a:lnTo>
                    <a:pt x="2552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43218" y="2160358"/>
              <a:ext cx="2552700" cy="923925"/>
            </a:xfrm>
            <a:custGeom>
              <a:avLst/>
              <a:gdLst/>
              <a:ahLst/>
              <a:cxnLst/>
              <a:rect l="l" t="t" r="r" b="b"/>
              <a:pathLst>
                <a:path w="2552700" h="923925">
                  <a:moveTo>
                    <a:pt x="0" y="923328"/>
                  </a:moveTo>
                  <a:lnTo>
                    <a:pt x="2552191" y="923328"/>
                  </a:lnTo>
                  <a:lnTo>
                    <a:pt x="2552191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12699">
              <a:solidFill>
                <a:srgbClr val="D42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23101" y="2178507"/>
            <a:ext cx="22072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Use media as </a:t>
            </a:r>
            <a:r>
              <a:rPr sz="1800" spc="-10" dirty="0">
                <a:latin typeface="Calibri"/>
                <a:cs typeface="Calibri"/>
              </a:rPr>
              <a:t>customer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channel: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Q&amp;A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problem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resolution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11723" y="2590800"/>
            <a:ext cx="1083945" cy="1027430"/>
            <a:chOff x="5411723" y="2590800"/>
            <a:chExt cx="1083945" cy="1027430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11723" y="2590800"/>
              <a:ext cx="1083564" cy="10271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66790" y="2612771"/>
              <a:ext cx="885190" cy="829944"/>
            </a:xfrm>
            <a:custGeom>
              <a:avLst/>
              <a:gdLst/>
              <a:ahLst/>
              <a:cxnLst/>
              <a:rect l="l" t="t" r="r" b="b"/>
              <a:pathLst>
                <a:path w="885189" h="829945">
                  <a:moveTo>
                    <a:pt x="40512" y="713739"/>
                  </a:moveTo>
                  <a:lnTo>
                    <a:pt x="33528" y="717550"/>
                  </a:lnTo>
                  <a:lnTo>
                    <a:pt x="31496" y="724280"/>
                  </a:lnTo>
                  <a:lnTo>
                    <a:pt x="0" y="829563"/>
                  </a:lnTo>
                  <a:lnTo>
                    <a:pt x="34612" y="821689"/>
                  </a:lnTo>
                  <a:lnTo>
                    <a:pt x="27050" y="821689"/>
                  </a:lnTo>
                  <a:lnTo>
                    <a:pt x="9651" y="803148"/>
                  </a:lnTo>
                  <a:lnTo>
                    <a:pt x="43996" y="771004"/>
                  </a:lnTo>
                  <a:lnTo>
                    <a:pt x="55753" y="731519"/>
                  </a:lnTo>
                  <a:lnTo>
                    <a:pt x="57785" y="724788"/>
                  </a:lnTo>
                  <a:lnTo>
                    <a:pt x="53975" y="717676"/>
                  </a:lnTo>
                  <a:lnTo>
                    <a:pt x="47244" y="715644"/>
                  </a:lnTo>
                  <a:lnTo>
                    <a:pt x="40512" y="713739"/>
                  </a:lnTo>
                  <a:close/>
                </a:path>
                <a:path w="885189" h="829945">
                  <a:moveTo>
                    <a:pt x="43996" y="771004"/>
                  </a:moveTo>
                  <a:lnTo>
                    <a:pt x="9651" y="803148"/>
                  </a:lnTo>
                  <a:lnTo>
                    <a:pt x="27050" y="821689"/>
                  </a:lnTo>
                  <a:lnTo>
                    <a:pt x="33157" y="815975"/>
                  </a:lnTo>
                  <a:lnTo>
                    <a:pt x="30607" y="815975"/>
                  </a:lnTo>
                  <a:lnTo>
                    <a:pt x="15621" y="799973"/>
                  </a:lnTo>
                  <a:lnTo>
                    <a:pt x="36806" y="795153"/>
                  </a:lnTo>
                  <a:lnTo>
                    <a:pt x="43996" y="771004"/>
                  </a:lnTo>
                  <a:close/>
                </a:path>
                <a:path w="885189" h="829945">
                  <a:moveTo>
                    <a:pt x="108458" y="778890"/>
                  </a:moveTo>
                  <a:lnTo>
                    <a:pt x="61375" y="789565"/>
                  </a:lnTo>
                  <a:lnTo>
                    <a:pt x="27050" y="821689"/>
                  </a:lnTo>
                  <a:lnTo>
                    <a:pt x="34612" y="821689"/>
                  </a:lnTo>
                  <a:lnTo>
                    <a:pt x="114046" y="803655"/>
                  </a:lnTo>
                  <a:lnTo>
                    <a:pt x="118363" y="796798"/>
                  </a:lnTo>
                  <a:lnTo>
                    <a:pt x="116629" y="789565"/>
                  </a:lnTo>
                  <a:lnTo>
                    <a:pt x="115188" y="783081"/>
                  </a:lnTo>
                  <a:lnTo>
                    <a:pt x="108458" y="778890"/>
                  </a:lnTo>
                  <a:close/>
                </a:path>
                <a:path w="885189" h="829945">
                  <a:moveTo>
                    <a:pt x="36806" y="795153"/>
                  </a:moveTo>
                  <a:lnTo>
                    <a:pt x="15621" y="799973"/>
                  </a:lnTo>
                  <a:lnTo>
                    <a:pt x="30607" y="815975"/>
                  </a:lnTo>
                  <a:lnTo>
                    <a:pt x="36806" y="795153"/>
                  </a:lnTo>
                  <a:close/>
                </a:path>
                <a:path w="885189" h="829945">
                  <a:moveTo>
                    <a:pt x="61375" y="789565"/>
                  </a:moveTo>
                  <a:lnTo>
                    <a:pt x="36806" y="795153"/>
                  </a:lnTo>
                  <a:lnTo>
                    <a:pt x="30607" y="815975"/>
                  </a:lnTo>
                  <a:lnTo>
                    <a:pt x="33157" y="815975"/>
                  </a:lnTo>
                  <a:lnTo>
                    <a:pt x="61375" y="789565"/>
                  </a:lnTo>
                  <a:close/>
                </a:path>
                <a:path w="885189" h="829945">
                  <a:moveTo>
                    <a:pt x="867791" y="0"/>
                  </a:moveTo>
                  <a:lnTo>
                    <a:pt x="43996" y="771004"/>
                  </a:lnTo>
                  <a:lnTo>
                    <a:pt x="36806" y="795153"/>
                  </a:lnTo>
                  <a:lnTo>
                    <a:pt x="61375" y="789565"/>
                  </a:lnTo>
                  <a:lnTo>
                    <a:pt x="885189" y="18541"/>
                  </a:lnTo>
                  <a:lnTo>
                    <a:pt x="867791" y="0"/>
                  </a:lnTo>
                  <a:close/>
                </a:path>
              </a:pathLst>
            </a:custGeom>
            <a:solidFill>
              <a:srgbClr val="D42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9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6820">
              <a:lnSpc>
                <a:spcPct val="100000"/>
              </a:lnSpc>
              <a:spcBef>
                <a:spcPts val="95"/>
              </a:spcBef>
            </a:pPr>
            <a:r>
              <a:rPr spc="-210" dirty="0"/>
              <a:t>PAGE</a:t>
            </a:r>
            <a:r>
              <a:rPr spc="-70" dirty="0"/>
              <a:t> </a:t>
            </a:r>
            <a:r>
              <a:rPr spc="-5" dirty="0"/>
              <a:t>SETUP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954150"/>
            <a:ext cx="29692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Facebook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essentials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3434</Words>
  <Application>Microsoft Office PowerPoint</Application>
  <PresentationFormat>On-screen Show (4:3)</PresentationFormat>
  <Paragraphs>580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Custom Design</vt:lpstr>
      <vt:lpstr>PowerPoint Presentation</vt:lpstr>
      <vt:lpstr>Agenda</vt:lpstr>
      <vt:lpstr>PowerPoint Presentation</vt:lpstr>
      <vt:lpstr>PowerPoint Presentation</vt:lpstr>
      <vt:lpstr>UGC / Social Media  55+%</vt:lpstr>
      <vt:lpstr>Social media objectives</vt:lpstr>
      <vt:lpstr>Social media strategy for hotels</vt:lpstr>
      <vt:lpstr>Establish goals to guide content The nature of social media is engagement</vt:lpstr>
      <vt:lpstr>PowerPoint Presentation</vt:lpstr>
      <vt:lpstr>Facebook</vt:lpstr>
      <vt:lpstr>Anatomy of Facebook – Your profile</vt:lpstr>
      <vt:lpstr>Customise your Facebook profile</vt:lpstr>
      <vt:lpstr>Customise your Facebook profile</vt:lpstr>
      <vt:lpstr>Customise your Facebook profile</vt:lpstr>
      <vt:lpstr>Hotel sweepstakes/contest</vt:lpstr>
      <vt:lpstr>PowerPoint Presentation</vt:lpstr>
      <vt:lpstr>Plan your content</vt:lpstr>
      <vt:lpstr>Plan your content Create a content calendar (example only)</vt:lpstr>
      <vt:lpstr>Create unique content</vt:lpstr>
      <vt:lpstr>Create unique content</vt:lpstr>
      <vt:lpstr>Create unique content</vt:lpstr>
      <vt:lpstr>PowerPoint Presentation</vt:lpstr>
      <vt:lpstr>Anatomy of Twitter</vt:lpstr>
      <vt:lpstr>Twitter best practice</vt:lpstr>
      <vt:lpstr>Emerging player – Instagram</vt:lpstr>
      <vt:lpstr>B2B – LinkedIn</vt:lpstr>
      <vt:lpstr>Emerging player – Pinterest</vt:lpstr>
      <vt:lpstr>PowerPoint Presentation</vt:lpstr>
      <vt:lpstr>Track results – Facebook Insights</vt:lpstr>
      <vt:lpstr>Track results – Google Analytics</vt:lpstr>
      <vt:lpstr>Track results – Google Analytics</vt:lpstr>
      <vt:lpstr>Track results – Google Analytics</vt:lpstr>
      <vt:lpstr>PowerPoint Presentation</vt:lpstr>
      <vt:lpstr>Optimise your content</vt:lpstr>
      <vt:lpstr>Optimise your content</vt:lpstr>
      <vt:lpstr>PowerPoint Presentation</vt:lpstr>
      <vt:lpstr>Cross-channel integration</vt:lpstr>
      <vt:lpstr>Cross-channel integration</vt:lpstr>
      <vt:lpstr>Follow through in other media</vt:lpstr>
      <vt:lpstr>PowerPoint Presentation</vt:lpstr>
      <vt:lpstr>Track results – Facebook Insights</vt:lpstr>
      <vt:lpstr>Track results – Google Analytics</vt:lpstr>
      <vt:lpstr>Track results – Google Analytics</vt:lpstr>
      <vt:lpstr>Track results – Google Analytics</vt:lpstr>
      <vt:lpstr>PowerPoint Presentation</vt:lpstr>
      <vt:lpstr>Anatomy of Twitter</vt:lpstr>
      <vt:lpstr>Twitter best practice</vt:lpstr>
      <vt:lpstr>Emerging player – Instagram</vt:lpstr>
      <vt:lpstr>B2B – LinkedIn</vt:lpstr>
      <vt:lpstr>Emerging player – Pinterest</vt:lpstr>
      <vt:lpstr>Twitter</vt:lpstr>
      <vt:lpstr>Twitter</vt:lpstr>
      <vt:lpstr>Anatomy of Twitter</vt:lpstr>
      <vt:lpstr>Twitter best practice</vt:lpstr>
      <vt:lpstr>Twitter – Goals &amp; content</vt:lpstr>
      <vt:lpstr>Twitter measurement</vt:lpstr>
      <vt:lpstr>PowerPoint Presentation</vt:lpstr>
      <vt:lpstr>Key recommendations/  action items checklist:</vt:lpstr>
      <vt:lpstr>More information: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for Hotels</dc:title>
  <dc:creator>Lara Ortiz</dc:creator>
  <cp:lastModifiedBy>Microsoft</cp:lastModifiedBy>
  <cp:revision>3</cp:revision>
  <dcterms:created xsi:type="dcterms:W3CDTF">2021-08-04T04:47:00Z</dcterms:created>
  <dcterms:modified xsi:type="dcterms:W3CDTF">2022-09-03T10:28:06Z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2021-08-04T00:00:00Z</vt:filetime>
  </property>
</Properties>
</file>