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7" d="100"/>
          <a:sy n="97" d="100"/>
        </p:scale>
        <p:origin x="-522" y="4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69882" y="189157"/>
            <a:ext cx="7404234" cy="753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B5394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18394" y="3134435"/>
            <a:ext cx="8307210" cy="139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781" y="66886"/>
            <a:ext cx="8641715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8699" y="1334134"/>
            <a:ext cx="8086600" cy="3349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" TargetMode="External"/><Relationship Id="rId2" Type="http://schemas.openxmlformats.org/officeDocument/2006/relationships/hyperlink" Target="http://www.youtube.com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21275"/>
            <a:chOff x="0" y="0"/>
            <a:chExt cx="9144000" cy="51212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48005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41025" y="3988625"/>
              <a:ext cx="4587875" cy="1123315"/>
            </a:xfrm>
            <a:custGeom>
              <a:avLst/>
              <a:gdLst/>
              <a:ahLst/>
              <a:cxnLst/>
              <a:rect l="l" t="t" r="r" b="b"/>
              <a:pathLst>
                <a:path w="4587875" h="1123314">
                  <a:moveTo>
                    <a:pt x="4587282" y="1122938"/>
                  </a:moveTo>
                  <a:lnTo>
                    <a:pt x="0" y="1122899"/>
                  </a:lnTo>
                  <a:lnTo>
                    <a:pt x="0" y="187153"/>
                  </a:lnTo>
                  <a:lnTo>
                    <a:pt x="6685" y="137400"/>
                  </a:lnTo>
                  <a:lnTo>
                    <a:pt x="25551" y="92693"/>
                  </a:lnTo>
                  <a:lnTo>
                    <a:pt x="54816" y="54815"/>
                  </a:lnTo>
                  <a:lnTo>
                    <a:pt x="92693" y="25551"/>
                  </a:lnTo>
                  <a:lnTo>
                    <a:pt x="137400" y="6685"/>
                  </a:lnTo>
                  <a:lnTo>
                    <a:pt x="187153" y="0"/>
                  </a:lnTo>
                  <a:lnTo>
                    <a:pt x="4400145" y="0"/>
                  </a:lnTo>
                  <a:lnTo>
                    <a:pt x="4471766" y="14246"/>
                  </a:lnTo>
                  <a:lnTo>
                    <a:pt x="4532483" y="54816"/>
                  </a:lnTo>
                  <a:lnTo>
                    <a:pt x="4573053" y="115533"/>
                  </a:lnTo>
                  <a:lnTo>
                    <a:pt x="4587299" y="187153"/>
                  </a:lnTo>
                  <a:lnTo>
                    <a:pt x="4587282" y="1122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40986" y="3988625"/>
              <a:ext cx="4587875" cy="1123315"/>
            </a:xfrm>
            <a:custGeom>
              <a:avLst/>
              <a:gdLst/>
              <a:ahLst/>
              <a:cxnLst/>
              <a:rect l="l" t="t" r="r" b="b"/>
              <a:pathLst>
                <a:path w="4587875" h="1123314">
                  <a:moveTo>
                    <a:pt x="187191" y="0"/>
                  </a:moveTo>
                  <a:lnTo>
                    <a:pt x="4400184" y="0"/>
                  </a:lnTo>
                  <a:lnTo>
                    <a:pt x="4436866" y="3629"/>
                  </a:lnTo>
                  <a:lnTo>
                    <a:pt x="4504017" y="31444"/>
                  </a:lnTo>
                  <a:lnTo>
                    <a:pt x="4555893" y="83320"/>
                  </a:lnTo>
                  <a:lnTo>
                    <a:pt x="4583708" y="150471"/>
                  </a:lnTo>
                  <a:lnTo>
                    <a:pt x="4587338" y="187153"/>
                  </a:lnTo>
                  <a:lnTo>
                    <a:pt x="4587338" y="1122899"/>
                  </a:lnTo>
                  <a:lnTo>
                    <a:pt x="38" y="1122899"/>
                  </a:lnTo>
                  <a:lnTo>
                    <a:pt x="38" y="187153"/>
                  </a:lnTo>
                  <a:lnTo>
                    <a:pt x="6723" y="137400"/>
                  </a:lnTo>
                  <a:lnTo>
                    <a:pt x="25590" y="92693"/>
                  </a:lnTo>
                  <a:lnTo>
                    <a:pt x="54854" y="54816"/>
                  </a:lnTo>
                  <a:lnTo>
                    <a:pt x="92731" y="25551"/>
                  </a:lnTo>
                  <a:lnTo>
                    <a:pt x="137439" y="6685"/>
                  </a:lnTo>
                  <a:lnTo>
                    <a:pt x="187191" y="0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5400040" marR="5080" indent="-220979">
              <a:lnSpc>
                <a:spcPts val="2850"/>
              </a:lnSpc>
              <a:spcBef>
                <a:spcPts val="220"/>
              </a:spcBef>
            </a:pPr>
            <a:r>
              <a:rPr spc="-5" dirty="0"/>
              <a:t>Patricia</a:t>
            </a:r>
            <a:r>
              <a:rPr spc="-100" dirty="0"/>
              <a:t> </a:t>
            </a:r>
            <a:r>
              <a:rPr spc="-5" dirty="0"/>
              <a:t>Aldavert </a:t>
            </a:r>
            <a:r>
              <a:rPr spc="-655" dirty="0"/>
              <a:t> </a:t>
            </a:r>
            <a:r>
              <a:rPr spc="-5" dirty="0"/>
              <a:t>Carla</a:t>
            </a:r>
            <a:r>
              <a:rPr spc="-35" dirty="0"/>
              <a:t> </a:t>
            </a:r>
            <a:r>
              <a:rPr spc="-5" dirty="0"/>
              <a:t>Ferretti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309" y="3644741"/>
            <a:ext cx="5253990" cy="14903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820419">
              <a:lnSpc>
                <a:spcPct val="100299"/>
              </a:lnSpc>
              <a:spcBef>
                <a:spcPts val="80"/>
              </a:spcBef>
            </a:pPr>
            <a:r>
              <a:rPr sz="4800" b="1" spc="85" dirty="0">
                <a:latin typeface="Trebuchet MS"/>
                <a:cs typeface="Trebuchet MS"/>
              </a:rPr>
              <a:t>Cruise </a:t>
            </a:r>
            <a:r>
              <a:rPr sz="4800" b="1" spc="180" dirty="0">
                <a:latin typeface="Trebuchet MS"/>
                <a:cs typeface="Trebuchet MS"/>
              </a:rPr>
              <a:t>Ships </a:t>
            </a:r>
            <a:r>
              <a:rPr sz="4800" b="1" spc="185" dirty="0">
                <a:latin typeface="Trebuchet MS"/>
                <a:cs typeface="Trebuchet MS"/>
              </a:rPr>
              <a:t> </a:t>
            </a:r>
            <a:r>
              <a:rPr sz="4800" b="1" spc="190" dirty="0">
                <a:latin typeface="Trebuchet MS"/>
                <a:cs typeface="Trebuchet MS"/>
              </a:rPr>
              <a:t>and</a:t>
            </a:r>
            <a:r>
              <a:rPr sz="4800" b="1" spc="-350" dirty="0">
                <a:latin typeface="Trebuchet MS"/>
                <a:cs typeface="Trebuchet MS"/>
              </a:rPr>
              <a:t> </a:t>
            </a:r>
            <a:r>
              <a:rPr sz="4800" b="1" spc="75" dirty="0">
                <a:latin typeface="Trebuchet MS"/>
                <a:cs typeface="Trebuchet MS"/>
              </a:rPr>
              <a:t>Sustainability</a:t>
            </a:r>
            <a:endParaRPr sz="48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207144"/>
            <a:ext cx="181863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/>
              <a:t>Waste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93774" y="1266809"/>
            <a:ext cx="8023859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latin typeface="Arial MT"/>
                <a:cs typeface="Arial MT"/>
              </a:rPr>
              <a:t>These wastes, if not properly treated and </a:t>
            </a:r>
            <a:r>
              <a:rPr sz="300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disposed of, </a:t>
            </a:r>
            <a:r>
              <a:rPr sz="3000" dirty="0">
                <a:latin typeface="Arial MT"/>
                <a:cs typeface="Arial MT"/>
              </a:rPr>
              <a:t>can </a:t>
            </a:r>
            <a:r>
              <a:rPr sz="3000" spc="-5" dirty="0">
                <a:latin typeface="Arial MT"/>
                <a:cs typeface="Arial MT"/>
              </a:rPr>
              <a:t>be </a:t>
            </a:r>
            <a:r>
              <a:rPr sz="3000" dirty="0">
                <a:latin typeface="Arial MT"/>
                <a:cs typeface="Arial MT"/>
              </a:rPr>
              <a:t>a significant source </a:t>
            </a:r>
            <a:r>
              <a:rPr sz="3000" spc="-5" dirty="0">
                <a:latin typeface="Arial MT"/>
                <a:cs typeface="Arial MT"/>
              </a:rPr>
              <a:t>of </a:t>
            </a:r>
            <a:r>
              <a:rPr sz="300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pathogens, nutrients, and toxic </a:t>
            </a:r>
            <a:r>
              <a:rPr sz="3000" dirty="0">
                <a:latin typeface="Arial MT"/>
                <a:cs typeface="Arial MT"/>
              </a:rPr>
              <a:t>substances </a:t>
            </a:r>
            <a:r>
              <a:rPr sz="3000" spc="-5" dirty="0">
                <a:latin typeface="Arial MT"/>
                <a:cs typeface="Arial MT"/>
              </a:rPr>
              <a:t>with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the potential to threaten human health and </a:t>
            </a:r>
            <a:r>
              <a:rPr sz="300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damage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aquatic life.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5122" y="1886908"/>
            <a:ext cx="63747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10" dirty="0"/>
              <a:t>Environmental</a:t>
            </a:r>
            <a:r>
              <a:rPr sz="4800" spc="-100" dirty="0"/>
              <a:t> </a:t>
            </a:r>
            <a:r>
              <a:rPr sz="4800" spc="-5" dirty="0"/>
              <a:t>Impact</a:t>
            </a:r>
            <a:endParaRPr sz="4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35807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Damage</a:t>
            </a:r>
            <a:r>
              <a:rPr spc="-50" dirty="0"/>
              <a:t> </a:t>
            </a:r>
            <a:r>
              <a:rPr spc="-5" dirty="0"/>
              <a:t>to</a:t>
            </a:r>
            <a:r>
              <a:rPr spc="-45" dirty="0"/>
              <a:t> </a:t>
            </a:r>
            <a:r>
              <a:rPr spc="-5" dirty="0"/>
              <a:t>reefs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1076" y="1257934"/>
            <a:ext cx="5935345" cy="20066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700"/>
              </a:spcBef>
            </a:pPr>
            <a:r>
              <a:rPr sz="3000" spc="-5" dirty="0">
                <a:latin typeface="Arial MT"/>
                <a:cs typeface="Arial MT"/>
              </a:rPr>
              <a:t>How</a:t>
            </a:r>
            <a:r>
              <a:rPr sz="3000" spc="-2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are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coral</a:t>
            </a:r>
            <a:r>
              <a:rPr sz="3000" spc="-2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reefs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damaged?</a:t>
            </a:r>
            <a:endParaRPr sz="3000">
              <a:latin typeface="Arial MT"/>
              <a:cs typeface="Arial MT"/>
            </a:endParaRPr>
          </a:p>
          <a:p>
            <a:pPr marL="558800" indent="-546735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558800" algn="l"/>
                <a:tab pos="559435" algn="l"/>
              </a:tabLst>
            </a:pPr>
            <a:r>
              <a:rPr sz="3000" spc="-5" dirty="0">
                <a:latin typeface="Arial MT"/>
                <a:cs typeface="Arial MT"/>
              </a:rPr>
              <a:t>Harvested</a:t>
            </a:r>
            <a:r>
              <a:rPr sz="3000" spc="-3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for</a:t>
            </a:r>
            <a:r>
              <a:rPr sz="3000" spc="-4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construction</a:t>
            </a:r>
            <a:endParaRPr sz="3000">
              <a:latin typeface="Arial MT"/>
              <a:cs typeface="Arial MT"/>
            </a:endParaRPr>
          </a:p>
          <a:p>
            <a:pPr marL="558800" indent="-546735">
              <a:lnSpc>
                <a:spcPct val="100000"/>
              </a:lnSpc>
              <a:buAutoNum type="arabicPeriod"/>
              <a:tabLst>
                <a:tab pos="558800" algn="l"/>
                <a:tab pos="559435" algn="l"/>
              </a:tabLst>
            </a:pPr>
            <a:r>
              <a:rPr sz="3000" spc="-10" dirty="0">
                <a:latin typeface="Arial MT"/>
                <a:cs typeface="Arial MT"/>
              </a:rPr>
              <a:t>Ship</a:t>
            </a:r>
            <a:r>
              <a:rPr sz="3000" spc="-5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Anchors</a:t>
            </a:r>
            <a:endParaRPr sz="3000">
              <a:latin typeface="Arial MT"/>
              <a:cs typeface="Arial MT"/>
            </a:endParaRPr>
          </a:p>
          <a:p>
            <a:pPr marL="558800" indent="-546735">
              <a:lnSpc>
                <a:spcPct val="100000"/>
              </a:lnSpc>
              <a:buAutoNum type="arabicPeriod"/>
              <a:tabLst>
                <a:tab pos="558800" algn="l"/>
                <a:tab pos="559435" algn="l"/>
              </a:tabLst>
            </a:pPr>
            <a:r>
              <a:rPr sz="3000" spc="-10" dirty="0">
                <a:latin typeface="Arial MT"/>
                <a:cs typeface="Arial MT"/>
              </a:rPr>
              <a:t>Blast</a:t>
            </a:r>
            <a:r>
              <a:rPr sz="3000" spc="-3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Fishing</a:t>
            </a:r>
            <a:r>
              <a:rPr sz="3000" spc="-3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&amp;</a:t>
            </a:r>
            <a:r>
              <a:rPr sz="3000" spc="-3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Cyanide</a:t>
            </a:r>
            <a:r>
              <a:rPr sz="3000" spc="-2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Fishing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487972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0225" y="3291973"/>
            <a:ext cx="620522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5" dirty="0">
                <a:solidFill>
                  <a:srgbClr val="063763"/>
                </a:solidFill>
                <a:latin typeface="Arial"/>
                <a:cs typeface="Arial"/>
              </a:rPr>
              <a:t>Damage</a:t>
            </a:r>
            <a:r>
              <a:rPr sz="6000" b="1" spc="-55" dirty="0">
                <a:solidFill>
                  <a:srgbClr val="063763"/>
                </a:solidFill>
                <a:latin typeface="Arial"/>
                <a:cs typeface="Arial"/>
              </a:rPr>
              <a:t> </a:t>
            </a:r>
            <a:r>
              <a:rPr sz="6000" b="1" spc="-5" dirty="0">
                <a:solidFill>
                  <a:srgbClr val="063763"/>
                </a:solidFill>
                <a:latin typeface="Arial"/>
                <a:cs typeface="Arial"/>
              </a:rPr>
              <a:t>to</a:t>
            </a:r>
            <a:r>
              <a:rPr sz="6000" b="1" spc="-55" dirty="0">
                <a:solidFill>
                  <a:srgbClr val="063763"/>
                </a:solidFill>
                <a:latin typeface="Arial"/>
                <a:cs typeface="Arial"/>
              </a:rPr>
              <a:t> </a:t>
            </a:r>
            <a:r>
              <a:rPr sz="6000" b="1" spc="-5" dirty="0">
                <a:solidFill>
                  <a:srgbClr val="063763"/>
                </a:solidFill>
                <a:latin typeface="Arial"/>
                <a:cs typeface="Arial"/>
              </a:rPr>
              <a:t>Reefs</a:t>
            </a:r>
            <a:endParaRPr sz="6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8699" y="10159"/>
            <a:ext cx="7952740" cy="2101850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1075"/>
              </a:spcBef>
              <a:buChar char="●"/>
              <a:tabLst>
                <a:tab pos="471170" algn="l"/>
                <a:tab pos="471805" algn="l"/>
              </a:tabLst>
            </a:pPr>
            <a:r>
              <a:rPr sz="3000" spc="-5" dirty="0">
                <a:latin typeface="Arial MT"/>
                <a:cs typeface="Arial MT"/>
              </a:rPr>
              <a:t>There</a:t>
            </a:r>
            <a:r>
              <a:rPr sz="3000" spc="-2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are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over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109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countries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with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coral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reef.</a:t>
            </a:r>
            <a:endParaRPr sz="3000">
              <a:latin typeface="Arial MT"/>
              <a:cs typeface="Arial MT"/>
            </a:endParaRPr>
          </a:p>
          <a:p>
            <a:pPr marL="471170" marR="453390" indent="-459105">
              <a:lnSpc>
                <a:spcPct val="100000"/>
              </a:lnSpc>
              <a:spcBef>
                <a:spcPts val="975"/>
              </a:spcBef>
              <a:buChar char="●"/>
              <a:tabLst>
                <a:tab pos="471170" algn="l"/>
                <a:tab pos="471805" algn="l"/>
              </a:tabLst>
            </a:pPr>
            <a:r>
              <a:rPr sz="3000" spc="-10" dirty="0">
                <a:latin typeface="Arial MT"/>
                <a:cs typeface="Arial MT"/>
              </a:rPr>
              <a:t>Every </a:t>
            </a:r>
            <a:r>
              <a:rPr sz="3000" dirty="0">
                <a:latin typeface="Arial MT"/>
                <a:cs typeface="Arial MT"/>
              </a:rPr>
              <a:t>year </a:t>
            </a:r>
            <a:r>
              <a:rPr sz="3000" spc="-5" dirty="0">
                <a:latin typeface="Arial MT"/>
                <a:cs typeface="Arial MT"/>
              </a:rPr>
              <a:t>at least 90 of them experience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significant </a:t>
            </a:r>
            <a:r>
              <a:rPr sz="3000" spc="-5" dirty="0">
                <a:latin typeface="Arial MT"/>
                <a:cs typeface="Arial MT"/>
              </a:rPr>
              <a:t>damage due to </a:t>
            </a:r>
            <a:r>
              <a:rPr sz="3000" dirty="0">
                <a:latin typeface="Arial MT"/>
                <a:cs typeface="Arial MT"/>
              </a:rPr>
              <a:t>cruise ship </a:t>
            </a:r>
            <a:r>
              <a:rPr sz="3000" spc="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anchors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and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local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harvesting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37331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Damage</a:t>
            </a:r>
            <a:r>
              <a:rPr spc="-50" dirty="0"/>
              <a:t> </a:t>
            </a:r>
            <a:r>
              <a:rPr spc="-5" dirty="0"/>
              <a:t>to</a:t>
            </a:r>
            <a:r>
              <a:rPr spc="-45" dirty="0"/>
              <a:t> </a:t>
            </a:r>
            <a:r>
              <a:rPr spc="-5" dirty="0"/>
              <a:t>Reefs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8699" y="1334134"/>
            <a:ext cx="8041005" cy="2892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1170" marR="5080" indent="-459105">
              <a:lnSpc>
                <a:spcPct val="100000"/>
              </a:lnSpc>
              <a:spcBef>
                <a:spcPts val="100"/>
              </a:spcBef>
              <a:buChar char="●"/>
              <a:tabLst>
                <a:tab pos="471170" algn="l"/>
                <a:tab pos="471805" algn="l"/>
              </a:tabLst>
            </a:pPr>
            <a:r>
              <a:rPr sz="3000" spc="-5" dirty="0">
                <a:latin typeface="Arial MT"/>
                <a:cs typeface="Arial MT"/>
              </a:rPr>
              <a:t>An anchor drop for just one day </a:t>
            </a:r>
            <a:r>
              <a:rPr sz="3000" dirty="0">
                <a:latin typeface="Arial MT"/>
                <a:cs typeface="Arial MT"/>
              </a:rPr>
              <a:t>can </a:t>
            </a:r>
            <a:r>
              <a:rPr sz="3000" spc="-5" dirty="0">
                <a:latin typeface="Arial MT"/>
                <a:cs typeface="Arial MT"/>
              </a:rPr>
              <a:t>destroy </a:t>
            </a:r>
            <a:r>
              <a:rPr sz="300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as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much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as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3100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square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meters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of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coral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reef</a:t>
            </a:r>
            <a:endParaRPr sz="3000">
              <a:latin typeface="Arial MT"/>
              <a:cs typeface="Arial MT"/>
            </a:endParaRPr>
          </a:p>
          <a:p>
            <a:pPr marL="471170" marR="579755" indent="-459105">
              <a:lnSpc>
                <a:spcPct val="100000"/>
              </a:lnSpc>
              <a:spcBef>
                <a:spcPts val="975"/>
              </a:spcBef>
              <a:buChar char="●"/>
              <a:tabLst>
                <a:tab pos="471170" algn="l"/>
                <a:tab pos="471805" algn="l"/>
                <a:tab pos="4469765" algn="l"/>
              </a:tabLst>
            </a:pPr>
            <a:r>
              <a:rPr sz="3000" spc="-10" dirty="0">
                <a:latin typeface="Arial MT"/>
                <a:cs typeface="Arial MT"/>
              </a:rPr>
              <a:t>What </a:t>
            </a:r>
            <a:r>
              <a:rPr sz="3000" spc="-5" dirty="0">
                <a:latin typeface="Arial MT"/>
                <a:cs typeface="Arial MT"/>
              </a:rPr>
              <a:t>we need is to </a:t>
            </a:r>
            <a:r>
              <a:rPr sz="3000" dirty="0">
                <a:latin typeface="Arial MT"/>
                <a:cs typeface="Arial MT"/>
              </a:rPr>
              <a:t>maintain comfort </a:t>
            </a:r>
            <a:r>
              <a:rPr sz="3000" spc="-5" dirty="0">
                <a:latin typeface="Arial MT"/>
                <a:cs typeface="Arial MT"/>
              </a:rPr>
              <a:t>and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profit while</a:t>
            </a:r>
            <a:r>
              <a:rPr sz="300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decreasing	harm</a:t>
            </a:r>
            <a:r>
              <a:rPr sz="3000" spc="-3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to</a:t>
            </a:r>
            <a:r>
              <a:rPr sz="3000" spc="-4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coral</a:t>
            </a:r>
            <a:r>
              <a:rPr sz="3000" spc="-3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reef </a:t>
            </a:r>
            <a:r>
              <a:rPr sz="3000" spc="-8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using Dynamic </a:t>
            </a:r>
            <a:r>
              <a:rPr sz="3000" spc="-10" dirty="0">
                <a:latin typeface="Arial MT"/>
                <a:cs typeface="Arial MT"/>
              </a:rPr>
              <a:t>Positioning </a:t>
            </a:r>
            <a:r>
              <a:rPr sz="3000" dirty="0">
                <a:latin typeface="Arial MT"/>
                <a:cs typeface="Arial MT"/>
              </a:rPr>
              <a:t>systems </a:t>
            </a:r>
            <a:r>
              <a:rPr sz="3000" spc="-5" dirty="0">
                <a:latin typeface="Arial MT"/>
                <a:cs typeface="Arial MT"/>
              </a:rPr>
              <a:t>on </a:t>
            </a:r>
            <a:r>
              <a:rPr sz="3000" dirty="0">
                <a:latin typeface="Arial MT"/>
                <a:cs typeface="Arial MT"/>
              </a:rPr>
              <a:t> cruise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ships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0225" y="394215"/>
            <a:ext cx="35807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Damage</a:t>
            </a:r>
            <a:r>
              <a:rPr sz="3600" b="1" spc="-5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to</a:t>
            </a:r>
            <a:r>
              <a:rPr sz="3600" b="1" spc="-4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reefs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0225" y="1334134"/>
            <a:ext cx="770572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latin typeface="Arial MT"/>
                <a:cs typeface="Arial MT"/>
              </a:rPr>
              <a:t>Royal Caribbean destroyed around 35 </a:t>
            </a:r>
            <a:r>
              <a:rPr sz="3000" dirty="0">
                <a:latin typeface="Arial MT"/>
                <a:cs typeface="Arial MT"/>
              </a:rPr>
              <a:t>million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cubic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feet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of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coral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and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2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miles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of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mangrove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to </a:t>
            </a:r>
            <a:r>
              <a:rPr sz="3000" spc="-82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build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a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mega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ships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port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for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in </a:t>
            </a:r>
            <a:r>
              <a:rPr sz="3000" dirty="0">
                <a:latin typeface="Arial MT"/>
                <a:cs typeface="Arial MT"/>
              </a:rPr>
              <a:t>Jamaica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1228" y="42073"/>
            <a:ext cx="8813165" cy="5101590"/>
            <a:chOff x="331228" y="42073"/>
            <a:chExt cx="8813165" cy="51015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1228" y="42073"/>
              <a:ext cx="4048353" cy="5101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82912" y="66662"/>
              <a:ext cx="5261074" cy="507683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45358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Dynamic</a:t>
            </a:r>
            <a:r>
              <a:rPr spc="-90" dirty="0"/>
              <a:t> </a:t>
            </a:r>
            <a:r>
              <a:rPr spc="-10" dirty="0"/>
              <a:t>Positioning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08074" y="1197359"/>
            <a:ext cx="7913370" cy="322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Arial MT"/>
                <a:cs typeface="Arial MT"/>
              </a:rPr>
              <a:t>A </a:t>
            </a:r>
            <a:r>
              <a:rPr sz="3000" spc="-5" dirty="0">
                <a:latin typeface="Arial MT"/>
                <a:cs typeface="Arial MT"/>
              </a:rPr>
              <a:t>new alternative for anchors. It uses the </a:t>
            </a:r>
            <a:r>
              <a:rPr sz="3000" dirty="0">
                <a:latin typeface="Arial MT"/>
                <a:cs typeface="Arial MT"/>
              </a:rPr>
              <a:t>ships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propellers and thrusters to </a:t>
            </a:r>
            <a:r>
              <a:rPr sz="3000" dirty="0">
                <a:latin typeface="Arial MT"/>
                <a:cs typeface="Arial MT"/>
              </a:rPr>
              <a:t>keep </a:t>
            </a:r>
            <a:r>
              <a:rPr sz="3000" spc="-5" dirty="0">
                <a:latin typeface="Arial MT"/>
                <a:cs typeface="Arial MT"/>
              </a:rPr>
              <a:t>the </a:t>
            </a:r>
            <a:r>
              <a:rPr sz="3000" dirty="0">
                <a:latin typeface="Arial MT"/>
                <a:cs typeface="Arial MT"/>
              </a:rPr>
              <a:t>ship </a:t>
            </a:r>
            <a:r>
              <a:rPr sz="3000" spc="-5" dirty="0">
                <a:latin typeface="Arial MT"/>
                <a:cs typeface="Arial MT"/>
              </a:rPr>
              <a:t>from </a:t>
            </a:r>
            <a:r>
              <a:rPr sz="300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drifting the </a:t>
            </a:r>
            <a:r>
              <a:rPr sz="3000" dirty="0">
                <a:latin typeface="Arial MT"/>
                <a:cs typeface="Arial MT"/>
              </a:rPr>
              <a:t>systems </a:t>
            </a:r>
            <a:r>
              <a:rPr sz="3000" spc="-5" dirty="0">
                <a:latin typeface="Arial MT"/>
                <a:cs typeface="Arial MT"/>
              </a:rPr>
              <a:t>takes away wind and </a:t>
            </a:r>
            <a:r>
              <a:rPr sz="300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waters </a:t>
            </a:r>
            <a:r>
              <a:rPr sz="3000" dirty="0">
                <a:latin typeface="Arial MT"/>
                <a:cs typeface="Arial MT"/>
              </a:rPr>
              <a:t>surge </a:t>
            </a:r>
            <a:r>
              <a:rPr sz="3000" spc="-5" dirty="0">
                <a:latin typeface="Arial MT"/>
                <a:cs typeface="Arial MT"/>
              </a:rPr>
              <a:t>into account to </a:t>
            </a:r>
            <a:r>
              <a:rPr sz="3000" dirty="0">
                <a:latin typeface="Arial MT"/>
                <a:cs typeface="Arial MT"/>
              </a:rPr>
              <a:t>keep </a:t>
            </a:r>
            <a:r>
              <a:rPr sz="3000" spc="-5" dirty="0">
                <a:latin typeface="Arial MT"/>
                <a:cs typeface="Arial MT"/>
              </a:rPr>
              <a:t>the </a:t>
            </a:r>
            <a:r>
              <a:rPr sz="3000" dirty="0">
                <a:latin typeface="Arial MT"/>
                <a:cs typeface="Arial MT"/>
              </a:rPr>
              <a:t>ship </a:t>
            </a:r>
            <a:r>
              <a:rPr sz="3000" spc="-5" dirty="0">
                <a:latin typeface="Arial MT"/>
                <a:cs typeface="Arial MT"/>
              </a:rPr>
              <a:t>in </a:t>
            </a:r>
            <a:r>
              <a:rPr sz="3000" dirty="0">
                <a:latin typeface="Arial MT"/>
                <a:cs typeface="Arial MT"/>
              </a:rPr>
              <a:t>a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specific </a:t>
            </a:r>
            <a:r>
              <a:rPr sz="3000" spc="-5" dirty="0">
                <a:latin typeface="Arial MT"/>
                <a:cs typeface="Arial MT"/>
              </a:rPr>
              <a:t>location </a:t>
            </a:r>
            <a:r>
              <a:rPr sz="3000" dirty="0">
                <a:latin typeface="Arial MT"/>
                <a:cs typeface="Arial MT"/>
              </a:rPr>
              <a:t>computer </a:t>
            </a:r>
            <a:r>
              <a:rPr sz="3000" spc="-5" dirty="0">
                <a:latin typeface="Arial MT"/>
                <a:cs typeface="Arial MT"/>
              </a:rPr>
              <a:t>programs tells each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thruster how </a:t>
            </a:r>
            <a:r>
              <a:rPr sz="3000" dirty="0">
                <a:latin typeface="Arial MT"/>
                <a:cs typeface="Arial MT"/>
              </a:rPr>
              <a:t>much </a:t>
            </a:r>
            <a:r>
              <a:rPr sz="3000" spc="-5" dirty="0">
                <a:latin typeface="Arial MT"/>
                <a:cs typeface="Arial MT"/>
              </a:rPr>
              <a:t>power is </a:t>
            </a:r>
            <a:r>
              <a:rPr sz="3000" dirty="0">
                <a:latin typeface="Arial MT"/>
                <a:cs typeface="Arial MT"/>
              </a:rPr>
              <a:t>required </a:t>
            </a:r>
            <a:r>
              <a:rPr sz="3000" spc="-5" dirty="0">
                <a:latin typeface="Arial MT"/>
                <a:cs typeface="Arial MT"/>
              </a:rPr>
              <a:t>to </a:t>
            </a:r>
            <a:r>
              <a:rPr sz="3000" dirty="0">
                <a:latin typeface="Arial MT"/>
                <a:cs typeface="Arial MT"/>
              </a:rPr>
              <a:t> maintain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its position.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45408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Dynamic</a:t>
            </a:r>
            <a:r>
              <a:rPr spc="-90" dirty="0"/>
              <a:t> </a:t>
            </a:r>
            <a:r>
              <a:rPr spc="-5" dirty="0"/>
              <a:t>Positioning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8699" y="1334134"/>
            <a:ext cx="7779384" cy="3473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1170" marR="401955" indent="-459105">
              <a:lnSpc>
                <a:spcPct val="100000"/>
              </a:lnSpc>
              <a:spcBef>
                <a:spcPts val="100"/>
              </a:spcBef>
              <a:buChar char="●"/>
              <a:tabLst>
                <a:tab pos="471170" algn="l"/>
                <a:tab pos="471805" algn="l"/>
              </a:tabLst>
            </a:pPr>
            <a:r>
              <a:rPr sz="3000" spc="-5" dirty="0">
                <a:latin typeface="Arial MT"/>
                <a:cs typeface="Arial MT"/>
              </a:rPr>
              <a:t>Dynamic positioning allows </a:t>
            </a:r>
            <a:r>
              <a:rPr sz="3000" dirty="0">
                <a:latin typeface="Arial MT"/>
                <a:cs typeface="Arial MT"/>
              </a:rPr>
              <a:t>ships </a:t>
            </a:r>
            <a:r>
              <a:rPr sz="3000" spc="-5" dirty="0">
                <a:latin typeface="Arial MT"/>
                <a:cs typeface="Arial MT"/>
              </a:rPr>
              <a:t>to dock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without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help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from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tugboat</a:t>
            </a:r>
            <a:endParaRPr sz="3000">
              <a:latin typeface="Arial MT"/>
              <a:cs typeface="Arial MT"/>
            </a:endParaRPr>
          </a:p>
          <a:p>
            <a:pPr marL="471170" marR="5080" indent="-459105">
              <a:lnSpc>
                <a:spcPct val="100000"/>
              </a:lnSpc>
              <a:spcBef>
                <a:spcPts val="975"/>
              </a:spcBef>
              <a:buChar char="●"/>
              <a:tabLst>
                <a:tab pos="471170" algn="l"/>
                <a:tab pos="471805" algn="l"/>
              </a:tabLst>
            </a:pPr>
            <a:r>
              <a:rPr sz="3000" spc="-10" dirty="0">
                <a:latin typeface="Arial MT"/>
                <a:cs typeface="Arial MT"/>
              </a:rPr>
              <a:t>Allow </a:t>
            </a:r>
            <a:r>
              <a:rPr sz="3000" dirty="0">
                <a:latin typeface="Arial MT"/>
                <a:cs typeface="Arial MT"/>
              </a:rPr>
              <a:t>ships </a:t>
            </a:r>
            <a:r>
              <a:rPr sz="3000" spc="-5" dirty="0">
                <a:latin typeface="Arial MT"/>
                <a:cs typeface="Arial MT"/>
              </a:rPr>
              <a:t>to </a:t>
            </a:r>
            <a:r>
              <a:rPr sz="3000" dirty="0">
                <a:latin typeface="Arial MT"/>
                <a:cs typeface="Arial MT"/>
              </a:rPr>
              <a:t>remain </a:t>
            </a:r>
            <a:r>
              <a:rPr sz="3000" spc="-5" dirty="0">
                <a:latin typeface="Arial MT"/>
                <a:cs typeface="Arial MT"/>
              </a:rPr>
              <a:t>in areas with water to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deep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for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anchors</a:t>
            </a:r>
            <a:endParaRPr sz="3000">
              <a:latin typeface="Arial MT"/>
              <a:cs typeface="Arial MT"/>
            </a:endParaRPr>
          </a:p>
          <a:p>
            <a:pPr marL="471170" marR="21590" indent="-459105">
              <a:lnSpc>
                <a:spcPct val="100000"/>
              </a:lnSpc>
              <a:spcBef>
                <a:spcPts val="975"/>
              </a:spcBef>
              <a:buChar char="●"/>
              <a:tabLst>
                <a:tab pos="471170" algn="l"/>
                <a:tab pos="471805" algn="l"/>
              </a:tabLst>
            </a:pPr>
            <a:r>
              <a:rPr sz="3000" spc="-5" dirty="0">
                <a:latin typeface="Arial MT"/>
                <a:cs typeface="Arial MT"/>
              </a:rPr>
              <a:t>Dynamic positioning will only be useful if all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cruise ships </a:t>
            </a:r>
            <a:r>
              <a:rPr sz="3000" spc="-5" dirty="0">
                <a:latin typeface="Arial MT"/>
                <a:cs typeface="Arial MT"/>
              </a:rPr>
              <a:t>use it and education is </a:t>
            </a:r>
            <a:r>
              <a:rPr sz="300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increased.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44837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Statistics</a:t>
            </a:r>
            <a:r>
              <a:rPr spc="-95" dirty="0"/>
              <a:t> </a:t>
            </a:r>
            <a:r>
              <a:rPr spc="-5" dirty="0"/>
              <a:t>Worldwide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88324" y="1121159"/>
            <a:ext cx="6562725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97255">
              <a:lnSpc>
                <a:spcPct val="100000"/>
              </a:lnSpc>
              <a:spcBef>
                <a:spcPts val="100"/>
              </a:spcBef>
              <a:tabLst>
                <a:tab pos="3730625" algn="l"/>
              </a:tabLst>
            </a:pPr>
            <a:r>
              <a:rPr sz="3000" spc="-5" dirty="0">
                <a:latin typeface="Arial MT"/>
                <a:cs typeface="Arial MT"/>
              </a:rPr>
              <a:t>Number of </a:t>
            </a:r>
            <a:r>
              <a:rPr sz="3000" dirty="0">
                <a:latin typeface="Arial MT"/>
                <a:cs typeface="Arial MT"/>
              </a:rPr>
              <a:t>cruise companies: </a:t>
            </a:r>
            <a:r>
              <a:rPr sz="3000" spc="-5" dirty="0">
                <a:latin typeface="Arial MT"/>
                <a:cs typeface="Arial MT"/>
              </a:rPr>
              <a:t>55 </a:t>
            </a:r>
            <a:r>
              <a:rPr sz="300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Cruise </a:t>
            </a:r>
            <a:r>
              <a:rPr sz="3000" spc="-10" dirty="0">
                <a:latin typeface="Arial MT"/>
                <a:cs typeface="Arial MT"/>
              </a:rPr>
              <a:t>Ship </a:t>
            </a:r>
            <a:r>
              <a:rPr sz="3000" spc="-5" dirty="0">
                <a:latin typeface="Arial MT"/>
                <a:cs typeface="Arial MT"/>
              </a:rPr>
              <a:t>Fleet: 296 </a:t>
            </a:r>
            <a:r>
              <a:rPr sz="3000" dirty="0">
                <a:latin typeface="Arial MT"/>
                <a:cs typeface="Arial MT"/>
              </a:rPr>
              <a:t>ships </a:t>
            </a:r>
            <a:r>
              <a:rPr sz="3000" spc="5" dirty="0">
                <a:latin typeface="Arial MT"/>
                <a:cs typeface="Arial MT"/>
              </a:rPr>
              <a:t> </a:t>
            </a:r>
            <a:r>
              <a:rPr sz="3000" spc="-10" dirty="0">
                <a:latin typeface="Arial MT"/>
                <a:cs typeface="Arial MT"/>
              </a:rPr>
              <a:t>Passenger </a:t>
            </a:r>
            <a:r>
              <a:rPr sz="3000" spc="-5" dirty="0">
                <a:latin typeface="Arial MT"/>
                <a:cs typeface="Arial MT"/>
              </a:rPr>
              <a:t>Capacity:	21.4</a:t>
            </a:r>
            <a:r>
              <a:rPr sz="3000" spc="-9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Million</a:t>
            </a:r>
            <a:endParaRPr sz="3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1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</a:pPr>
            <a:r>
              <a:rPr sz="3000" spc="-5" dirty="0">
                <a:latin typeface="Arial MT"/>
                <a:cs typeface="Arial MT"/>
              </a:rPr>
              <a:t>The</a:t>
            </a:r>
            <a:r>
              <a:rPr sz="3000" spc="-3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cruise</a:t>
            </a:r>
            <a:r>
              <a:rPr sz="3000" spc="-2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industries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sales</a:t>
            </a:r>
            <a:r>
              <a:rPr sz="3000" spc="-2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revenue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for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2014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was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estimated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at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$33.8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Billion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3662" y="0"/>
            <a:ext cx="704215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FFFF"/>
                </a:solidFill>
              </a:rPr>
              <a:t>Damage</a:t>
            </a:r>
            <a:r>
              <a:rPr sz="6000" spc="-40" dirty="0">
                <a:solidFill>
                  <a:srgbClr val="FFFFFF"/>
                </a:solidFill>
              </a:rPr>
              <a:t> </a:t>
            </a:r>
            <a:r>
              <a:rPr sz="6000" spc="-5" dirty="0">
                <a:solidFill>
                  <a:srgbClr val="FFFFFF"/>
                </a:solidFill>
              </a:rPr>
              <a:t>to</a:t>
            </a:r>
            <a:r>
              <a:rPr sz="6000" spc="-40" dirty="0">
                <a:solidFill>
                  <a:srgbClr val="FFFFFF"/>
                </a:solidFill>
              </a:rPr>
              <a:t> </a:t>
            </a:r>
            <a:r>
              <a:rPr sz="6000" spc="-10" dirty="0">
                <a:solidFill>
                  <a:srgbClr val="FFFFFF"/>
                </a:solidFill>
              </a:rPr>
              <a:t>Sea</a:t>
            </a:r>
            <a:r>
              <a:rPr sz="6000" spc="-50" dirty="0">
                <a:solidFill>
                  <a:srgbClr val="FFFFFF"/>
                </a:solidFill>
              </a:rPr>
              <a:t> </a:t>
            </a:r>
            <a:r>
              <a:rPr sz="6000" spc="-15" dirty="0">
                <a:solidFill>
                  <a:srgbClr val="FFFFFF"/>
                </a:solidFill>
              </a:rPr>
              <a:t>Life</a:t>
            </a:r>
            <a:endParaRPr sz="6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24358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Marine</a:t>
            </a:r>
            <a:r>
              <a:rPr spc="-90" dirty="0"/>
              <a:t> </a:t>
            </a:r>
            <a:r>
              <a:rPr spc="-10" dirty="0"/>
              <a:t>Life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The noise produced by </a:t>
            </a:r>
            <a:r>
              <a:rPr dirty="0"/>
              <a:t>ships can </a:t>
            </a:r>
            <a:r>
              <a:rPr spc="-5" dirty="0"/>
              <a:t>travel long </a:t>
            </a:r>
            <a:r>
              <a:rPr dirty="0"/>
              <a:t> </a:t>
            </a:r>
            <a:r>
              <a:rPr spc="-5" dirty="0"/>
              <a:t>distances,</a:t>
            </a:r>
            <a:r>
              <a:rPr spc="-20" dirty="0"/>
              <a:t> </a:t>
            </a:r>
            <a:r>
              <a:rPr spc="-5" dirty="0"/>
              <a:t>and</a:t>
            </a:r>
            <a:r>
              <a:rPr spc="-15" dirty="0"/>
              <a:t> </a:t>
            </a:r>
            <a:r>
              <a:rPr dirty="0"/>
              <a:t>marine</a:t>
            </a:r>
            <a:r>
              <a:rPr spc="-20" dirty="0"/>
              <a:t> </a:t>
            </a:r>
            <a:r>
              <a:rPr dirty="0"/>
              <a:t>species</a:t>
            </a:r>
            <a:r>
              <a:rPr spc="-15" dirty="0"/>
              <a:t> </a:t>
            </a:r>
            <a:r>
              <a:rPr spc="-5" dirty="0"/>
              <a:t>who</a:t>
            </a:r>
            <a:r>
              <a:rPr spc="-15" dirty="0"/>
              <a:t> </a:t>
            </a:r>
            <a:r>
              <a:rPr dirty="0"/>
              <a:t>may</a:t>
            </a:r>
            <a:r>
              <a:rPr spc="-20" dirty="0"/>
              <a:t> </a:t>
            </a:r>
            <a:r>
              <a:rPr dirty="0"/>
              <a:t>rely</a:t>
            </a:r>
            <a:r>
              <a:rPr spc="-15" dirty="0"/>
              <a:t> </a:t>
            </a:r>
            <a:r>
              <a:rPr spc="-5" dirty="0"/>
              <a:t>on </a:t>
            </a:r>
            <a:r>
              <a:rPr spc="-819" dirty="0"/>
              <a:t> </a:t>
            </a:r>
            <a:r>
              <a:rPr dirty="0"/>
              <a:t>sound </a:t>
            </a:r>
            <a:r>
              <a:rPr spc="-5" dirty="0"/>
              <a:t>for their orientation, </a:t>
            </a:r>
            <a:r>
              <a:rPr dirty="0"/>
              <a:t>communication, </a:t>
            </a:r>
            <a:r>
              <a:rPr spc="-5" dirty="0"/>
              <a:t>and </a:t>
            </a:r>
            <a:r>
              <a:rPr spc="-819" dirty="0"/>
              <a:t> </a:t>
            </a:r>
            <a:r>
              <a:rPr spc="-5" dirty="0"/>
              <a:t>feeding</a:t>
            </a:r>
            <a:r>
              <a:rPr spc="-20" dirty="0"/>
              <a:t> </a:t>
            </a:r>
            <a:r>
              <a:rPr dirty="0"/>
              <a:t>can</a:t>
            </a:r>
            <a:r>
              <a:rPr spc="-15" dirty="0"/>
              <a:t> </a:t>
            </a:r>
            <a:r>
              <a:rPr spc="-5" dirty="0"/>
              <a:t>be</a:t>
            </a:r>
            <a:r>
              <a:rPr spc="-15" dirty="0"/>
              <a:t> </a:t>
            </a:r>
            <a:r>
              <a:rPr spc="-5" dirty="0"/>
              <a:t>harmed</a:t>
            </a:r>
            <a:r>
              <a:rPr spc="-15" dirty="0"/>
              <a:t> </a:t>
            </a:r>
            <a:r>
              <a:rPr spc="-5" dirty="0"/>
              <a:t>by</a:t>
            </a:r>
            <a:r>
              <a:rPr spc="-10" dirty="0"/>
              <a:t> </a:t>
            </a:r>
            <a:r>
              <a:rPr spc="-5" dirty="0"/>
              <a:t>this</a:t>
            </a:r>
            <a:r>
              <a:rPr spc="-20" dirty="0"/>
              <a:t> </a:t>
            </a:r>
            <a:r>
              <a:rPr dirty="0"/>
              <a:t>sound</a:t>
            </a:r>
            <a:r>
              <a:rPr spc="-15" dirty="0"/>
              <a:t> </a:t>
            </a:r>
            <a:r>
              <a:rPr spc="-5" dirty="0"/>
              <a:t>pollution.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39554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Wildlife</a:t>
            </a:r>
            <a:r>
              <a:rPr spc="-90" dirty="0"/>
              <a:t> </a:t>
            </a:r>
            <a:r>
              <a:rPr spc="-5" dirty="0"/>
              <a:t>Collisions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marR="207010">
              <a:lnSpc>
                <a:spcPct val="100000"/>
              </a:lnSpc>
              <a:spcBef>
                <a:spcPts val="100"/>
              </a:spcBef>
            </a:pPr>
            <a:r>
              <a:rPr dirty="0"/>
              <a:t>Marine mammals, such </a:t>
            </a:r>
            <a:r>
              <a:rPr spc="-5" dirty="0"/>
              <a:t>as whales and </a:t>
            </a:r>
            <a:r>
              <a:rPr dirty="0"/>
              <a:t> manatees,</a:t>
            </a:r>
            <a:r>
              <a:rPr spc="-20" dirty="0"/>
              <a:t> </a:t>
            </a:r>
            <a:r>
              <a:rPr dirty="0"/>
              <a:t>risk</a:t>
            </a:r>
            <a:r>
              <a:rPr spc="-20" dirty="0"/>
              <a:t> </a:t>
            </a:r>
            <a:r>
              <a:rPr spc="-5" dirty="0"/>
              <a:t>being</a:t>
            </a:r>
            <a:r>
              <a:rPr spc="-20" dirty="0"/>
              <a:t> </a:t>
            </a:r>
            <a:r>
              <a:rPr dirty="0"/>
              <a:t>struck</a:t>
            </a:r>
            <a:r>
              <a:rPr spc="-20" dirty="0"/>
              <a:t> </a:t>
            </a:r>
            <a:r>
              <a:rPr spc="-5" dirty="0"/>
              <a:t>by</a:t>
            </a:r>
            <a:r>
              <a:rPr spc="-20" dirty="0"/>
              <a:t> </a:t>
            </a:r>
            <a:r>
              <a:rPr dirty="0"/>
              <a:t>ships,</a:t>
            </a:r>
            <a:r>
              <a:rPr spc="-20" dirty="0"/>
              <a:t> </a:t>
            </a:r>
            <a:r>
              <a:rPr dirty="0"/>
              <a:t>causing </a:t>
            </a:r>
            <a:r>
              <a:rPr spc="-819" dirty="0"/>
              <a:t> </a:t>
            </a:r>
            <a:r>
              <a:rPr spc="-5" dirty="0"/>
              <a:t>injury</a:t>
            </a:r>
            <a:r>
              <a:rPr spc="-10" dirty="0"/>
              <a:t> </a:t>
            </a:r>
            <a:r>
              <a:rPr spc="-5" dirty="0"/>
              <a:t>and death.</a:t>
            </a:r>
          </a:p>
          <a:p>
            <a:pPr marL="13970" marR="5080">
              <a:lnSpc>
                <a:spcPct val="100000"/>
              </a:lnSpc>
              <a:spcBef>
                <a:spcPts val="600"/>
              </a:spcBef>
            </a:pPr>
            <a:r>
              <a:rPr spc="-5" dirty="0"/>
              <a:t>For</a:t>
            </a:r>
            <a:r>
              <a:rPr spc="-20" dirty="0"/>
              <a:t> </a:t>
            </a:r>
            <a:r>
              <a:rPr spc="-5" dirty="0"/>
              <a:t>example,</a:t>
            </a:r>
            <a:r>
              <a:rPr spc="-10" dirty="0"/>
              <a:t> </a:t>
            </a:r>
            <a:r>
              <a:rPr spc="-5" dirty="0"/>
              <a:t>if</a:t>
            </a:r>
            <a:r>
              <a:rPr spc="-15" dirty="0"/>
              <a:t> </a:t>
            </a:r>
            <a:r>
              <a:rPr dirty="0"/>
              <a:t>a</a:t>
            </a:r>
            <a:r>
              <a:rPr spc="-10" dirty="0"/>
              <a:t> </a:t>
            </a:r>
            <a:r>
              <a:rPr dirty="0"/>
              <a:t>ship</a:t>
            </a:r>
            <a:r>
              <a:rPr spc="-10" dirty="0"/>
              <a:t> </a:t>
            </a:r>
            <a:r>
              <a:rPr spc="-5" dirty="0"/>
              <a:t>is</a:t>
            </a:r>
            <a:r>
              <a:rPr spc="-15" dirty="0"/>
              <a:t> </a:t>
            </a:r>
            <a:r>
              <a:rPr spc="-5" dirty="0"/>
              <a:t>traveling</a:t>
            </a:r>
            <a:r>
              <a:rPr spc="-15" dirty="0"/>
              <a:t> </a:t>
            </a:r>
            <a:r>
              <a:rPr spc="-5" dirty="0"/>
              <a:t>at</a:t>
            </a:r>
            <a:r>
              <a:rPr spc="-15" dirty="0"/>
              <a:t> </a:t>
            </a:r>
            <a:r>
              <a:rPr dirty="0"/>
              <a:t>a</a:t>
            </a:r>
            <a:r>
              <a:rPr spc="-10" dirty="0"/>
              <a:t> </a:t>
            </a:r>
            <a:r>
              <a:rPr dirty="0"/>
              <a:t>speed</a:t>
            </a:r>
            <a:r>
              <a:rPr spc="-10" dirty="0"/>
              <a:t> </a:t>
            </a:r>
            <a:r>
              <a:rPr spc="-5" dirty="0"/>
              <a:t>of </a:t>
            </a:r>
            <a:r>
              <a:rPr spc="-819" dirty="0"/>
              <a:t> </a:t>
            </a:r>
            <a:r>
              <a:rPr spc="-5" dirty="0"/>
              <a:t>only 15 </a:t>
            </a:r>
            <a:r>
              <a:rPr dirty="0"/>
              <a:t>knots, </a:t>
            </a:r>
            <a:r>
              <a:rPr spc="-5" dirty="0"/>
              <a:t>there is </a:t>
            </a:r>
            <a:r>
              <a:rPr dirty="0"/>
              <a:t>a </a:t>
            </a:r>
            <a:r>
              <a:rPr spc="-5" dirty="0"/>
              <a:t>79% </a:t>
            </a:r>
            <a:r>
              <a:rPr dirty="0"/>
              <a:t>chance </a:t>
            </a:r>
            <a:r>
              <a:rPr spc="-5" dirty="0"/>
              <a:t>of </a:t>
            </a:r>
            <a:r>
              <a:rPr dirty="0"/>
              <a:t>a </a:t>
            </a:r>
            <a:r>
              <a:rPr spc="5" dirty="0"/>
              <a:t> </a:t>
            </a:r>
            <a:r>
              <a:rPr dirty="0"/>
              <a:t>collision</a:t>
            </a:r>
            <a:r>
              <a:rPr spc="-10" dirty="0"/>
              <a:t> </a:t>
            </a:r>
            <a:r>
              <a:rPr spc="-5" dirty="0"/>
              <a:t>being</a:t>
            </a:r>
            <a:r>
              <a:rPr spc="-10" dirty="0"/>
              <a:t> </a:t>
            </a:r>
            <a:r>
              <a:rPr spc="-5" dirty="0"/>
              <a:t>lethal to</a:t>
            </a:r>
            <a:r>
              <a:rPr spc="-15" dirty="0"/>
              <a:t> </a:t>
            </a:r>
            <a:r>
              <a:rPr dirty="0"/>
              <a:t>a</a:t>
            </a:r>
            <a:r>
              <a:rPr spc="-5" dirty="0"/>
              <a:t> whale.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7550" y="62100"/>
            <a:ext cx="8227082" cy="508139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2650" y="146844"/>
            <a:ext cx="454660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/>
              <a:t>Air</a:t>
            </a:r>
            <a:r>
              <a:rPr sz="6000" spc="-100" dirty="0"/>
              <a:t> </a:t>
            </a:r>
            <a:r>
              <a:rPr sz="6000" spc="-10" dirty="0"/>
              <a:t>Pollution</a:t>
            </a:r>
            <a:endParaRPr sz="6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96175" y="289485"/>
            <a:ext cx="36017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Can</a:t>
            </a:r>
            <a:r>
              <a:rPr sz="3000" spc="-35" dirty="0"/>
              <a:t> </a:t>
            </a:r>
            <a:r>
              <a:rPr sz="3000" spc="-5" dirty="0"/>
              <a:t>cause</a:t>
            </a:r>
            <a:r>
              <a:rPr sz="3000" spc="-30" dirty="0"/>
              <a:t> </a:t>
            </a:r>
            <a:r>
              <a:rPr sz="3000" spc="-5" dirty="0"/>
              <a:t>acid</a:t>
            </a:r>
            <a:r>
              <a:rPr sz="3000" spc="-30" dirty="0"/>
              <a:t> </a:t>
            </a:r>
            <a:r>
              <a:rPr sz="3000" spc="-5" dirty="0"/>
              <a:t>rain</a:t>
            </a:r>
            <a:endParaRPr sz="3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27808" y="1886908"/>
            <a:ext cx="38779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10" dirty="0"/>
              <a:t>Social</a:t>
            </a:r>
            <a:r>
              <a:rPr sz="4800" spc="-100" dirty="0"/>
              <a:t> </a:t>
            </a:r>
            <a:r>
              <a:rPr sz="4800" spc="-5" dirty="0"/>
              <a:t>Issues</a:t>
            </a:r>
            <a:endParaRPr sz="4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51441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Shipboard</a:t>
            </a:r>
            <a:r>
              <a:rPr spc="-95" dirty="0"/>
              <a:t> </a:t>
            </a:r>
            <a:r>
              <a:rPr spc="-5" dirty="0"/>
              <a:t>Employment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8699" y="1543685"/>
            <a:ext cx="7735570" cy="26162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700"/>
              </a:spcBef>
            </a:pPr>
            <a:r>
              <a:rPr sz="3000" spc="-5" dirty="0">
                <a:latin typeface="Arial MT"/>
                <a:cs typeface="Arial MT"/>
              </a:rPr>
              <a:t>CONTRACTS</a:t>
            </a:r>
            <a:endParaRPr sz="3000">
              <a:latin typeface="Arial MT"/>
              <a:cs typeface="Arial MT"/>
            </a:endParaRPr>
          </a:p>
          <a:p>
            <a:pPr marL="13970" marR="3801745">
              <a:lnSpc>
                <a:spcPts val="4200"/>
              </a:lnSpc>
              <a:spcBef>
                <a:spcPts val="240"/>
              </a:spcBef>
            </a:pPr>
            <a:r>
              <a:rPr sz="3000" dirty="0">
                <a:latin typeface="Arial MT"/>
                <a:cs typeface="Arial MT"/>
              </a:rPr>
              <a:t>3</a:t>
            </a:r>
            <a:r>
              <a:rPr sz="3000" spc="-2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&amp;</a:t>
            </a:r>
            <a:r>
              <a:rPr sz="3000" spc="-2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6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Months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or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1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spc="-10" dirty="0">
                <a:latin typeface="Arial MT"/>
                <a:cs typeface="Arial MT"/>
              </a:rPr>
              <a:t>Year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Renewal</a:t>
            </a:r>
            <a:endParaRPr sz="3000">
              <a:latin typeface="Arial MT"/>
              <a:cs typeface="Arial MT"/>
            </a:endParaRPr>
          </a:p>
          <a:p>
            <a:pPr marL="471170" indent="-459105">
              <a:lnSpc>
                <a:spcPct val="100000"/>
              </a:lnSpc>
              <a:spcBef>
                <a:spcPts val="360"/>
              </a:spcBef>
              <a:buChar char="●"/>
              <a:tabLst>
                <a:tab pos="471170" algn="l"/>
                <a:tab pos="471805" algn="l"/>
              </a:tabLst>
            </a:pPr>
            <a:r>
              <a:rPr sz="3000" dirty="0">
                <a:latin typeface="Arial MT"/>
                <a:cs typeface="Arial MT"/>
              </a:rPr>
              <a:t>Mutually</a:t>
            </a:r>
            <a:r>
              <a:rPr sz="3000" spc="-55" dirty="0">
                <a:latin typeface="Arial MT"/>
                <a:cs typeface="Arial MT"/>
              </a:rPr>
              <a:t> </a:t>
            </a:r>
            <a:r>
              <a:rPr sz="3000" spc="-10" dirty="0">
                <a:latin typeface="Arial MT"/>
                <a:cs typeface="Arial MT"/>
              </a:rPr>
              <a:t>Agreed</a:t>
            </a:r>
            <a:endParaRPr sz="3000">
              <a:latin typeface="Arial MT"/>
              <a:cs typeface="Arial MT"/>
            </a:endParaRPr>
          </a:p>
          <a:p>
            <a:pPr marL="471170" indent="-459105">
              <a:lnSpc>
                <a:spcPct val="100000"/>
              </a:lnSpc>
              <a:buChar char="●"/>
              <a:tabLst>
                <a:tab pos="471170" algn="l"/>
                <a:tab pos="471805" algn="l"/>
              </a:tabLst>
            </a:pPr>
            <a:r>
              <a:rPr sz="3000" spc="-5" dirty="0">
                <a:latin typeface="Arial MT"/>
                <a:cs typeface="Arial MT"/>
              </a:rPr>
              <a:t>Cyclical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Nature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of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the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Cruise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Line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Operator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55822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Hours</a:t>
            </a:r>
            <a:r>
              <a:rPr spc="-35" dirty="0"/>
              <a:t> </a:t>
            </a:r>
            <a:r>
              <a:rPr dirty="0"/>
              <a:t>&amp;</a:t>
            </a:r>
            <a:r>
              <a:rPr spc="-30" dirty="0"/>
              <a:t> </a:t>
            </a:r>
            <a:r>
              <a:rPr spc="-10" dirty="0"/>
              <a:t>Work</a:t>
            </a:r>
            <a:r>
              <a:rPr spc="-40" dirty="0"/>
              <a:t> </a:t>
            </a:r>
            <a:r>
              <a:rPr spc="-5" dirty="0"/>
              <a:t>Conditions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95350" y="1197359"/>
            <a:ext cx="3836035" cy="3568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0" dirty="0">
                <a:latin typeface="Arial MT"/>
                <a:cs typeface="Arial MT"/>
              </a:rPr>
              <a:t>Weekly</a:t>
            </a:r>
            <a:r>
              <a:rPr sz="3000" spc="-4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Hours</a:t>
            </a:r>
            <a:r>
              <a:rPr sz="3000" spc="-3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77</a:t>
            </a:r>
            <a:endParaRPr sz="3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475"/>
              </a:spcBef>
            </a:pPr>
            <a:r>
              <a:rPr sz="3000" spc="-5" dirty="0">
                <a:latin typeface="Arial MT"/>
                <a:cs typeface="Arial MT"/>
              </a:rPr>
              <a:t>No</a:t>
            </a:r>
            <a:r>
              <a:rPr sz="3000" spc="-3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Days</a:t>
            </a:r>
            <a:r>
              <a:rPr sz="3000" spc="-3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Off</a:t>
            </a:r>
            <a:endParaRPr sz="3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475"/>
              </a:spcBef>
            </a:pPr>
            <a:r>
              <a:rPr sz="3000" spc="-5" dirty="0">
                <a:latin typeface="Arial MT"/>
                <a:cs typeface="Arial MT"/>
              </a:rPr>
              <a:t>10</a:t>
            </a:r>
            <a:r>
              <a:rPr sz="3000" spc="-5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Continuous</a:t>
            </a:r>
            <a:r>
              <a:rPr sz="3000" spc="-4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Months</a:t>
            </a:r>
            <a:endParaRPr sz="3000">
              <a:latin typeface="Arial MT"/>
              <a:cs typeface="Arial MT"/>
            </a:endParaRPr>
          </a:p>
          <a:p>
            <a:pPr marL="12700" marR="349250">
              <a:lnSpc>
                <a:spcPts val="6080"/>
              </a:lnSpc>
              <a:spcBef>
                <a:spcPts val="409"/>
              </a:spcBef>
            </a:pPr>
            <a:r>
              <a:rPr sz="3000" dirty="0">
                <a:latin typeface="Arial MT"/>
                <a:cs typeface="Arial MT"/>
              </a:rPr>
              <a:t>2 Months </a:t>
            </a:r>
            <a:r>
              <a:rPr sz="3000" spc="-10" dirty="0">
                <a:latin typeface="Arial MT"/>
                <a:cs typeface="Arial MT"/>
              </a:rPr>
              <a:t>Vacations </a:t>
            </a:r>
            <a:r>
              <a:rPr sz="3000" spc="-5" dirty="0">
                <a:latin typeface="Arial MT"/>
                <a:cs typeface="Arial MT"/>
              </a:rPr>
              <a:t> No</a:t>
            </a:r>
            <a:r>
              <a:rPr sz="3000" spc="-5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Health</a:t>
            </a:r>
            <a:r>
              <a:rPr sz="3000" spc="-5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Insurance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02174" y="0"/>
            <a:ext cx="53143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0B0080"/>
                </a:solidFill>
              </a:rPr>
              <a:t>Compensation</a:t>
            </a:r>
            <a:endParaRPr sz="6000"/>
          </a:p>
        </p:txBody>
      </p:sp>
      <p:sp>
        <p:nvSpPr>
          <p:cNvPr id="4" name="object 4"/>
          <p:cNvSpPr/>
          <p:nvPr/>
        </p:nvSpPr>
        <p:spPr>
          <a:xfrm>
            <a:off x="4941720" y="751358"/>
            <a:ext cx="4187825" cy="3502660"/>
          </a:xfrm>
          <a:custGeom>
            <a:avLst/>
            <a:gdLst/>
            <a:ahLst/>
            <a:cxnLst/>
            <a:rect l="l" t="t" r="r" b="b"/>
            <a:pathLst>
              <a:path w="4187825" h="3502660">
                <a:moveTo>
                  <a:pt x="3668999" y="3502500"/>
                </a:moveTo>
                <a:lnTo>
                  <a:pt x="0" y="2830499"/>
                </a:lnTo>
                <a:lnTo>
                  <a:pt x="518399" y="0"/>
                </a:lnTo>
                <a:lnTo>
                  <a:pt x="4187399" y="672000"/>
                </a:lnTo>
                <a:lnTo>
                  <a:pt x="3668999" y="3502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 rot="600000">
            <a:off x="6364242" y="1285509"/>
            <a:ext cx="1713577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10" dirty="0">
                <a:solidFill>
                  <a:srgbClr val="0000FF"/>
                </a:solidFill>
                <a:latin typeface="Arial"/>
                <a:cs typeface="Arial"/>
              </a:rPr>
              <a:t>SERVICE</a:t>
            </a:r>
            <a:endParaRPr sz="3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 rot="600000">
            <a:off x="5938826" y="1735399"/>
            <a:ext cx="240150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EMPLOYEES</a:t>
            </a:r>
            <a:endParaRPr sz="3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 rot="600000">
            <a:off x="5249120" y="2127463"/>
            <a:ext cx="1611593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-5" dirty="0">
                <a:solidFill>
                  <a:srgbClr val="0000FF"/>
                </a:solidFill>
                <a:latin typeface="Arial MT"/>
                <a:cs typeface="Arial MT"/>
              </a:rPr>
              <a:t>NO</a:t>
            </a:r>
            <a:r>
              <a:rPr sz="3000" spc="-9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3000" spc="-10" dirty="0">
                <a:solidFill>
                  <a:srgbClr val="0000FF"/>
                </a:solidFill>
                <a:latin typeface="Arial MT"/>
                <a:cs typeface="Arial MT"/>
              </a:rPr>
              <a:t>PAID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 rot="600000">
            <a:off x="5125116" y="2845511"/>
            <a:ext cx="1981346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-10" dirty="0">
                <a:solidFill>
                  <a:srgbClr val="0000FF"/>
                </a:solidFill>
                <a:latin typeface="Arial MT"/>
                <a:cs typeface="Arial MT"/>
              </a:rPr>
              <a:t>VACATION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 rot="600000">
            <a:off x="4985887" y="3644482"/>
            <a:ext cx="2419689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-5" dirty="0">
                <a:solidFill>
                  <a:srgbClr val="0000FF"/>
                </a:solidFill>
                <a:latin typeface="Arial MT"/>
                <a:cs typeface="Arial MT"/>
              </a:rPr>
              <a:t>NO</a:t>
            </a:r>
            <a:r>
              <a:rPr sz="3000" spc="-11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3000" spc="-10" dirty="0">
                <a:solidFill>
                  <a:srgbClr val="0000FF"/>
                </a:solidFill>
                <a:latin typeface="Arial MT"/>
                <a:cs typeface="Arial MT"/>
              </a:rPr>
              <a:t>PENSION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6574" y="781699"/>
            <a:ext cx="4898390" cy="511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79"/>
              </a:lnSpc>
            </a:pPr>
            <a:r>
              <a:rPr sz="3600" b="1" spc="-5" dirty="0">
                <a:latin typeface="Arial"/>
                <a:cs typeface="Arial"/>
              </a:rPr>
              <a:t>Carnival</a:t>
            </a:r>
            <a:r>
              <a:rPr sz="3600" b="1" spc="-3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Cruise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lines...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9525" y="0"/>
            <a:ext cx="9163050" cy="5153025"/>
            <a:chOff x="-9525" y="0"/>
            <a:chExt cx="9163050" cy="51530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007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51102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9143999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1B45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43000" y="3849599"/>
              <a:ext cx="6801484" cy="1294130"/>
            </a:xfrm>
            <a:custGeom>
              <a:avLst/>
              <a:gdLst/>
              <a:ahLst/>
              <a:cxnLst/>
              <a:rect l="l" t="t" r="r" b="b"/>
              <a:pathLst>
                <a:path w="6801484" h="1294129">
                  <a:moveTo>
                    <a:pt x="6800999" y="1293899"/>
                  </a:moveTo>
                  <a:lnTo>
                    <a:pt x="0" y="1293899"/>
                  </a:lnTo>
                  <a:lnTo>
                    <a:pt x="0" y="0"/>
                  </a:lnTo>
                  <a:lnTo>
                    <a:pt x="6154049" y="0"/>
                  </a:lnTo>
                  <a:lnTo>
                    <a:pt x="6205277" y="2029"/>
                  </a:lnTo>
                  <a:lnTo>
                    <a:pt x="6255866" y="8059"/>
                  </a:lnTo>
                  <a:lnTo>
                    <a:pt x="6305598" y="17998"/>
                  </a:lnTo>
                  <a:lnTo>
                    <a:pt x="6354258" y="31757"/>
                  </a:lnTo>
                  <a:lnTo>
                    <a:pt x="6401627" y="49246"/>
                  </a:lnTo>
                  <a:lnTo>
                    <a:pt x="6447488" y="70374"/>
                  </a:lnTo>
                  <a:lnTo>
                    <a:pt x="6491624" y="95052"/>
                  </a:lnTo>
                  <a:lnTo>
                    <a:pt x="6533818" y="123190"/>
                  </a:lnTo>
                  <a:lnTo>
                    <a:pt x="6573853" y="154699"/>
                  </a:lnTo>
                  <a:lnTo>
                    <a:pt x="6611512" y="189486"/>
                  </a:lnTo>
                  <a:lnTo>
                    <a:pt x="6646300" y="227145"/>
                  </a:lnTo>
                  <a:lnTo>
                    <a:pt x="6677808" y="267180"/>
                  </a:lnTo>
                  <a:lnTo>
                    <a:pt x="6705946" y="309375"/>
                  </a:lnTo>
                  <a:lnTo>
                    <a:pt x="6730625" y="353511"/>
                  </a:lnTo>
                  <a:lnTo>
                    <a:pt x="6751753" y="399372"/>
                  </a:lnTo>
                  <a:lnTo>
                    <a:pt x="6769242" y="446741"/>
                  </a:lnTo>
                  <a:lnTo>
                    <a:pt x="6783001" y="495401"/>
                  </a:lnTo>
                  <a:lnTo>
                    <a:pt x="6792940" y="545133"/>
                  </a:lnTo>
                  <a:lnTo>
                    <a:pt x="6798970" y="595722"/>
                  </a:lnTo>
                  <a:lnTo>
                    <a:pt x="6800999" y="646949"/>
                  </a:lnTo>
                  <a:lnTo>
                    <a:pt x="6800999" y="1293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43000" y="3849599"/>
              <a:ext cx="6801484" cy="1294130"/>
            </a:xfrm>
            <a:custGeom>
              <a:avLst/>
              <a:gdLst/>
              <a:ahLst/>
              <a:cxnLst/>
              <a:rect l="l" t="t" r="r" b="b"/>
              <a:pathLst>
                <a:path w="6801484" h="1294129">
                  <a:moveTo>
                    <a:pt x="0" y="0"/>
                  </a:moveTo>
                  <a:lnTo>
                    <a:pt x="6154049" y="0"/>
                  </a:lnTo>
                  <a:lnTo>
                    <a:pt x="6205277" y="2029"/>
                  </a:lnTo>
                  <a:lnTo>
                    <a:pt x="6255866" y="8059"/>
                  </a:lnTo>
                  <a:lnTo>
                    <a:pt x="6305598" y="17998"/>
                  </a:lnTo>
                  <a:lnTo>
                    <a:pt x="6354258" y="31757"/>
                  </a:lnTo>
                  <a:lnTo>
                    <a:pt x="6401627" y="49246"/>
                  </a:lnTo>
                  <a:lnTo>
                    <a:pt x="6447488" y="70374"/>
                  </a:lnTo>
                  <a:lnTo>
                    <a:pt x="6491624" y="95052"/>
                  </a:lnTo>
                  <a:lnTo>
                    <a:pt x="6533818" y="123190"/>
                  </a:lnTo>
                  <a:lnTo>
                    <a:pt x="6573853" y="154699"/>
                  </a:lnTo>
                  <a:lnTo>
                    <a:pt x="6611512" y="189486"/>
                  </a:lnTo>
                  <a:lnTo>
                    <a:pt x="6646300" y="227145"/>
                  </a:lnTo>
                  <a:lnTo>
                    <a:pt x="6677808" y="267180"/>
                  </a:lnTo>
                  <a:lnTo>
                    <a:pt x="6705946" y="309375"/>
                  </a:lnTo>
                  <a:lnTo>
                    <a:pt x="6730625" y="353511"/>
                  </a:lnTo>
                  <a:lnTo>
                    <a:pt x="6751753" y="399372"/>
                  </a:lnTo>
                  <a:lnTo>
                    <a:pt x="6769242" y="446741"/>
                  </a:lnTo>
                  <a:lnTo>
                    <a:pt x="6783001" y="495401"/>
                  </a:lnTo>
                  <a:lnTo>
                    <a:pt x="6792940" y="545133"/>
                  </a:lnTo>
                  <a:lnTo>
                    <a:pt x="6798970" y="595722"/>
                  </a:lnTo>
                  <a:lnTo>
                    <a:pt x="6800999" y="646949"/>
                  </a:lnTo>
                  <a:lnTo>
                    <a:pt x="6800999" y="1293899"/>
                  </a:lnTo>
                  <a:lnTo>
                    <a:pt x="0" y="12938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69574" y="3906000"/>
              <a:ext cx="3709888" cy="123749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8975" y="483887"/>
            <a:ext cx="74028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FFFFFF"/>
                </a:solidFill>
              </a:rPr>
              <a:t>Largest</a:t>
            </a:r>
            <a:r>
              <a:rPr spc="-25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Cruise</a:t>
            </a:r>
            <a:r>
              <a:rPr spc="-20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line</a:t>
            </a:r>
            <a:r>
              <a:rPr spc="-25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in</a:t>
            </a:r>
            <a:r>
              <a:rPr spc="-20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the</a:t>
            </a:r>
            <a:r>
              <a:rPr spc="-20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Industry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17449" y="1115585"/>
            <a:ext cx="83648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100"/>
              </a:spcBef>
              <a:buChar char="●"/>
              <a:tabLst>
                <a:tab pos="471170" algn="l"/>
                <a:tab pos="471805" algn="l"/>
              </a:tabLst>
            </a:pPr>
            <a:r>
              <a:rPr sz="3000" spc="-5" dirty="0">
                <a:latin typeface="Arial MT"/>
                <a:cs typeface="Arial MT"/>
              </a:rPr>
              <a:t>Largest</a:t>
            </a:r>
            <a:r>
              <a:rPr sz="3000" spc="-3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fleet=</a:t>
            </a:r>
            <a:r>
              <a:rPr sz="3000" spc="-3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24</a:t>
            </a:r>
            <a:r>
              <a:rPr sz="3000" spc="-2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ships</a:t>
            </a:r>
            <a:endParaRPr sz="3000">
              <a:latin typeface="Arial MT"/>
              <a:cs typeface="Arial MT"/>
            </a:endParaRPr>
          </a:p>
          <a:p>
            <a:pPr marL="471170" indent="-459105">
              <a:lnSpc>
                <a:spcPct val="100000"/>
              </a:lnSpc>
              <a:buChar char="●"/>
              <a:tabLst>
                <a:tab pos="471170" algn="l"/>
                <a:tab pos="471805" algn="l"/>
              </a:tabLst>
            </a:pPr>
            <a:r>
              <a:rPr sz="3000" spc="-5" dirty="0">
                <a:latin typeface="Arial MT"/>
                <a:cs typeface="Arial MT"/>
              </a:rPr>
              <a:t>Carry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the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most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passengers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=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4.5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million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a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year</a:t>
            </a:r>
            <a:endParaRPr sz="300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5951" y="63301"/>
            <a:ext cx="1923023" cy="57384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1935750"/>
            <a:ext cx="4234574" cy="320774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13931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Salary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0225" y="1334134"/>
            <a:ext cx="7536815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88035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latin typeface="Arial MT"/>
                <a:cs typeface="Arial MT"/>
              </a:rPr>
              <a:t>Direct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salary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is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considered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low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for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North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spc="-10" dirty="0">
                <a:latin typeface="Arial MT"/>
                <a:cs typeface="Arial MT"/>
              </a:rPr>
              <a:t>America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standards</a:t>
            </a:r>
            <a:endParaRPr sz="3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15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</a:pPr>
            <a:r>
              <a:rPr sz="3000" spc="-5" dirty="0">
                <a:latin typeface="Arial MT"/>
                <a:cs typeface="Arial MT"/>
              </a:rPr>
              <a:t>Restaurant </a:t>
            </a:r>
            <a:r>
              <a:rPr sz="3000" spc="-10" dirty="0">
                <a:latin typeface="Arial MT"/>
                <a:cs typeface="Arial MT"/>
              </a:rPr>
              <a:t>Staff </a:t>
            </a:r>
            <a:r>
              <a:rPr sz="3000" spc="-5" dirty="0">
                <a:latin typeface="Arial MT"/>
                <a:cs typeface="Arial MT"/>
              </a:rPr>
              <a:t>have </a:t>
            </a:r>
            <a:r>
              <a:rPr sz="3000" dirty="0">
                <a:latin typeface="Arial MT"/>
                <a:cs typeface="Arial MT"/>
              </a:rPr>
              <a:t>considerable </a:t>
            </a:r>
            <a:r>
              <a:rPr sz="3000" spc="-5" dirty="0">
                <a:latin typeface="Arial MT"/>
                <a:cs typeface="Arial MT"/>
              </a:rPr>
              <a:t>earnings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from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potential pax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tips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55346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Crew</a:t>
            </a:r>
            <a:r>
              <a:rPr spc="-50" dirty="0"/>
              <a:t> </a:t>
            </a:r>
            <a:r>
              <a:rPr spc="-5" dirty="0"/>
              <a:t>Members</a:t>
            </a:r>
            <a:r>
              <a:rPr spc="-45" dirty="0"/>
              <a:t> </a:t>
            </a:r>
            <a:r>
              <a:rPr spc="-5" dirty="0"/>
              <a:t>Expenses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Crew </a:t>
            </a:r>
            <a:r>
              <a:rPr dirty="0"/>
              <a:t>members </a:t>
            </a:r>
            <a:r>
              <a:rPr spc="-5" dirty="0"/>
              <a:t>do not have any expenses </a:t>
            </a:r>
            <a:r>
              <a:rPr dirty="0"/>
              <a:t> </a:t>
            </a:r>
            <a:r>
              <a:rPr spc="-5" dirty="0"/>
              <a:t>onboard. </a:t>
            </a:r>
            <a:r>
              <a:rPr spc="-10" dirty="0"/>
              <a:t>Examples </a:t>
            </a:r>
            <a:r>
              <a:rPr spc="-5" dirty="0"/>
              <a:t>Food, </a:t>
            </a:r>
            <a:r>
              <a:rPr spc="-10" dirty="0"/>
              <a:t>Accommodation </a:t>
            </a:r>
            <a:r>
              <a:rPr dirty="0"/>
              <a:t>&amp; </a:t>
            </a:r>
            <a:r>
              <a:rPr spc="-819" dirty="0"/>
              <a:t> </a:t>
            </a:r>
            <a:r>
              <a:rPr spc="-5" dirty="0"/>
              <a:t>Transportation</a:t>
            </a:r>
          </a:p>
          <a:p>
            <a:pPr marL="13970" marR="266065">
              <a:lnSpc>
                <a:spcPct val="100000"/>
              </a:lnSpc>
              <a:spcBef>
                <a:spcPts val="600"/>
              </a:spcBef>
            </a:pPr>
            <a:r>
              <a:rPr spc="-5" dirty="0"/>
              <a:t>This </a:t>
            </a:r>
            <a:r>
              <a:rPr dirty="0"/>
              <a:t>makes a cruise ship career </a:t>
            </a:r>
            <a:r>
              <a:rPr spc="-5" dirty="0"/>
              <a:t>financially </a:t>
            </a:r>
            <a:r>
              <a:rPr dirty="0"/>
              <a:t> </a:t>
            </a:r>
            <a:r>
              <a:rPr spc="-5" dirty="0"/>
              <a:t>attractive enough to </a:t>
            </a:r>
            <a:r>
              <a:rPr dirty="0"/>
              <a:t>compensate </a:t>
            </a:r>
            <a:r>
              <a:rPr spc="-5" dirty="0"/>
              <a:t>for lack of </a:t>
            </a:r>
            <a:r>
              <a:rPr spc="-825" dirty="0"/>
              <a:t> </a:t>
            </a:r>
            <a:r>
              <a:rPr spc="-5" dirty="0"/>
              <a:t>employment</a:t>
            </a:r>
            <a:r>
              <a:rPr spc="-10" dirty="0"/>
              <a:t> </a:t>
            </a:r>
            <a:r>
              <a:rPr spc="-5" dirty="0"/>
              <a:t>benefits.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31991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Compensation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0225" y="1257934"/>
            <a:ext cx="6073775" cy="26924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3000" b="1" spc="-5" dirty="0">
                <a:latin typeface="Arial"/>
                <a:cs typeface="Arial"/>
              </a:rPr>
              <a:t>Non</a:t>
            </a:r>
            <a:r>
              <a:rPr sz="3000" b="1" spc="-30" dirty="0">
                <a:latin typeface="Arial"/>
                <a:cs typeface="Arial"/>
              </a:rPr>
              <a:t> </a:t>
            </a:r>
            <a:r>
              <a:rPr sz="3000" b="1" spc="-10" dirty="0">
                <a:latin typeface="Arial"/>
                <a:cs typeface="Arial"/>
              </a:rPr>
              <a:t>Service</a:t>
            </a:r>
            <a:r>
              <a:rPr sz="3000" b="1" spc="-3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&amp;</a:t>
            </a:r>
            <a:r>
              <a:rPr sz="3000" b="1" spc="-2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Management</a:t>
            </a:r>
            <a:r>
              <a:rPr sz="3000" b="1" spc="-25" dirty="0">
                <a:latin typeface="Arial"/>
                <a:cs typeface="Arial"/>
              </a:rPr>
              <a:t> </a:t>
            </a:r>
            <a:r>
              <a:rPr sz="3000" b="1" spc="-5" dirty="0">
                <a:latin typeface="Arial"/>
                <a:cs typeface="Arial"/>
              </a:rPr>
              <a:t>Crew</a:t>
            </a:r>
            <a:endParaRPr sz="3000">
              <a:latin typeface="Arial"/>
              <a:cs typeface="Arial"/>
            </a:endParaRPr>
          </a:p>
          <a:p>
            <a:pPr marL="12700" marR="2776855">
              <a:lnSpc>
                <a:spcPts val="4200"/>
              </a:lnSpc>
              <a:spcBef>
                <a:spcPts val="240"/>
              </a:spcBef>
            </a:pPr>
            <a:r>
              <a:rPr sz="3000" spc="-10" dirty="0">
                <a:latin typeface="Arial MT"/>
                <a:cs typeface="Arial MT"/>
              </a:rPr>
              <a:t>Paid Vacation </a:t>
            </a:r>
            <a:r>
              <a:rPr sz="3000" spc="-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Medical </a:t>
            </a:r>
            <a:r>
              <a:rPr sz="3000" spc="2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Retirement</a:t>
            </a:r>
            <a:r>
              <a:rPr sz="3000" spc="-9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Options</a:t>
            </a:r>
            <a:endParaRPr sz="3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3000" spc="-5" dirty="0">
                <a:latin typeface="Arial MT"/>
                <a:cs typeface="Arial MT"/>
              </a:rPr>
              <a:t>Company’s</a:t>
            </a:r>
            <a:r>
              <a:rPr sz="3000" spc="-3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Insurance</a:t>
            </a:r>
            <a:r>
              <a:rPr sz="3000" spc="-40" dirty="0">
                <a:latin typeface="Arial MT"/>
                <a:cs typeface="Arial MT"/>
              </a:rPr>
              <a:t> </a:t>
            </a:r>
            <a:r>
              <a:rPr sz="3000" spc="-10" dirty="0">
                <a:latin typeface="Arial MT"/>
                <a:cs typeface="Arial MT"/>
              </a:rPr>
              <a:t>Plan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575" y="0"/>
            <a:ext cx="5333424" cy="51434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249" y="299965"/>
            <a:ext cx="45929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3981BA"/>
                </a:solidFill>
              </a:rPr>
              <a:t>Living</a:t>
            </a:r>
            <a:r>
              <a:rPr spc="-90" dirty="0">
                <a:solidFill>
                  <a:srgbClr val="3981BA"/>
                </a:solidFill>
              </a:rPr>
              <a:t> </a:t>
            </a:r>
            <a:r>
              <a:rPr spc="-5" dirty="0">
                <a:solidFill>
                  <a:srgbClr val="3981BA"/>
                </a:solidFill>
              </a:rPr>
              <a:t>Arrangements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0225" y="1264793"/>
            <a:ext cx="2277745" cy="353060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r>
              <a:rPr sz="2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crew</a:t>
            </a:r>
            <a:r>
              <a:rPr sz="2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members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r>
              <a:rPr sz="2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cabin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r>
              <a:rPr sz="2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shower</a:t>
            </a:r>
            <a:endParaRPr sz="2400">
              <a:latin typeface="Arial MT"/>
              <a:cs typeface="Arial MT"/>
            </a:endParaRPr>
          </a:p>
          <a:p>
            <a:pPr marL="12700" marR="412750">
              <a:lnSpc>
                <a:spcPct val="119800"/>
              </a:lnSpc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r>
              <a:rPr sz="2400" spc="6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commode </a:t>
            </a:r>
            <a:r>
              <a:rPr sz="2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r>
              <a:rPr sz="2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desk</a:t>
            </a:r>
            <a:r>
              <a:rPr sz="2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with</a:t>
            </a:r>
            <a:r>
              <a:rPr sz="2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tv</a:t>
            </a:r>
            <a:endParaRPr sz="2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950">
              <a:latin typeface="Arial MT"/>
              <a:cs typeface="Arial MT"/>
            </a:endParaRPr>
          </a:p>
          <a:p>
            <a:pPr marL="12700" marR="248920">
              <a:lnSpc>
                <a:spcPct val="119800"/>
              </a:lnSpc>
            </a:pP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Senior</a:t>
            </a:r>
            <a:r>
              <a:rPr sz="24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Officers </a:t>
            </a:r>
            <a:r>
              <a:rPr sz="2400" spc="-6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single</a:t>
            </a:r>
            <a:r>
              <a:rPr sz="2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cabin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45916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Living</a:t>
            </a:r>
            <a:r>
              <a:rPr spc="-90" dirty="0"/>
              <a:t> </a:t>
            </a:r>
            <a:r>
              <a:rPr spc="-5" dirty="0"/>
              <a:t>Arrangements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There</a:t>
            </a:r>
            <a:r>
              <a:rPr spc="-20" dirty="0"/>
              <a:t> </a:t>
            </a:r>
            <a:r>
              <a:rPr spc="-5" dirty="0"/>
              <a:t>is</a:t>
            </a:r>
            <a:r>
              <a:rPr spc="-15" dirty="0"/>
              <a:t> </a:t>
            </a:r>
            <a:r>
              <a:rPr dirty="0"/>
              <a:t>a</a:t>
            </a:r>
            <a:r>
              <a:rPr spc="-10" dirty="0"/>
              <a:t> </a:t>
            </a:r>
            <a:r>
              <a:rPr dirty="0"/>
              <a:t>set</a:t>
            </a:r>
            <a:r>
              <a:rPr spc="-15" dirty="0"/>
              <a:t> </a:t>
            </a:r>
            <a:r>
              <a:rPr spc="-5" dirty="0"/>
              <a:t>of</a:t>
            </a:r>
            <a:r>
              <a:rPr spc="-10" dirty="0"/>
              <a:t> </a:t>
            </a:r>
            <a:r>
              <a:rPr spc="-5" dirty="0"/>
              <a:t>facilities</a:t>
            </a:r>
            <a:r>
              <a:rPr spc="-20" dirty="0"/>
              <a:t> </a:t>
            </a:r>
            <a:r>
              <a:rPr spc="-5" dirty="0"/>
              <a:t>for</a:t>
            </a:r>
            <a:r>
              <a:rPr spc="-15" dirty="0"/>
              <a:t> </a:t>
            </a:r>
            <a:r>
              <a:rPr spc="-5" dirty="0"/>
              <a:t>the</a:t>
            </a:r>
            <a:r>
              <a:rPr spc="-20" dirty="0"/>
              <a:t> </a:t>
            </a:r>
            <a:r>
              <a:rPr dirty="0"/>
              <a:t>crew</a:t>
            </a:r>
            <a:r>
              <a:rPr spc="-10" dirty="0"/>
              <a:t> </a:t>
            </a:r>
            <a:r>
              <a:rPr dirty="0"/>
              <a:t>separate </a:t>
            </a:r>
            <a:r>
              <a:rPr spc="-819" dirty="0"/>
              <a:t> </a:t>
            </a:r>
            <a:r>
              <a:rPr spc="-5" dirty="0"/>
              <a:t>from</a:t>
            </a:r>
            <a:r>
              <a:rPr spc="-15" dirty="0"/>
              <a:t> </a:t>
            </a:r>
            <a:r>
              <a:rPr spc="-5" dirty="0"/>
              <a:t>that</a:t>
            </a:r>
            <a:r>
              <a:rPr spc="-10" dirty="0"/>
              <a:t> </a:t>
            </a:r>
            <a:r>
              <a:rPr spc="-5" dirty="0"/>
              <a:t>of pax</a:t>
            </a:r>
          </a:p>
          <a:p>
            <a:pPr marL="13970" marR="350520">
              <a:lnSpc>
                <a:spcPct val="100000"/>
              </a:lnSpc>
              <a:spcBef>
                <a:spcPts val="600"/>
              </a:spcBef>
            </a:pPr>
            <a:r>
              <a:rPr spc="-5" dirty="0"/>
              <a:t>Including </a:t>
            </a:r>
            <a:r>
              <a:rPr dirty="0"/>
              <a:t>such </a:t>
            </a:r>
            <a:r>
              <a:rPr spc="-5" dirty="0"/>
              <a:t>as </a:t>
            </a:r>
            <a:r>
              <a:rPr dirty="0"/>
              <a:t>mess rooms, </a:t>
            </a:r>
            <a:r>
              <a:rPr spc="-5" dirty="0"/>
              <a:t>bars, </a:t>
            </a:r>
            <a:r>
              <a:rPr dirty="0"/>
              <a:t> recreations</a:t>
            </a:r>
            <a:r>
              <a:rPr spc="-30" dirty="0"/>
              <a:t> </a:t>
            </a:r>
            <a:r>
              <a:rPr dirty="0"/>
              <a:t>rooms,</a:t>
            </a:r>
            <a:r>
              <a:rPr spc="-30" dirty="0"/>
              <a:t> </a:t>
            </a:r>
            <a:r>
              <a:rPr spc="-5" dirty="0"/>
              <a:t>prayer</a:t>
            </a:r>
            <a:r>
              <a:rPr spc="-30" dirty="0"/>
              <a:t> </a:t>
            </a:r>
            <a:r>
              <a:rPr dirty="0"/>
              <a:t>rooms/mosques</a:t>
            </a:r>
            <a:r>
              <a:rPr spc="-25" dirty="0"/>
              <a:t> </a:t>
            </a:r>
            <a:r>
              <a:rPr dirty="0"/>
              <a:t>&amp; </a:t>
            </a:r>
            <a:r>
              <a:rPr spc="-819" dirty="0"/>
              <a:t> </a:t>
            </a:r>
            <a:r>
              <a:rPr spc="-5" dirty="0"/>
              <a:t>fitness</a:t>
            </a:r>
            <a:r>
              <a:rPr spc="-15" dirty="0"/>
              <a:t> </a:t>
            </a:r>
            <a:r>
              <a:rPr dirty="0"/>
              <a:t>center.</a:t>
            </a:r>
          </a:p>
          <a:p>
            <a:pPr marL="13970" marR="314325">
              <a:lnSpc>
                <a:spcPct val="100000"/>
              </a:lnSpc>
              <a:spcBef>
                <a:spcPts val="600"/>
              </a:spcBef>
            </a:pPr>
            <a:r>
              <a:rPr spc="-5" dirty="0"/>
              <a:t>Larger </a:t>
            </a:r>
            <a:r>
              <a:rPr spc="-10" dirty="0"/>
              <a:t>Ships </a:t>
            </a:r>
            <a:r>
              <a:rPr spc="-5" dirty="0"/>
              <a:t>even having </a:t>
            </a:r>
            <a:r>
              <a:rPr dirty="0"/>
              <a:t>a crew </a:t>
            </a:r>
            <a:r>
              <a:rPr spc="-5" dirty="0"/>
              <a:t>deck with </a:t>
            </a:r>
            <a:r>
              <a:rPr dirty="0"/>
              <a:t>a </a:t>
            </a:r>
            <a:r>
              <a:rPr spc="-819" dirty="0"/>
              <a:t> </a:t>
            </a:r>
            <a:r>
              <a:rPr dirty="0"/>
              <a:t>swimming</a:t>
            </a:r>
            <a:r>
              <a:rPr spc="-10" dirty="0"/>
              <a:t> </a:t>
            </a:r>
            <a:r>
              <a:rPr spc="-5" dirty="0"/>
              <a:t>pool</a:t>
            </a:r>
            <a:r>
              <a:rPr spc="-10" dirty="0"/>
              <a:t> </a:t>
            </a:r>
            <a:r>
              <a:rPr spc="-5" dirty="0"/>
              <a:t>and hot</a:t>
            </a:r>
            <a:r>
              <a:rPr spc="-10" dirty="0"/>
              <a:t> </a:t>
            </a:r>
            <a:r>
              <a:rPr spc="-5" dirty="0"/>
              <a:t>tub.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13455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Hiring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0225" y="1337183"/>
            <a:ext cx="8001000" cy="307721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20"/>
              </a:spcBef>
            </a:pPr>
            <a:r>
              <a:rPr sz="2400" spc="-5" dirty="0">
                <a:latin typeface="Arial MT"/>
                <a:cs typeface="Arial MT"/>
              </a:rPr>
              <a:t>Hotel </a:t>
            </a:r>
            <a:r>
              <a:rPr sz="2400" dirty="0">
                <a:latin typeface="Arial MT"/>
                <a:cs typeface="Arial MT"/>
              </a:rPr>
              <a:t>staff </a:t>
            </a:r>
            <a:r>
              <a:rPr sz="2400" spc="-5" dirty="0">
                <a:latin typeface="Arial MT"/>
                <a:cs typeface="Arial MT"/>
              </a:rPr>
              <a:t>are hired from under industrialized </a:t>
            </a:r>
            <a:r>
              <a:rPr sz="2400" dirty="0">
                <a:latin typeface="Arial MT"/>
                <a:cs typeface="Arial MT"/>
              </a:rPr>
              <a:t>countries </a:t>
            </a:r>
            <a:r>
              <a:rPr sz="2400" spc="-5" dirty="0">
                <a:latin typeface="Arial MT"/>
                <a:cs typeface="Arial MT"/>
              </a:rPr>
              <a:t>in 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Asia,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Eastern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Europe,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the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Caribbean,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Central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America.</a:t>
            </a:r>
            <a:endParaRPr sz="2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500">
              <a:latin typeface="Arial MT"/>
              <a:cs typeface="Arial MT"/>
            </a:endParaRPr>
          </a:p>
          <a:p>
            <a:pPr marL="12700" marR="114935">
              <a:lnSpc>
                <a:spcPts val="2850"/>
              </a:lnSpc>
            </a:pPr>
            <a:r>
              <a:rPr sz="2400" spc="-5" dirty="0">
                <a:latin typeface="Arial MT"/>
                <a:cs typeface="Arial MT"/>
              </a:rPr>
              <a:t>While </a:t>
            </a:r>
            <a:r>
              <a:rPr sz="2400" dirty="0">
                <a:latin typeface="Arial MT"/>
                <a:cs typeface="Arial MT"/>
              </a:rPr>
              <a:t>several cruise </a:t>
            </a:r>
            <a:r>
              <a:rPr sz="2400" spc="-5" dirty="0">
                <a:latin typeface="Arial MT"/>
                <a:cs typeface="Arial MT"/>
              </a:rPr>
              <a:t>lines are headquartered in the United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Stated, the </a:t>
            </a:r>
            <a:r>
              <a:rPr sz="2400" dirty="0">
                <a:latin typeface="Arial MT"/>
                <a:cs typeface="Arial MT"/>
              </a:rPr>
              <a:t>ships </a:t>
            </a:r>
            <a:r>
              <a:rPr sz="2400" spc="-5" dirty="0">
                <a:latin typeface="Arial MT"/>
                <a:cs typeface="Arial MT"/>
              </a:rPr>
              <a:t>are </a:t>
            </a:r>
            <a:r>
              <a:rPr sz="2400" dirty="0">
                <a:latin typeface="Arial MT"/>
                <a:cs typeface="Arial MT"/>
              </a:rPr>
              <a:t>registered </a:t>
            </a:r>
            <a:r>
              <a:rPr sz="2400" spc="-5" dirty="0">
                <a:latin typeface="Arial MT"/>
                <a:cs typeface="Arial MT"/>
              </a:rPr>
              <a:t>in </a:t>
            </a:r>
            <a:r>
              <a:rPr sz="2400" dirty="0">
                <a:latin typeface="Arial MT"/>
                <a:cs typeface="Arial MT"/>
              </a:rPr>
              <a:t>countries such </a:t>
            </a:r>
            <a:r>
              <a:rPr sz="2400" spc="-5" dirty="0">
                <a:latin typeface="Arial MT"/>
                <a:cs typeface="Arial MT"/>
              </a:rPr>
              <a:t>as 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Bahamas, Panama, and Liberia </a:t>
            </a:r>
            <a:r>
              <a:rPr sz="2400" dirty="0">
                <a:latin typeface="Arial MT"/>
                <a:cs typeface="Arial MT"/>
              </a:rPr>
              <a:t>a </a:t>
            </a:r>
            <a:r>
              <a:rPr sz="2400" spc="-5" dirty="0">
                <a:latin typeface="Arial MT"/>
                <a:cs typeface="Arial MT"/>
              </a:rPr>
              <a:t>practice </a:t>
            </a:r>
            <a:r>
              <a:rPr sz="2400" dirty="0">
                <a:latin typeface="Arial MT"/>
                <a:cs typeface="Arial MT"/>
              </a:rPr>
              <a:t>known </a:t>
            </a:r>
            <a:r>
              <a:rPr sz="2400" spc="-5" dirty="0">
                <a:latin typeface="Arial MT"/>
                <a:cs typeface="Arial MT"/>
              </a:rPr>
              <a:t>as </a:t>
            </a:r>
            <a:r>
              <a:rPr sz="2400" dirty="0">
                <a:latin typeface="Arial MT"/>
                <a:cs typeface="Arial MT"/>
              </a:rPr>
              <a:t>“flags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of </a:t>
            </a:r>
            <a:r>
              <a:rPr sz="2400" dirty="0">
                <a:latin typeface="Arial MT"/>
                <a:cs typeface="Arial MT"/>
              </a:rPr>
              <a:t>convenience” </a:t>
            </a:r>
            <a:r>
              <a:rPr sz="2400" spc="-5" dirty="0">
                <a:latin typeface="Arial MT"/>
                <a:cs typeface="Arial MT"/>
              </a:rPr>
              <a:t>to take advantage of less </a:t>
            </a:r>
            <a:r>
              <a:rPr sz="2400" dirty="0">
                <a:latin typeface="Arial MT"/>
                <a:cs typeface="Arial MT"/>
              </a:rPr>
              <a:t>stringent </a:t>
            </a:r>
            <a:r>
              <a:rPr sz="2400" spc="-5" dirty="0">
                <a:latin typeface="Arial MT"/>
                <a:cs typeface="Arial MT"/>
              </a:rPr>
              <a:t>labor </a:t>
            </a:r>
            <a:r>
              <a:rPr sz="2400" dirty="0">
                <a:latin typeface="Arial MT"/>
                <a:cs typeface="Arial MT"/>
              </a:rPr>
              <a:t> regulations.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46374" y="686749"/>
            <a:ext cx="7729220" cy="3124200"/>
          </a:xfrm>
          <a:custGeom>
            <a:avLst/>
            <a:gdLst/>
            <a:ahLst/>
            <a:cxnLst/>
            <a:rect l="l" t="t" r="r" b="b"/>
            <a:pathLst>
              <a:path w="7729220" h="3124200">
                <a:moveTo>
                  <a:pt x="7728599" y="3123899"/>
                </a:moveTo>
                <a:lnTo>
                  <a:pt x="0" y="3123899"/>
                </a:lnTo>
                <a:lnTo>
                  <a:pt x="0" y="0"/>
                </a:lnTo>
                <a:lnTo>
                  <a:pt x="7728599" y="0"/>
                </a:lnTo>
                <a:lnTo>
                  <a:pt x="7728599" y="31238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19399" y="699323"/>
            <a:ext cx="6977380" cy="2607310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4800" spc="-10" dirty="0"/>
              <a:t>Foreign</a:t>
            </a:r>
            <a:r>
              <a:rPr sz="4800" spc="-60" dirty="0"/>
              <a:t> </a:t>
            </a:r>
            <a:r>
              <a:rPr sz="4800" spc="-10" dirty="0"/>
              <a:t>Flags</a:t>
            </a:r>
            <a:endParaRPr sz="4800"/>
          </a:p>
          <a:p>
            <a:pPr marL="12700" marR="5080">
              <a:lnSpc>
                <a:spcPct val="100699"/>
              </a:lnSpc>
              <a:spcBef>
                <a:spcPts val="635"/>
              </a:spcBef>
            </a:pPr>
            <a:r>
              <a:rPr b="0" spc="-10" dirty="0">
                <a:latin typeface="Arial MT"/>
                <a:cs typeface="Arial MT"/>
              </a:rPr>
              <a:t>Taxes </a:t>
            </a:r>
            <a:r>
              <a:rPr b="0" spc="-5" dirty="0">
                <a:latin typeface="Arial MT"/>
                <a:cs typeface="Arial MT"/>
              </a:rPr>
              <a:t>is another issue </a:t>
            </a:r>
            <a:r>
              <a:rPr b="0" spc="-10" dirty="0">
                <a:latin typeface="Arial MT"/>
                <a:cs typeface="Arial MT"/>
              </a:rPr>
              <a:t>they </a:t>
            </a:r>
            <a:r>
              <a:rPr b="0" spc="-5" dirty="0">
                <a:latin typeface="Arial MT"/>
                <a:cs typeface="Arial MT"/>
              </a:rPr>
              <a:t>do not </a:t>
            </a:r>
            <a:r>
              <a:rPr b="0" spc="-990" dirty="0">
                <a:latin typeface="Arial MT"/>
                <a:cs typeface="Arial MT"/>
              </a:rPr>
              <a:t> </a:t>
            </a:r>
            <a:r>
              <a:rPr b="0" spc="-5" dirty="0">
                <a:latin typeface="Arial MT"/>
                <a:cs typeface="Arial MT"/>
              </a:rPr>
              <a:t>pay </a:t>
            </a:r>
            <a:r>
              <a:rPr b="0" spc="-10" dirty="0">
                <a:latin typeface="Arial MT"/>
                <a:cs typeface="Arial MT"/>
              </a:rPr>
              <a:t>taxes </a:t>
            </a:r>
            <a:r>
              <a:rPr b="0" spc="-5" dirty="0">
                <a:latin typeface="Arial MT"/>
                <a:cs typeface="Arial MT"/>
              </a:rPr>
              <a:t>in </a:t>
            </a:r>
            <a:r>
              <a:rPr b="0" spc="-10" dirty="0">
                <a:latin typeface="Arial MT"/>
                <a:cs typeface="Arial MT"/>
              </a:rPr>
              <a:t>the </a:t>
            </a:r>
            <a:r>
              <a:rPr b="0" spc="-5" dirty="0">
                <a:latin typeface="Arial MT"/>
                <a:cs typeface="Arial MT"/>
              </a:rPr>
              <a:t>US because </a:t>
            </a:r>
            <a:r>
              <a:rPr b="0" spc="-10" dirty="0">
                <a:latin typeface="Arial MT"/>
                <a:cs typeface="Arial MT"/>
              </a:rPr>
              <a:t>they </a:t>
            </a:r>
            <a:r>
              <a:rPr b="0" spc="-5" dirty="0">
                <a:latin typeface="Arial MT"/>
                <a:cs typeface="Arial MT"/>
              </a:rPr>
              <a:t> use</a:t>
            </a:r>
            <a:r>
              <a:rPr b="0" spc="-10" dirty="0">
                <a:latin typeface="Arial MT"/>
                <a:cs typeface="Arial MT"/>
              </a:rPr>
              <a:t> foreign</a:t>
            </a:r>
            <a:r>
              <a:rPr b="0" spc="-15" dirty="0">
                <a:latin typeface="Arial MT"/>
                <a:cs typeface="Arial MT"/>
              </a:rPr>
              <a:t> </a:t>
            </a:r>
            <a:r>
              <a:rPr b="0" spc="-5" dirty="0">
                <a:latin typeface="Arial MT"/>
                <a:cs typeface="Arial MT"/>
              </a:rPr>
              <a:t>flags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27114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Ports</a:t>
            </a:r>
            <a:r>
              <a:rPr spc="-60" dirty="0"/>
              <a:t> </a:t>
            </a:r>
            <a:r>
              <a:rPr spc="-5" dirty="0"/>
              <a:t>of</a:t>
            </a:r>
            <a:r>
              <a:rPr spc="-50" dirty="0"/>
              <a:t> </a:t>
            </a:r>
            <a:r>
              <a:rPr spc="-5" dirty="0"/>
              <a:t>Call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0225" y="1334134"/>
            <a:ext cx="7807325" cy="292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1630">
              <a:lnSpc>
                <a:spcPct val="100000"/>
              </a:lnSpc>
              <a:spcBef>
                <a:spcPts val="100"/>
              </a:spcBef>
              <a:tabLst>
                <a:tab pos="2929890" algn="l"/>
              </a:tabLst>
            </a:pPr>
            <a:r>
              <a:rPr sz="3000" spc="-5" dirty="0">
                <a:latin typeface="Arial MT"/>
                <a:cs typeface="Arial MT"/>
              </a:rPr>
              <a:t>There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are</a:t>
            </a:r>
            <a:r>
              <a:rPr sz="300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2,000	ports</a:t>
            </a:r>
            <a:r>
              <a:rPr sz="3000" spc="-2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around</a:t>
            </a:r>
            <a:r>
              <a:rPr sz="3000" spc="-2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the</a:t>
            </a:r>
            <a:r>
              <a:rPr sz="3000" spc="-3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world</a:t>
            </a:r>
            <a:r>
              <a:rPr sz="3000" spc="-2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and </a:t>
            </a:r>
            <a:r>
              <a:rPr sz="3000" spc="-8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only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30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of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them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are in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the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United</a:t>
            </a:r>
            <a:r>
              <a:rPr sz="3000" spc="-10" dirty="0">
                <a:latin typeface="Arial MT"/>
                <a:cs typeface="Arial MT"/>
              </a:rPr>
              <a:t> States</a:t>
            </a:r>
            <a:endParaRPr sz="3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15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</a:pPr>
            <a:r>
              <a:rPr sz="3000" spc="-5" dirty="0">
                <a:latin typeface="Arial MT"/>
                <a:cs typeface="Arial MT"/>
              </a:rPr>
              <a:t>The ports have to provide </a:t>
            </a:r>
            <a:r>
              <a:rPr sz="3000" dirty="0">
                <a:latin typeface="Arial MT"/>
                <a:cs typeface="Arial MT"/>
              </a:rPr>
              <a:t>services </a:t>
            </a:r>
            <a:r>
              <a:rPr sz="3000" spc="-5" dirty="0">
                <a:latin typeface="Arial MT"/>
                <a:cs typeface="Arial MT"/>
              </a:rPr>
              <a:t>and built </a:t>
            </a:r>
            <a:r>
              <a:rPr sz="3000" dirty="0">
                <a:latin typeface="Arial MT"/>
                <a:cs typeface="Arial MT"/>
              </a:rPr>
              <a:t> structures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to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have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them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at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the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cost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of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the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local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population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08162" y="1886908"/>
            <a:ext cx="63087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10" dirty="0">
                <a:latin typeface="Arial"/>
                <a:cs typeface="Arial"/>
              </a:rPr>
              <a:t>Sustainable</a:t>
            </a:r>
            <a:r>
              <a:rPr sz="4800" b="1" spc="-100" dirty="0">
                <a:latin typeface="Arial"/>
                <a:cs typeface="Arial"/>
              </a:rPr>
              <a:t> </a:t>
            </a:r>
            <a:r>
              <a:rPr sz="4800" b="1" spc="-5" dirty="0">
                <a:latin typeface="Arial"/>
                <a:cs typeface="Arial"/>
              </a:rPr>
              <a:t>Practices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6145" y="2894790"/>
            <a:ext cx="72796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latin typeface="Arial"/>
                <a:cs typeface="Arial"/>
              </a:rPr>
              <a:t>What</a:t>
            </a:r>
            <a:r>
              <a:rPr sz="3600" b="1" spc="-2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some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cruise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spc="-10" dirty="0">
                <a:latin typeface="Arial"/>
                <a:cs typeface="Arial"/>
              </a:rPr>
              <a:t>lines</a:t>
            </a:r>
            <a:r>
              <a:rPr sz="3600" b="1" spc="-2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are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doing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9275" y="247965"/>
            <a:ext cx="71240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</a:t>
            </a:r>
            <a:r>
              <a:rPr spc="-20" dirty="0"/>
              <a:t> </a:t>
            </a:r>
            <a:r>
              <a:rPr spc="-5" dirty="0"/>
              <a:t>HULL</a:t>
            </a:r>
            <a:r>
              <a:rPr spc="-15" dirty="0"/>
              <a:t> </a:t>
            </a:r>
            <a:r>
              <a:rPr spc="-10" dirty="0"/>
              <a:t>new</a:t>
            </a:r>
            <a:r>
              <a:rPr spc="-20" dirty="0"/>
              <a:t> </a:t>
            </a:r>
            <a:r>
              <a:rPr spc="-10" dirty="0"/>
              <a:t>way</a:t>
            </a:r>
            <a:r>
              <a:rPr spc="-20" dirty="0"/>
              <a:t> </a:t>
            </a:r>
            <a:r>
              <a:rPr spc="-5" dirty="0"/>
              <a:t>of</a:t>
            </a:r>
            <a:r>
              <a:rPr spc="-20" dirty="0"/>
              <a:t> </a:t>
            </a:r>
            <a:r>
              <a:rPr spc="-10" dirty="0"/>
              <a:t>doing</a:t>
            </a:r>
            <a:r>
              <a:rPr spc="-20" dirty="0"/>
              <a:t> </a:t>
            </a:r>
            <a:r>
              <a:rPr dirty="0"/>
              <a:t>things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63374" y="953193"/>
            <a:ext cx="6936105" cy="354012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424815" indent="-412750">
              <a:lnSpc>
                <a:spcPct val="100000"/>
              </a:lnSpc>
              <a:spcBef>
                <a:spcPts val="295"/>
              </a:spcBef>
              <a:buChar char="●"/>
              <a:tabLst>
                <a:tab pos="424815" algn="l"/>
                <a:tab pos="425450" algn="l"/>
              </a:tabLst>
            </a:pPr>
            <a:r>
              <a:rPr sz="2400" spc="-5" dirty="0">
                <a:latin typeface="Arial MT"/>
                <a:cs typeface="Arial MT"/>
              </a:rPr>
              <a:t>Recycling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programs</a:t>
            </a:r>
            <a:endParaRPr sz="2400">
              <a:latin typeface="Arial MT"/>
              <a:cs typeface="Arial MT"/>
            </a:endParaRPr>
          </a:p>
          <a:p>
            <a:pPr marL="424815" indent="-412750">
              <a:lnSpc>
                <a:spcPct val="100000"/>
              </a:lnSpc>
              <a:spcBef>
                <a:spcPts val="195"/>
              </a:spcBef>
              <a:buChar char="●"/>
              <a:tabLst>
                <a:tab pos="424815" algn="l"/>
                <a:tab pos="425450" algn="l"/>
              </a:tabLst>
            </a:pPr>
            <a:r>
              <a:rPr sz="2400" spc="-5" dirty="0">
                <a:latin typeface="Arial MT"/>
                <a:cs typeface="Arial MT"/>
              </a:rPr>
              <a:t>Energy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saving</a:t>
            </a:r>
            <a:r>
              <a:rPr sz="2400" spc="-3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lightbulbs</a:t>
            </a:r>
            <a:endParaRPr sz="2400">
              <a:latin typeface="Arial MT"/>
              <a:cs typeface="Arial MT"/>
            </a:endParaRPr>
          </a:p>
          <a:p>
            <a:pPr marL="424815" indent="-412750">
              <a:lnSpc>
                <a:spcPct val="100000"/>
              </a:lnSpc>
              <a:spcBef>
                <a:spcPts val="195"/>
              </a:spcBef>
              <a:buChar char="●"/>
              <a:tabLst>
                <a:tab pos="424815" algn="l"/>
                <a:tab pos="425450" algn="l"/>
              </a:tabLst>
            </a:pPr>
            <a:r>
              <a:rPr sz="2400" spc="-5" dirty="0">
                <a:latin typeface="Arial MT"/>
                <a:cs typeface="Arial MT"/>
              </a:rPr>
              <a:t>Energy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saving</a:t>
            </a:r>
            <a:r>
              <a:rPr sz="2400" spc="-3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appliances</a:t>
            </a:r>
            <a:endParaRPr sz="2400">
              <a:latin typeface="Arial MT"/>
              <a:cs typeface="Arial MT"/>
            </a:endParaRPr>
          </a:p>
          <a:p>
            <a:pPr marL="424815" indent="-412750">
              <a:lnSpc>
                <a:spcPct val="100000"/>
              </a:lnSpc>
              <a:spcBef>
                <a:spcPts val="195"/>
              </a:spcBef>
              <a:buChar char="●"/>
              <a:tabLst>
                <a:tab pos="424815" algn="l"/>
                <a:tab pos="425450" algn="l"/>
              </a:tabLst>
            </a:pPr>
            <a:r>
              <a:rPr sz="2400" spc="-5" dirty="0">
                <a:latin typeface="Arial MT"/>
                <a:cs typeface="Arial MT"/>
              </a:rPr>
              <a:t>Window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tinting</a:t>
            </a:r>
            <a:endParaRPr sz="2400">
              <a:latin typeface="Arial MT"/>
              <a:cs typeface="Arial MT"/>
            </a:endParaRPr>
          </a:p>
          <a:p>
            <a:pPr marL="424815" indent="-412750">
              <a:lnSpc>
                <a:spcPct val="100000"/>
              </a:lnSpc>
              <a:spcBef>
                <a:spcPts val="195"/>
              </a:spcBef>
              <a:buChar char="●"/>
              <a:tabLst>
                <a:tab pos="424815" algn="l"/>
                <a:tab pos="425450" algn="l"/>
              </a:tabLst>
            </a:pPr>
            <a:r>
              <a:rPr sz="2400" spc="-5" dirty="0">
                <a:latin typeface="Arial MT"/>
                <a:cs typeface="Arial MT"/>
              </a:rPr>
              <a:t>Propulsion</a:t>
            </a:r>
            <a:r>
              <a:rPr sz="2400" spc="-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hull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design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to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save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energy</a:t>
            </a:r>
            <a:endParaRPr sz="2400">
              <a:latin typeface="Arial MT"/>
              <a:cs typeface="Arial MT"/>
            </a:endParaRPr>
          </a:p>
          <a:p>
            <a:pPr marL="424815" indent="-412750">
              <a:lnSpc>
                <a:spcPct val="100000"/>
              </a:lnSpc>
              <a:spcBef>
                <a:spcPts val="195"/>
              </a:spcBef>
              <a:buChar char="●"/>
              <a:tabLst>
                <a:tab pos="424815" algn="l"/>
                <a:tab pos="425450" algn="l"/>
              </a:tabLst>
            </a:pPr>
            <a:r>
              <a:rPr sz="2400" spc="-5" dirty="0">
                <a:latin typeface="Arial MT"/>
                <a:cs typeface="Arial MT"/>
              </a:rPr>
              <a:t>Paint</a:t>
            </a:r>
            <a:r>
              <a:rPr sz="2400" spc="-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coatings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that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are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environmentally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safe</a:t>
            </a:r>
            <a:endParaRPr sz="2400">
              <a:latin typeface="Arial MT"/>
              <a:cs typeface="Arial MT"/>
            </a:endParaRPr>
          </a:p>
          <a:p>
            <a:pPr marL="424815" indent="-412750">
              <a:lnSpc>
                <a:spcPct val="100000"/>
              </a:lnSpc>
              <a:spcBef>
                <a:spcPts val="195"/>
              </a:spcBef>
              <a:buChar char="●"/>
              <a:tabLst>
                <a:tab pos="424815" algn="l"/>
                <a:tab pos="425450" algn="l"/>
              </a:tabLst>
            </a:pPr>
            <a:r>
              <a:rPr sz="2400" dirty="0">
                <a:latin typeface="Arial MT"/>
                <a:cs typeface="Arial MT"/>
              </a:rPr>
              <a:t>Maintain</a:t>
            </a:r>
            <a:r>
              <a:rPr sz="2400" spc="-2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standards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of</a:t>
            </a:r>
            <a:r>
              <a:rPr sz="2400" spc="-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public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health</a:t>
            </a:r>
            <a:endParaRPr sz="2400">
              <a:latin typeface="Arial MT"/>
              <a:cs typeface="Arial MT"/>
            </a:endParaRPr>
          </a:p>
          <a:p>
            <a:pPr marL="424815" indent="-412750">
              <a:lnSpc>
                <a:spcPct val="100000"/>
              </a:lnSpc>
              <a:spcBef>
                <a:spcPts val="195"/>
              </a:spcBef>
              <a:buChar char="●"/>
              <a:tabLst>
                <a:tab pos="424815" algn="l"/>
                <a:tab pos="425450" algn="l"/>
              </a:tabLst>
            </a:pPr>
            <a:r>
              <a:rPr sz="2400" spc="-5" dirty="0">
                <a:latin typeface="Arial MT"/>
                <a:cs typeface="Arial MT"/>
              </a:rPr>
              <a:t>Environmental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management</a:t>
            </a:r>
            <a:r>
              <a:rPr sz="2400" spc="-3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systems</a:t>
            </a:r>
            <a:endParaRPr sz="2400">
              <a:latin typeface="Arial MT"/>
              <a:cs typeface="Arial MT"/>
            </a:endParaRPr>
          </a:p>
          <a:p>
            <a:pPr marL="424815" indent="-412750">
              <a:lnSpc>
                <a:spcPct val="100000"/>
              </a:lnSpc>
              <a:spcBef>
                <a:spcPts val="195"/>
              </a:spcBef>
              <a:buChar char="●"/>
              <a:tabLst>
                <a:tab pos="424815" algn="l"/>
                <a:tab pos="425450" algn="l"/>
              </a:tabLst>
            </a:pPr>
            <a:r>
              <a:rPr sz="2400" spc="-5" dirty="0">
                <a:latin typeface="Arial MT"/>
                <a:cs typeface="Arial MT"/>
              </a:rPr>
              <a:t>Paper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reduction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-9" y="3"/>
            <a:ext cx="2662555" cy="1832610"/>
          </a:xfrm>
          <a:custGeom>
            <a:avLst/>
            <a:gdLst/>
            <a:ahLst/>
            <a:cxnLst/>
            <a:rect l="l" t="t" r="r" b="b"/>
            <a:pathLst>
              <a:path w="2662555" h="1832610">
                <a:moveTo>
                  <a:pt x="272100" y="1832099"/>
                </a:moveTo>
                <a:lnTo>
                  <a:pt x="0" y="481500"/>
                </a:lnTo>
                <a:lnTo>
                  <a:pt x="2390100" y="0"/>
                </a:lnTo>
                <a:lnTo>
                  <a:pt x="2662200" y="1350599"/>
                </a:lnTo>
                <a:lnTo>
                  <a:pt x="272100" y="1832099"/>
                </a:lnTo>
                <a:close/>
              </a:path>
            </a:pathLst>
          </a:custGeom>
          <a:solidFill>
            <a:srgbClr val="0088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5105" y="137033"/>
            <a:ext cx="2226945" cy="111506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algn="ctr">
              <a:lnSpc>
                <a:spcPts val="2850"/>
              </a:lnSpc>
              <a:spcBef>
                <a:spcPts val="220"/>
              </a:spcBef>
            </a:pPr>
            <a:r>
              <a:rPr sz="2400" b="0" spc="-5" dirty="0">
                <a:latin typeface="Arial MT"/>
                <a:cs typeface="Arial MT"/>
              </a:rPr>
              <a:t>Receives</a:t>
            </a:r>
            <a:r>
              <a:rPr sz="2400" b="0" spc="-95" dirty="0">
                <a:latin typeface="Arial MT"/>
                <a:cs typeface="Arial MT"/>
              </a:rPr>
              <a:t> </a:t>
            </a:r>
            <a:r>
              <a:rPr sz="2400" b="0" spc="-5" dirty="0">
                <a:latin typeface="Arial MT"/>
                <a:cs typeface="Arial MT"/>
              </a:rPr>
              <a:t>42.4% </a:t>
            </a:r>
            <a:r>
              <a:rPr sz="2400" b="0" spc="-650" dirty="0">
                <a:latin typeface="Arial MT"/>
                <a:cs typeface="Arial MT"/>
              </a:rPr>
              <a:t> </a:t>
            </a:r>
            <a:r>
              <a:rPr sz="2400" b="0" spc="-5" dirty="0">
                <a:latin typeface="Arial MT"/>
                <a:cs typeface="Arial MT"/>
              </a:rPr>
              <a:t>of world wide </a:t>
            </a:r>
            <a:r>
              <a:rPr sz="2400" b="0" dirty="0">
                <a:latin typeface="Arial MT"/>
                <a:cs typeface="Arial MT"/>
              </a:rPr>
              <a:t> cruise</a:t>
            </a:r>
            <a:r>
              <a:rPr sz="2400" b="0" spc="-50" dirty="0">
                <a:latin typeface="Arial MT"/>
                <a:cs typeface="Arial MT"/>
              </a:rPr>
              <a:t> </a:t>
            </a:r>
            <a:r>
              <a:rPr sz="2400" b="0" spc="-5" dirty="0">
                <a:latin typeface="Arial MT"/>
                <a:cs typeface="Arial MT"/>
              </a:rPr>
              <a:t>business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075" y="69725"/>
            <a:ext cx="6745799" cy="487106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6551" y="1524660"/>
            <a:ext cx="5071745" cy="29210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700"/>
              </a:spcBef>
            </a:pPr>
            <a:r>
              <a:rPr sz="3000" spc="-10" dirty="0">
                <a:latin typeface="Arial MT"/>
                <a:cs typeface="Arial MT"/>
              </a:rPr>
              <a:t>Waste</a:t>
            </a:r>
            <a:r>
              <a:rPr sz="3000" spc="-5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Management</a:t>
            </a:r>
            <a:endParaRPr sz="3000">
              <a:latin typeface="Arial MT"/>
              <a:cs typeface="Arial MT"/>
            </a:endParaRPr>
          </a:p>
          <a:p>
            <a:pPr marL="558800" indent="-546735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558800" algn="l"/>
                <a:tab pos="559435" algn="l"/>
              </a:tabLst>
            </a:pPr>
            <a:r>
              <a:rPr sz="3000" spc="-10" dirty="0">
                <a:latin typeface="Arial MT"/>
                <a:cs typeface="Arial MT"/>
              </a:rPr>
              <a:t>Separate</a:t>
            </a:r>
            <a:r>
              <a:rPr sz="3000" spc="-50" dirty="0">
                <a:latin typeface="Arial MT"/>
                <a:cs typeface="Arial MT"/>
              </a:rPr>
              <a:t> </a:t>
            </a:r>
            <a:r>
              <a:rPr sz="3000" spc="-10" dirty="0">
                <a:latin typeface="Arial MT"/>
                <a:cs typeface="Arial MT"/>
              </a:rPr>
              <a:t>Waste</a:t>
            </a:r>
            <a:r>
              <a:rPr sz="3000" spc="-4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Collection</a:t>
            </a:r>
            <a:endParaRPr sz="3000">
              <a:latin typeface="Arial MT"/>
              <a:cs typeface="Arial MT"/>
            </a:endParaRPr>
          </a:p>
          <a:p>
            <a:pPr marL="558800" indent="-546735">
              <a:lnSpc>
                <a:spcPct val="100000"/>
              </a:lnSpc>
              <a:buAutoNum type="arabicPeriod"/>
              <a:tabLst>
                <a:tab pos="558800" algn="l"/>
                <a:tab pos="559435" algn="l"/>
              </a:tabLst>
            </a:pPr>
            <a:r>
              <a:rPr sz="3000" spc="-10" dirty="0">
                <a:latin typeface="Arial MT"/>
                <a:cs typeface="Arial MT"/>
              </a:rPr>
              <a:t>Pulping</a:t>
            </a:r>
            <a:endParaRPr sz="3000">
              <a:latin typeface="Arial MT"/>
              <a:cs typeface="Arial MT"/>
            </a:endParaRPr>
          </a:p>
          <a:p>
            <a:pPr marL="558800" indent="-546735">
              <a:lnSpc>
                <a:spcPct val="100000"/>
              </a:lnSpc>
              <a:buAutoNum type="arabicPeriod"/>
              <a:tabLst>
                <a:tab pos="558800" algn="l"/>
                <a:tab pos="559435" algn="l"/>
              </a:tabLst>
            </a:pPr>
            <a:r>
              <a:rPr sz="3000" spc="-5" dirty="0">
                <a:latin typeface="Arial MT"/>
                <a:cs typeface="Arial MT"/>
              </a:rPr>
              <a:t>Compaction</a:t>
            </a:r>
            <a:endParaRPr sz="3000">
              <a:latin typeface="Arial MT"/>
              <a:cs typeface="Arial MT"/>
            </a:endParaRPr>
          </a:p>
          <a:p>
            <a:pPr marL="558800" indent="-546735">
              <a:lnSpc>
                <a:spcPct val="100000"/>
              </a:lnSpc>
              <a:buAutoNum type="arabicPeriod"/>
              <a:tabLst>
                <a:tab pos="558800" algn="l"/>
                <a:tab pos="559435" algn="l"/>
              </a:tabLst>
            </a:pPr>
            <a:r>
              <a:rPr sz="3000" spc="-5" dirty="0">
                <a:latin typeface="Arial MT"/>
                <a:cs typeface="Arial MT"/>
              </a:rPr>
              <a:t>Griding</a:t>
            </a:r>
            <a:endParaRPr sz="3000">
              <a:latin typeface="Arial MT"/>
              <a:cs typeface="Arial MT"/>
            </a:endParaRPr>
          </a:p>
          <a:p>
            <a:pPr marL="558800" indent="-546735">
              <a:lnSpc>
                <a:spcPct val="100000"/>
              </a:lnSpc>
              <a:buAutoNum type="arabicPeriod"/>
              <a:tabLst>
                <a:tab pos="558800" algn="l"/>
                <a:tab pos="559435" algn="l"/>
              </a:tabLst>
            </a:pPr>
            <a:r>
              <a:rPr sz="3000" spc="-5" dirty="0">
                <a:latin typeface="Arial MT"/>
                <a:cs typeface="Arial MT"/>
              </a:rPr>
              <a:t>Hazardous</a:t>
            </a:r>
            <a:r>
              <a:rPr sz="3000" spc="-50" dirty="0">
                <a:latin typeface="Arial MT"/>
                <a:cs typeface="Arial MT"/>
              </a:rPr>
              <a:t> </a:t>
            </a:r>
            <a:r>
              <a:rPr sz="3000" spc="-10" dirty="0">
                <a:latin typeface="Arial MT"/>
                <a:cs typeface="Arial MT"/>
              </a:rPr>
              <a:t>Waste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363092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Royal</a:t>
            </a:r>
            <a:r>
              <a:rPr spc="-90" dirty="0"/>
              <a:t> </a:t>
            </a:r>
            <a:r>
              <a:rPr spc="-5" dirty="0"/>
              <a:t>Caribbean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0225" y="1334134"/>
            <a:ext cx="8054975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35050">
              <a:lnSpc>
                <a:spcPct val="100000"/>
              </a:lnSpc>
              <a:spcBef>
                <a:spcPts val="100"/>
              </a:spcBef>
            </a:pPr>
            <a:r>
              <a:rPr sz="3000" spc="-10" dirty="0">
                <a:latin typeface="Arial MT"/>
                <a:cs typeface="Arial MT"/>
              </a:rPr>
              <a:t>Environmental</a:t>
            </a:r>
            <a:r>
              <a:rPr sz="3000" spc="-3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management</a:t>
            </a:r>
            <a:r>
              <a:rPr sz="3000" spc="-2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at</a:t>
            </a:r>
            <a:r>
              <a:rPr sz="3000" spc="-2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sea</a:t>
            </a:r>
            <a:r>
              <a:rPr sz="3000" spc="-2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called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saving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the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waves</a:t>
            </a:r>
            <a:endParaRPr sz="3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15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</a:pPr>
            <a:r>
              <a:rPr sz="3000" spc="-5" dirty="0">
                <a:latin typeface="Arial MT"/>
                <a:cs typeface="Arial MT"/>
              </a:rPr>
              <a:t>Dynamic </a:t>
            </a:r>
            <a:r>
              <a:rPr sz="3000" spc="-10" dirty="0">
                <a:latin typeface="Arial MT"/>
                <a:cs typeface="Arial MT"/>
              </a:rPr>
              <a:t>Positioning </a:t>
            </a:r>
            <a:r>
              <a:rPr sz="3000" spc="-5" dirty="0">
                <a:latin typeface="Arial MT"/>
                <a:cs typeface="Arial MT"/>
              </a:rPr>
              <a:t>on two of its </a:t>
            </a:r>
            <a:r>
              <a:rPr sz="3000" dirty="0">
                <a:latin typeface="Arial MT"/>
                <a:cs typeface="Arial MT"/>
              </a:rPr>
              <a:t>vessels </a:t>
            </a:r>
            <a:r>
              <a:rPr sz="3000" spc="-5" dirty="0">
                <a:latin typeface="Arial MT"/>
                <a:cs typeface="Arial MT"/>
              </a:rPr>
              <a:t>Oasis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of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the</a:t>
            </a:r>
            <a:r>
              <a:rPr sz="3000" spc="-10" dirty="0">
                <a:latin typeface="Arial MT"/>
                <a:cs typeface="Arial MT"/>
              </a:rPr>
              <a:t> Sea </a:t>
            </a:r>
            <a:r>
              <a:rPr sz="3000" dirty="0">
                <a:latin typeface="Arial MT"/>
                <a:cs typeface="Arial MT"/>
              </a:rPr>
              <a:t>&amp;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10" dirty="0">
                <a:latin typeface="Arial MT"/>
                <a:cs typeface="Arial MT"/>
              </a:rPr>
              <a:t>Allure </a:t>
            </a:r>
            <a:r>
              <a:rPr sz="3000" spc="-5" dirty="0">
                <a:latin typeface="Arial MT"/>
                <a:cs typeface="Arial MT"/>
              </a:rPr>
              <a:t>of the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10" dirty="0">
                <a:latin typeface="Arial MT"/>
                <a:cs typeface="Arial MT"/>
              </a:rPr>
              <a:t>Sea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2242" y="1195216"/>
            <a:ext cx="8903335" cy="386969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440055" marR="5080" indent="-427990">
              <a:lnSpc>
                <a:spcPct val="101000"/>
              </a:lnSpc>
              <a:spcBef>
                <a:spcPts val="65"/>
              </a:spcBef>
              <a:buChar char="●"/>
              <a:tabLst>
                <a:tab pos="440055" algn="l"/>
                <a:tab pos="440690" algn="l"/>
              </a:tabLst>
            </a:pPr>
            <a:r>
              <a:rPr sz="2600" b="1" spc="-5" dirty="0">
                <a:latin typeface="Arial"/>
                <a:cs typeface="Arial"/>
              </a:rPr>
              <a:t>Oasis of </a:t>
            </a:r>
            <a:r>
              <a:rPr sz="2600" b="1" dirty="0">
                <a:latin typeface="Arial"/>
                <a:cs typeface="Arial"/>
              </a:rPr>
              <a:t>the </a:t>
            </a:r>
            <a:r>
              <a:rPr sz="2600" b="1" spc="-10" dirty="0">
                <a:latin typeface="Arial"/>
                <a:cs typeface="Arial"/>
              </a:rPr>
              <a:t>Seas </a:t>
            </a:r>
            <a:r>
              <a:rPr sz="2600" b="1" dirty="0">
                <a:latin typeface="Arial"/>
                <a:cs typeface="Arial"/>
              </a:rPr>
              <a:t>(5,400 </a:t>
            </a:r>
            <a:r>
              <a:rPr sz="2600" b="1" spc="-5" dirty="0">
                <a:latin typeface="Arial"/>
                <a:cs typeface="Arial"/>
              </a:rPr>
              <a:t>passengers) liquefied natural </a:t>
            </a:r>
            <a:r>
              <a:rPr sz="2600" b="1" spc="-710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gas </a:t>
            </a:r>
            <a:r>
              <a:rPr sz="2600" b="1" dirty="0">
                <a:latin typeface="Arial"/>
                <a:cs typeface="Arial"/>
              </a:rPr>
              <a:t>fueled </a:t>
            </a:r>
            <a:r>
              <a:rPr sz="2600" b="1" spc="-5" dirty="0">
                <a:latin typeface="Arial"/>
                <a:cs typeface="Arial"/>
              </a:rPr>
              <a:t>engines come equipped with pollution </a:t>
            </a:r>
            <a:r>
              <a:rPr sz="2600" b="1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scrubbers </a:t>
            </a:r>
            <a:r>
              <a:rPr sz="2600" b="1" dirty="0">
                <a:latin typeface="Arial"/>
                <a:cs typeface="Arial"/>
              </a:rPr>
              <a:t>that </a:t>
            </a:r>
            <a:r>
              <a:rPr sz="2600" b="1" spc="-5" dirty="0">
                <a:latin typeface="Arial"/>
                <a:cs typeface="Arial"/>
              </a:rPr>
              <a:t>completely eliminate all </a:t>
            </a:r>
            <a:r>
              <a:rPr sz="2600" b="1" spc="-10" dirty="0">
                <a:latin typeface="Arial"/>
                <a:cs typeface="Arial"/>
              </a:rPr>
              <a:t>Sulfur </a:t>
            </a:r>
            <a:r>
              <a:rPr sz="2600" b="1" spc="-5" dirty="0">
                <a:latin typeface="Arial"/>
                <a:cs typeface="Arial"/>
              </a:rPr>
              <a:t> emissions, cut Nitrogen Oxide emissions by 80 </a:t>
            </a:r>
            <a:r>
              <a:rPr sz="2600" b="1" dirty="0">
                <a:latin typeface="Arial"/>
                <a:cs typeface="Arial"/>
              </a:rPr>
              <a:t>% </a:t>
            </a:r>
            <a:r>
              <a:rPr sz="2600" b="1" spc="-5" dirty="0">
                <a:latin typeface="Arial"/>
                <a:cs typeface="Arial"/>
              </a:rPr>
              <a:t>and </a:t>
            </a:r>
            <a:r>
              <a:rPr sz="2600" b="1" spc="-710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CO2</a:t>
            </a:r>
            <a:r>
              <a:rPr sz="2600" b="1" spc="-10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by</a:t>
            </a:r>
            <a:r>
              <a:rPr sz="2600" b="1" spc="-10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more </a:t>
            </a:r>
            <a:r>
              <a:rPr sz="2600" b="1" dirty="0">
                <a:latin typeface="Arial"/>
                <a:cs typeface="Arial"/>
              </a:rPr>
              <a:t>than</a:t>
            </a:r>
            <a:r>
              <a:rPr sz="2600" b="1" spc="-10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20%</a:t>
            </a:r>
            <a:endParaRPr sz="2600">
              <a:latin typeface="Arial"/>
              <a:cs typeface="Arial"/>
            </a:endParaRPr>
          </a:p>
          <a:p>
            <a:pPr marL="440055" marR="1115060" indent="-427990">
              <a:lnSpc>
                <a:spcPct val="101000"/>
              </a:lnSpc>
              <a:spcBef>
                <a:spcPts val="975"/>
              </a:spcBef>
              <a:buChar char="●"/>
              <a:tabLst>
                <a:tab pos="440055" algn="l"/>
                <a:tab pos="440690" algn="l"/>
              </a:tabLst>
            </a:pPr>
            <a:r>
              <a:rPr sz="2600" b="1" spc="-10" dirty="0">
                <a:latin typeface="Arial"/>
                <a:cs typeface="Arial"/>
              </a:rPr>
              <a:t>Processes </a:t>
            </a:r>
            <a:r>
              <a:rPr sz="2600" b="1" spc="-5" dirty="0">
                <a:latin typeface="Arial"/>
                <a:cs typeface="Arial"/>
              </a:rPr>
              <a:t>its own waste on board, reusing </a:t>
            </a:r>
            <a:r>
              <a:rPr sz="2600" b="1" dirty="0">
                <a:latin typeface="Arial"/>
                <a:cs typeface="Arial"/>
              </a:rPr>
              <a:t>the </a:t>
            </a:r>
            <a:r>
              <a:rPr sz="2600" b="1" spc="-710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wastewater</a:t>
            </a:r>
            <a:r>
              <a:rPr sz="2600" b="1" spc="-20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and</a:t>
            </a:r>
            <a:r>
              <a:rPr sz="2600" b="1" spc="-15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zero</a:t>
            </a:r>
            <a:r>
              <a:rPr sz="2600" b="1" spc="-15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dumping</a:t>
            </a:r>
            <a:r>
              <a:rPr sz="2600" b="1" spc="-20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into</a:t>
            </a:r>
            <a:r>
              <a:rPr sz="2600" b="1" spc="-20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the</a:t>
            </a:r>
            <a:r>
              <a:rPr sz="2600" b="1" spc="-15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ocean.</a:t>
            </a:r>
            <a:endParaRPr sz="2600">
              <a:latin typeface="Arial"/>
              <a:cs typeface="Arial"/>
            </a:endParaRPr>
          </a:p>
          <a:p>
            <a:pPr marL="440055" marR="577215" indent="-427990">
              <a:lnSpc>
                <a:spcPct val="101000"/>
              </a:lnSpc>
              <a:spcBef>
                <a:spcPts val="975"/>
              </a:spcBef>
              <a:buChar char="●"/>
              <a:tabLst>
                <a:tab pos="440055" algn="l"/>
                <a:tab pos="440690" algn="l"/>
              </a:tabLst>
            </a:pPr>
            <a:r>
              <a:rPr sz="2600" b="1" spc="-5" dirty="0">
                <a:latin typeface="Arial"/>
                <a:cs typeface="Arial"/>
              </a:rPr>
              <a:t>First</a:t>
            </a:r>
            <a:r>
              <a:rPr sz="2600" b="1" spc="-20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cruise</a:t>
            </a:r>
            <a:r>
              <a:rPr sz="2600" b="1" spc="-15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ship</a:t>
            </a:r>
            <a:r>
              <a:rPr sz="2600" b="1" spc="-10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to</a:t>
            </a:r>
            <a:r>
              <a:rPr sz="2600" b="1" spc="-15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have</a:t>
            </a:r>
            <a:r>
              <a:rPr sz="2600" b="1" spc="-15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a</a:t>
            </a:r>
            <a:r>
              <a:rPr sz="2600" b="1" spc="-15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large</a:t>
            </a:r>
            <a:r>
              <a:rPr sz="2600" b="1" spc="-15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tropical</a:t>
            </a:r>
            <a:r>
              <a:rPr sz="2600" b="1" spc="-15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park</a:t>
            </a:r>
            <a:r>
              <a:rPr sz="2600" b="1" spc="-15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filled </a:t>
            </a:r>
            <a:r>
              <a:rPr sz="2600" b="1" spc="-710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with</a:t>
            </a:r>
            <a:r>
              <a:rPr sz="2600" b="1" spc="-20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thousands</a:t>
            </a:r>
            <a:r>
              <a:rPr sz="2600" b="1" spc="-10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of</a:t>
            </a:r>
            <a:r>
              <a:rPr sz="2600" b="1" spc="-15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plants</a:t>
            </a:r>
            <a:r>
              <a:rPr sz="2600" b="1" spc="-15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and</a:t>
            </a:r>
            <a:r>
              <a:rPr sz="2600" b="1" spc="-10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natural</a:t>
            </a:r>
            <a:r>
              <a:rPr sz="2600" b="1" spc="-15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features.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55164" y="4283012"/>
            <a:ext cx="730250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3981BA"/>
                </a:solidFill>
              </a:rPr>
              <a:t>Disney</a:t>
            </a:r>
            <a:r>
              <a:rPr sz="6000" spc="-55" dirty="0">
                <a:solidFill>
                  <a:srgbClr val="3981BA"/>
                </a:solidFill>
              </a:rPr>
              <a:t> </a:t>
            </a:r>
            <a:r>
              <a:rPr sz="6000" spc="-5" dirty="0">
                <a:solidFill>
                  <a:srgbClr val="3981BA"/>
                </a:solidFill>
              </a:rPr>
              <a:t>Cruise</a:t>
            </a:r>
            <a:r>
              <a:rPr sz="6000" spc="-55" dirty="0">
                <a:solidFill>
                  <a:srgbClr val="3981BA"/>
                </a:solidFill>
              </a:rPr>
              <a:t> </a:t>
            </a:r>
            <a:r>
              <a:rPr sz="6000" spc="-5" dirty="0">
                <a:solidFill>
                  <a:srgbClr val="3981BA"/>
                </a:solidFill>
              </a:rPr>
              <a:t>Lines</a:t>
            </a:r>
            <a:endParaRPr sz="60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43897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Disney</a:t>
            </a:r>
            <a:r>
              <a:rPr spc="-50" dirty="0"/>
              <a:t> </a:t>
            </a:r>
            <a:r>
              <a:rPr spc="-5" dirty="0"/>
              <a:t>Cruise</a:t>
            </a:r>
            <a:r>
              <a:rPr spc="-45" dirty="0"/>
              <a:t> </a:t>
            </a:r>
            <a:r>
              <a:rPr spc="-10" dirty="0"/>
              <a:t>Lines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1170" marR="5080" indent="-459105">
              <a:lnSpc>
                <a:spcPct val="100000"/>
              </a:lnSpc>
              <a:spcBef>
                <a:spcPts val="100"/>
              </a:spcBef>
              <a:buChar char="●"/>
              <a:tabLst>
                <a:tab pos="471170" algn="l"/>
                <a:tab pos="471805" algn="l"/>
              </a:tabLst>
            </a:pPr>
            <a:r>
              <a:rPr spc="-5" dirty="0"/>
              <a:t>Disney Cruise Lines processed thousands </a:t>
            </a:r>
            <a:r>
              <a:rPr spc="-819" dirty="0"/>
              <a:t> </a:t>
            </a:r>
            <a:r>
              <a:rPr dirty="0"/>
              <a:t>recyclables </a:t>
            </a:r>
            <a:r>
              <a:rPr spc="-5" dirty="0"/>
              <a:t>each week aluminium, glass, </a:t>
            </a:r>
            <a:r>
              <a:rPr dirty="0"/>
              <a:t> </a:t>
            </a:r>
            <a:r>
              <a:rPr spc="-5" dirty="0"/>
              <a:t>plastic</a:t>
            </a:r>
            <a:r>
              <a:rPr spc="-15" dirty="0"/>
              <a:t> </a:t>
            </a:r>
            <a:r>
              <a:rPr dirty="0"/>
              <a:t>cardboard</a:t>
            </a:r>
            <a:r>
              <a:rPr spc="-10" dirty="0"/>
              <a:t> </a:t>
            </a:r>
            <a:r>
              <a:rPr spc="-5" dirty="0"/>
              <a:t>and</a:t>
            </a:r>
            <a:r>
              <a:rPr spc="-15" dirty="0"/>
              <a:t> </a:t>
            </a:r>
            <a:r>
              <a:rPr spc="-5" dirty="0"/>
              <a:t>paper</a:t>
            </a:r>
            <a:r>
              <a:rPr spc="-10" dirty="0"/>
              <a:t> </a:t>
            </a:r>
            <a:r>
              <a:rPr spc="-5" dirty="0"/>
              <a:t>bundled.</a:t>
            </a:r>
          </a:p>
          <a:p>
            <a:pPr marL="471170" marR="214629" indent="-459105">
              <a:lnSpc>
                <a:spcPct val="100000"/>
              </a:lnSpc>
              <a:spcBef>
                <a:spcPts val="975"/>
              </a:spcBef>
              <a:buChar char="●"/>
              <a:tabLst>
                <a:tab pos="471170" algn="l"/>
                <a:tab pos="471805" algn="l"/>
              </a:tabLst>
            </a:pPr>
            <a:r>
              <a:rPr spc="-10" dirty="0"/>
              <a:t>All</a:t>
            </a:r>
            <a:r>
              <a:rPr spc="-25" dirty="0"/>
              <a:t> </a:t>
            </a:r>
            <a:r>
              <a:rPr spc="-5" dirty="0"/>
              <a:t>of</a:t>
            </a:r>
            <a:r>
              <a:rPr spc="-15" dirty="0"/>
              <a:t> </a:t>
            </a:r>
            <a:r>
              <a:rPr spc="-5" dirty="0"/>
              <a:t>their</a:t>
            </a:r>
            <a:r>
              <a:rPr spc="-25" dirty="0"/>
              <a:t> </a:t>
            </a:r>
            <a:r>
              <a:rPr dirty="0"/>
              <a:t>recyclables</a:t>
            </a:r>
            <a:r>
              <a:rPr spc="-15" dirty="0"/>
              <a:t> </a:t>
            </a:r>
            <a:r>
              <a:rPr spc="-5" dirty="0"/>
              <a:t>are</a:t>
            </a:r>
            <a:r>
              <a:rPr spc="-20" dirty="0"/>
              <a:t> </a:t>
            </a:r>
            <a:r>
              <a:rPr dirty="0"/>
              <a:t>separated</a:t>
            </a:r>
            <a:r>
              <a:rPr spc="-15" dirty="0"/>
              <a:t> </a:t>
            </a:r>
            <a:r>
              <a:rPr spc="-5" dirty="0"/>
              <a:t>and </a:t>
            </a:r>
            <a:r>
              <a:rPr spc="-819" dirty="0"/>
              <a:t> </a:t>
            </a:r>
            <a:r>
              <a:rPr dirty="0"/>
              <a:t>made ready </a:t>
            </a:r>
            <a:r>
              <a:rPr spc="-5" dirty="0"/>
              <a:t>for unloading in the </a:t>
            </a:r>
            <a:r>
              <a:rPr dirty="0"/>
              <a:t>ships </a:t>
            </a:r>
            <a:r>
              <a:rPr spc="5" dirty="0"/>
              <a:t> </a:t>
            </a:r>
            <a:r>
              <a:rPr spc="-5" dirty="0"/>
              <a:t>garbage </a:t>
            </a:r>
            <a:r>
              <a:rPr dirty="0"/>
              <a:t>room </a:t>
            </a:r>
            <a:r>
              <a:rPr spc="-5" dirty="0"/>
              <a:t>they </a:t>
            </a:r>
            <a:r>
              <a:rPr dirty="0"/>
              <a:t>sort </a:t>
            </a:r>
            <a:r>
              <a:rPr spc="-5" dirty="0"/>
              <a:t>everything in </a:t>
            </a:r>
            <a:r>
              <a:rPr dirty="0"/>
              <a:t> separate</a:t>
            </a:r>
            <a:r>
              <a:rPr spc="-10" dirty="0"/>
              <a:t> </a:t>
            </a:r>
            <a:r>
              <a:rPr spc="-5" dirty="0"/>
              <a:t>bins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43897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Disney</a:t>
            </a:r>
            <a:r>
              <a:rPr spc="-50" dirty="0"/>
              <a:t> </a:t>
            </a:r>
            <a:r>
              <a:rPr spc="-5" dirty="0"/>
              <a:t>Cruise</a:t>
            </a:r>
            <a:r>
              <a:rPr spc="-45" dirty="0"/>
              <a:t> </a:t>
            </a:r>
            <a:r>
              <a:rPr spc="-10" dirty="0"/>
              <a:t>Lines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0225" y="1197359"/>
            <a:ext cx="7999730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133475" algn="l"/>
              </a:tabLst>
            </a:pPr>
            <a:r>
              <a:rPr sz="3000" spc="-5" dirty="0">
                <a:latin typeface="Arial MT"/>
                <a:cs typeface="Arial MT"/>
              </a:rPr>
              <a:t>1st </a:t>
            </a:r>
            <a:r>
              <a:rPr sz="3000" dirty="0">
                <a:latin typeface="Arial MT"/>
                <a:cs typeface="Arial MT"/>
              </a:rPr>
              <a:t>cruise </a:t>
            </a:r>
            <a:r>
              <a:rPr sz="3000" spc="-5" dirty="0">
                <a:latin typeface="Arial MT"/>
                <a:cs typeface="Arial MT"/>
              </a:rPr>
              <a:t>line to apply </a:t>
            </a:r>
            <a:r>
              <a:rPr sz="3000" dirty="0">
                <a:latin typeface="Arial MT"/>
                <a:cs typeface="Arial MT"/>
              </a:rPr>
              <a:t>a </a:t>
            </a:r>
            <a:r>
              <a:rPr sz="3000" spc="-5" dirty="0">
                <a:latin typeface="Arial MT"/>
                <a:cs typeface="Arial MT"/>
              </a:rPr>
              <a:t>new </a:t>
            </a:r>
            <a:r>
              <a:rPr sz="3000" dirty="0">
                <a:latin typeface="Arial MT"/>
                <a:cs typeface="Arial MT"/>
              </a:rPr>
              <a:t>kind </a:t>
            </a:r>
            <a:r>
              <a:rPr sz="3000" spc="-5" dirty="0">
                <a:latin typeface="Arial MT"/>
                <a:cs typeface="Arial MT"/>
              </a:rPr>
              <a:t>of </a:t>
            </a:r>
            <a:r>
              <a:rPr sz="3000" dirty="0">
                <a:latin typeface="Arial MT"/>
                <a:cs typeface="Arial MT"/>
              </a:rPr>
              <a:t>coating </a:t>
            </a:r>
            <a:r>
              <a:rPr sz="3000" spc="-5" dirty="0">
                <a:latin typeface="Arial MT"/>
                <a:cs typeface="Arial MT"/>
              </a:rPr>
              <a:t>to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the hull of the </a:t>
            </a:r>
            <a:r>
              <a:rPr sz="3000" dirty="0">
                <a:latin typeface="Arial MT"/>
                <a:cs typeface="Arial MT"/>
              </a:rPr>
              <a:t>ship </a:t>
            </a:r>
            <a:r>
              <a:rPr sz="3000" spc="-5" dirty="0">
                <a:latin typeface="Arial MT"/>
                <a:cs typeface="Arial MT"/>
              </a:rPr>
              <a:t>which works to </a:t>
            </a:r>
            <a:r>
              <a:rPr sz="3000" dirty="0">
                <a:latin typeface="Arial MT"/>
                <a:cs typeface="Arial MT"/>
              </a:rPr>
              <a:t>save </a:t>
            </a:r>
            <a:r>
              <a:rPr sz="3000" spc="-5" dirty="0">
                <a:latin typeface="Arial MT"/>
                <a:cs typeface="Arial MT"/>
              </a:rPr>
              <a:t>energy </a:t>
            </a:r>
            <a:r>
              <a:rPr sz="300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this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coating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is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completely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non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toxic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it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cuts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down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the </a:t>
            </a:r>
            <a:r>
              <a:rPr sz="3000" dirty="0">
                <a:latin typeface="Arial MT"/>
                <a:cs typeface="Arial MT"/>
              </a:rPr>
              <a:t>resistance </a:t>
            </a:r>
            <a:r>
              <a:rPr sz="3000" spc="-5" dirty="0">
                <a:latin typeface="Arial MT"/>
                <a:cs typeface="Arial MT"/>
              </a:rPr>
              <a:t>in the water and helps the </a:t>
            </a:r>
            <a:r>
              <a:rPr sz="3000" dirty="0">
                <a:latin typeface="Arial MT"/>
                <a:cs typeface="Arial MT"/>
              </a:rPr>
              <a:t>ship </a:t>
            </a:r>
            <a:r>
              <a:rPr sz="3000" spc="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glide through the </a:t>
            </a:r>
            <a:r>
              <a:rPr sz="3000" dirty="0">
                <a:latin typeface="Arial MT"/>
                <a:cs typeface="Arial MT"/>
              </a:rPr>
              <a:t>seas since </a:t>
            </a:r>
            <a:r>
              <a:rPr sz="3000" spc="-5" dirty="0">
                <a:latin typeface="Arial MT"/>
                <a:cs typeface="Arial MT"/>
              </a:rPr>
              <a:t>we don't have to </a:t>
            </a:r>
            <a:r>
              <a:rPr sz="300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push the engines as hard to get from place to </a:t>
            </a:r>
            <a:r>
              <a:rPr sz="300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place	we </a:t>
            </a:r>
            <a:r>
              <a:rPr sz="3000" dirty="0">
                <a:latin typeface="Arial MT"/>
                <a:cs typeface="Arial MT"/>
              </a:rPr>
              <a:t>can </a:t>
            </a:r>
            <a:r>
              <a:rPr sz="3000" spc="-5" dirty="0">
                <a:latin typeface="Arial MT"/>
                <a:cs typeface="Arial MT"/>
              </a:rPr>
              <a:t>use fewer engines that helps us </a:t>
            </a:r>
            <a:r>
              <a:rPr sz="3000" dirty="0">
                <a:latin typeface="Arial MT"/>
                <a:cs typeface="Arial MT"/>
              </a:rPr>
              <a:t> save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energy.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7725" y="584969"/>
            <a:ext cx="58445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/>
              <a:t>Disney</a:t>
            </a:r>
            <a:r>
              <a:rPr sz="4800" spc="-55" dirty="0"/>
              <a:t> </a:t>
            </a:r>
            <a:r>
              <a:rPr sz="4800" spc="-5" dirty="0"/>
              <a:t>Cruise</a:t>
            </a:r>
            <a:r>
              <a:rPr sz="4800" spc="-50" dirty="0"/>
              <a:t> </a:t>
            </a:r>
            <a:r>
              <a:rPr sz="4800" spc="-10" dirty="0"/>
              <a:t>Lines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1523700" y="1657635"/>
            <a:ext cx="7277100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latin typeface="Arial MT"/>
                <a:cs typeface="Arial MT"/>
              </a:rPr>
              <a:t>Used </a:t>
            </a:r>
            <a:r>
              <a:rPr sz="3000" dirty="0">
                <a:latin typeface="Arial MT"/>
                <a:cs typeface="Arial MT"/>
              </a:rPr>
              <a:t>cooking </a:t>
            </a:r>
            <a:r>
              <a:rPr sz="3000" spc="-5" dirty="0">
                <a:latin typeface="Arial MT"/>
                <a:cs typeface="Arial MT"/>
              </a:rPr>
              <a:t>oil from the galley is </a:t>
            </a:r>
            <a:r>
              <a:rPr sz="3000" dirty="0">
                <a:latin typeface="Arial MT"/>
                <a:cs typeface="Arial MT"/>
              </a:rPr>
              <a:t> collected </a:t>
            </a:r>
            <a:r>
              <a:rPr sz="3000" spc="-5" dirty="0">
                <a:latin typeface="Arial MT"/>
                <a:cs typeface="Arial MT"/>
              </a:rPr>
              <a:t>in </a:t>
            </a:r>
            <a:r>
              <a:rPr sz="3000" dirty="0">
                <a:latin typeface="Arial MT"/>
                <a:cs typeface="Arial MT"/>
              </a:rPr>
              <a:t>special containers </a:t>
            </a:r>
            <a:r>
              <a:rPr sz="3000" spc="-5" dirty="0">
                <a:latin typeface="Arial MT"/>
                <a:cs typeface="Arial MT"/>
              </a:rPr>
              <a:t>each week </a:t>
            </a:r>
            <a:r>
              <a:rPr sz="300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when the </a:t>
            </a:r>
            <a:r>
              <a:rPr sz="3000" dirty="0">
                <a:latin typeface="Arial MT"/>
                <a:cs typeface="Arial MT"/>
              </a:rPr>
              <a:t>ship </a:t>
            </a:r>
            <a:r>
              <a:rPr sz="3000" spc="-5" dirty="0">
                <a:latin typeface="Arial MT"/>
                <a:cs typeface="Arial MT"/>
              </a:rPr>
              <a:t>arrives to the island the oil is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taken to the backstage area and </a:t>
            </a:r>
            <a:r>
              <a:rPr sz="3000" dirty="0">
                <a:latin typeface="Arial MT"/>
                <a:cs typeface="Arial MT"/>
              </a:rPr>
              <a:t>mixed </a:t>
            </a:r>
            <a:r>
              <a:rPr sz="3000" spc="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then used as fuel for </a:t>
            </a:r>
            <a:r>
              <a:rPr sz="3000" dirty="0">
                <a:latin typeface="Arial MT"/>
                <a:cs typeface="Arial MT"/>
              </a:rPr>
              <a:t>small vehicles </a:t>
            </a:r>
            <a:r>
              <a:rPr sz="3000" spc="-5" dirty="0">
                <a:latin typeface="Arial MT"/>
                <a:cs typeface="Arial MT"/>
              </a:rPr>
              <a:t>on the </a:t>
            </a:r>
            <a:r>
              <a:rPr sz="300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island</a:t>
            </a:r>
            <a:endParaRPr sz="30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63225" y="79275"/>
            <a:ext cx="3185774" cy="1510849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43897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Disney</a:t>
            </a:r>
            <a:r>
              <a:rPr spc="-50" dirty="0"/>
              <a:t> </a:t>
            </a:r>
            <a:r>
              <a:rPr spc="-5" dirty="0"/>
              <a:t>Cruise</a:t>
            </a:r>
            <a:r>
              <a:rPr spc="-45" dirty="0"/>
              <a:t> </a:t>
            </a:r>
            <a:r>
              <a:rPr spc="-10" dirty="0"/>
              <a:t>Lines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8699" y="1334134"/>
            <a:ext cx="7886065" cy="322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1170" marR="659130" indent="-459105">
              <a:lnSpc>
                <a:spcPct val="100000"/>
              </a:lnSpc>
              <a:spcBef>
                <a:spcPts val="100"/>
              </a:spcBef>
              <a:buChar char="●"/>
              <a:tabLst>
                <a:tab pos="471170" algn="l"/>
                <a:tab pos="471805" algn="l"/>
              </a:tabLst>
            </a:pPr>
            <a:r>
              <a:rPr sz="3000" spc="-5" dirty="0">
                <a:latin typeface="Arial MT"/>
                <a:cs typeface="Arial MT"/>
              </a:rPr>
              <a:t>They also have an environmental officer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onboard</a:t>
            </a:r>
            <a:endParaRPr sz="3000">
              <a:latin typeface="Arial MT"/>
              <a:cs typeface="Arial MT"/>
            </a:endParaRPr>
          </a:p>
          <a:p>
            <a:pPr marL="471170" marR="119380" indent="-459105">
              <a:lnSpc>
                <a:spcPct val="100000"/>
              </a:lnSpc>
              <a:buChar char="●"/>
              <a:tabLst>
                <a:tab pos="471170" algn="l"/>
                <a:tab pos="471805" algn="l"/>
              </a:tabLst>
            </a:pPr>
            <a:r>
              <a:rPr sz="3000" spc="-10" dirty="0">
                <a:latin typeface="Arial MT"/>
                <a:cs typeface="Arial MT"/>
              </a:rPr>
              <a:t>Evaporators </a:t>
            </a:r>
            <a:r>
              <a:rPr sz="3000" spc="-5" dirty="0">
                <a:latin typeface="Arial MT"/>
                <a:cs typeface="Arial MT"/>
              </a:rPr>
              <a:t>used to </a:t>
            </a:r>
            <a:r>
              <a:rPr sz="3000" dirty="0">
                <a:latin typeface="Arial MT"/>
                <a:cs typeface="Arial MT"/>
              </a:rPr>
              <a:t>make </a:t>
            </a:r>
            <a:r>
              <a:rPr sz="3000" spc="-5" dirty="0">
                <a:latin typeface="Arial MT"/>
                <a:cs typeface="Arial MT"/>
              </a:rPr>
              <a:t>fresh water from </a:t>
            </a:r>
            <a:r>
              <a:rPr sz="3000" spc="-82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the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ocean</a:t>
            </a:r>
            <a:endParaRPr sz="3000">
              <a:latin typeface="Arial MT"/>
              <a:cs typeface="Arial MT"/>
            </a:endParaRPr>
          </a:p>
          <a:p>
            <a:pPr marL="471170" marR="5080" indent="-459105">
              <a:lnSpc>
                <a:spcPct val="100000"/>
              </a:lnSpc>
              <a:buChar char="●"/>
              <a:tabLst>
                <a:tab pos="471170" algn="l"/>
                <a:tab pos="471805" algn="l"/>
              </a:tabLst>
            </a:pPr>
            <a:r>
              <a:rPr sz="3000" spc="-10" dirty="0">
                <a:latin typeface="Arial MT"/>
                <a:cs typeface="Arial MT"/>
              </a:rPr>
              <a:t>Water</a:t>
            </a:r>
            <a:r>
              <a:rPr sz="3000" spc="-2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condensation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is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collected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from</a:t>
            </a:r>
            <a:r>
              <a:rPr sz="3000" spc="-2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the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air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conditioners </a:t>
            </a:r>
            <a:r>
              <a:rPr sz="3000" spc="-5" dirty="0">
                <a:latin typeface="Arial MT"/>
                <a:cs typeface="Arial MT"/>
              </a:rPr>
              <a:t>on board and then used to </a:t>
            </a:r>
            <a:r>
              <a:rPr sz="3000" dirty="0">
                <a:latin typeface="Arial MT"/>
                <a:cs typeface="Arial MT"/>
              </a:rPr>
              <a:t> clean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the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decks on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the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ships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49813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60775" y="2659384"/>
            <a:ext cx="791781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b="0" spc="-10" dirty="0">
                <a:latin typeface="Arial MT"/>
                <a:cs typeface="Arial MT"/>
              </a:rPr>
              <a:t>Bahamas </a:t>
            </a:r>
            <a:r>
              <a:rPr sz="3000" b="0" spc="-5" dirty="0">
                <a:latin typeface="Arial MT"/>
                <a:cs typeface="Arial MT"/>
              </a:rPr>
              <a:t>was number one in destinations </a:t>
            </a:r>
            <a:r>
              <a:rPr sz="3000" b="0" dirty="0">
                <a:latin typeface="Arial MT"/>
                <a:cs typeface="Arial MT"/>
              </a:rPr>
              <a:t> visited</a:t>
            </a:r>
            <a:r>
              <a:rPr sz="3000" b="0" spc="-15" dirty="0">
                <a:latin typeface="Arial MT"/>
                <a:cs typeface="Arial MT"/>
              </a:rPr>
              <a:t> </a:t>
            </a:r>
            <a:r>
              <a:rPr sz="3000" b="0" spc="-5" dirty="0">
                <a:latin typeface="Arial MT"/>
                <a:cs typeface="Arial MT"/>
              </a:rPr>
              <a:t>in</a:t>
            </a:r>
            <a:r>
              <a:rPr sz="3000" b="0" spc="-15" dirty="0">
                <a:latin typeface="Arial MT"/>
                <a:cs typeface="Arial MT"/>
              </a:rPr>
              <a:t> </a:t>
            </a:r>
            <a:r>
              <a:rPr sz="3000" b="0" spc="-5" dirty="0">
                <a:latin typeface="Arial MT"/>
                <a:cs typeface="Arial MT"/>
              </a:rPr>
              <a:t>the</a:t>
            </a:r>
            <a:r>
              <a:rPr sz="3000" b="0" spc="-15" dirty="0">
                <a:latin typeface="Arial MT"/>
                <a:cs typeface="Arial MT"/>
              </a:rPr>
              <a:t> </a:t>
            </a:r>
            <a:r>
              <a:rPr sz="3000" b="0" spc="-5" dirty="0">
                <a:latin typeface="Arial MT"/>
                <a:cs typeface="Arial MT"/>
              </a:rPr>
              <a:t>world</a:t>
            </a:r>
            <a:r>
              <a:rPr sz="3000" b="0" spc="-15" dirty="0">
                <a:latin typeface="Arial MT"/>
                <a:cs typeface="Arial MT"/>
              </a:rPr>
              <a:t> </a:t>
            </a:r>
            <a:r>
              <a:rPr sz="3000" b="0" spc="-5" dirty="0">
                <a:latin typeface="Arial MT"/>
                <a:cs typeface="Arial MT"/>
              </a:rPr>
              <a:t>by</a:t>
            </a:r>
            <a:r>
              <a:rPr sz="3000" b="0" spc="-10" dirty="0">
                <a:latin typeface="Arial MT"/>
                <a:cs typeface="Arial MT"/>
              </a:rPr>
              <a:t> </a:t>
            </a:r>
            <a:r>
              <a:rPr sz="3000" b="0" dirty="0">
                <a:latin typeface="Arial MT"/>
                <a:cs typeface="Arial MT"/>
              </a:rPr>
              <a:t>cruise</a:t>
            </a:r>
            <a:r>
              <a:rPr sz="3000" b="0" spc="-15" dirty="0">
                <a:latin typeface="Arial MT"/>
                <a:cs typeface="Arial MT"/>
              </a:rPr>
              <a:t> </a:t>
            </a:r>
            <a:r>
              <a:rPr sz="3000" b="0" dirty="0">
                <a:latin typeface="Arial MT"/>
                <a:cs typeface="Arial MT"/>
              </a:rPr>
              <a:t>ships</a:t>
            </a:r>
            <a:r>
              <a:rPr sz="3000" b="0" spc="-10" dirty="0">
                <a:latin typeface="Arial MT"/>
                <a:cs typeface="Arial MT"/>
              </a:rPr>
              <a:t> </a:t>
            </a:r>
            <a:r>
              <a:rPr sz="3000" b="0" spc="-5" dirty="0">
                <a:latin typeface="Arial MT"/>
                <a:cs typeface="Arial MT"/>
              </a:rPr>
              <a:t>in</a:t>
            </a:r>
            <a:r>
              <a:rPr sz="3000" b="0" spc="-15" dirty="0">
                <a:latin typeface="Arial MT"/>
                <a:cs typeface="Arial MT"/>
              </a:rPr>
              <a:t> </a:t>
            </a:r>
            <a:r>
              <a:rPr sz="3000" b="0" spc="-5" dirty="0">
                <a:latin typeface="Arial MT"/>
                <a:cs typeface="Arial MT"/>
              </a:rPr>
              <a:t>2013</a:t>
            </a:r>
            <a:r>
              <a:rPr sz="3000" b="0" spc="-10" dirty="0">
                <a:latin typeface="Arial MT"/>
                <a:cs typeface="Arial MT"/>
              </a:rPr>
              <a:t> </a:t>
            </a:r>
            <a:r>
              <a:rPr sz="3000" b="0" spc="-5" dirty="0">
                <a:latin typeface="Arial MT"/>
                <a:cs typeface="Arial MT"/>
              </a:rPr>
              <a:t>with </a:t>
            </a:r>
            <a:r>
              <a:rPr sz="3000" b="0" spc="-819" dirty="0">
                <a:latin typeface="Arial MT"/>
                <a:cs typeface="Arial MT"/>
              </a:rPr>
              <a:t> </a:t>
            </a:r>
            <a:r>
              <a:rPr sz="3000" b="0" spc="-5" dirty="0">
                <a:latin typeface="Arial MT"/>
                <a:cs typeface="Arial MT"/>
              </a:rPr>
              <a:t>4,709,236</a:t>
            </a:r>
            <a:r>
              <a:rPr sz="3000" b="0" spc="-10" dirty="0">
                <a:latin typeface="Arial MT"/>
                <a:cs typeface="Arial MT"/>
              </a:rPr>
              <a:t> </a:t>
            </a:r>
            <a:r>
              <a:rPr sz="3000" b="0" dirty="0">
                <a:latin typeface="Arial MT"/>
                <a:cs typeface="Arial MT"/>
              </a:rPr>
              <a:t>visitors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42392" y="1886908"/>
            <a:ext cx="62503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5" dirty="0">
                <a:latin typeface="Arial"/>
                <a:cs typeface="Arial"/>
              </a:rPr>
              <a:t>Carnival</a:t>
            </a:r>
            <a:r>
              <a:rPr sz="4800" b="1" spc="-55" dirty="0">
                <a:latin typeface="Arial"/>
                <a:cs typeface="Arial"/>
              </a:rPr>
              <a:t> </a:t>
            </a:r>
            <a:r>
              <a:rPr sz="4800" b="1" spc="-5" dirty="0">
                <a:latin typeface="Arial"/>
                <a:cs typeface="Arial"/>
              </a:rPr>
              <a:t>Cruise</a:t>
            </a:r>
            <a:r>
              <a:rPr sz="4800" b="1" spc="-50" dirty="0">
                <a:latin typeface="Arial"/>
                <a:cs typeface="Arial"/>
              </a:rPr>
              <a:t> </a:t>
            </a:r>
            <a:r>
              <a:rPr sz="4800" b="1" spc="-10" dirty="0">
                <a:latin typeface="Arial"/>
                <a:cs typeface="Arial"/>
              </a:rPr>
              <a:t>Lines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50002" y="2897838"/>
            <a:ext cx="32359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rgbClr val="666666"/>
                </a:solidFill>
                <a:latin typeface="Arial MT"/>
                <a:cs typeface="Arial MT"/>
              </a:rPr>
              <a:t>The</a:t>
            </a:r>
            <a:r>
              <a:rPr sz="3000" spc="-55" dirty="0">
                <a:solidFill>
                  <a:srgbClr val="666666"/>
                </a:solidFill>
                <a:latin typeface="Arial MT"/>
                <a:cs typeface="Arial MT"/>
              </a:rPr>
              <a:t> </a:t>
            </a:r>
            <a:r>
              <a:rPr sz="3000" spc="-5" dirty="0">
                <a:solidFill>
                  <a:srgbClr val="666666"/>
                </a:solidFill>
                <a:latin typeface="Arial MT"/>
                <a:cs typeface="Arial MT"/>
              </a:rPr>
              <a:t>New</a:t>
            </a:r>
            <a:r>
              <a:rPr sz="3000" spc="-45" dirty="0">
                <a:solidFill>
                  <a:srgbClr val="666666"/>
                </a:solidFill>
                <a:latin typeface="Arial MT"/>
                <a:cs typeface="Arial MT"/>
              </a:rPr>
              <a:t> </a:t>
            </a:r>
            <a:r>
              <a:rPr sz="3000" spc="-10" dirty="0">
                <a:solidFill>
                  <a:srgbClr val="666666"/>
                </a:solidFill>
                <a:latin typeface="Arial MT"/>
                <a:cs typeface="Arial MT"/>
              </a:rPr>
              <a:t>Economy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75" y="142875"/>
            <a:ext cx="3524249" cy="48958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83025" y="394211"/>
            <a:ext cx="46964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Carnival</a:t>
            </a:r>
            <a:r>
              <a:rPr spc="-50" dirty="0"/>
              <a:t> </a:t>
            </a:r>
            <a:r>
              <a:rPr spc="-5" dirty="0"/>
              <a:t>Cruise</a:t>
            </a:r>
            <a:r>
              <a:rPr spc="-45" dirty="0"/>
              <a:t> </a:t>
            </a:r>
            <a:r>
              <a:rPr spc="-5" dirty="0"/>
              <a:t>Lines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301849" y="1334134"/>
            <a:ext cx="5245100" cy="3349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1170" marR="5080" indent="-459105" algn="just">
              <a:lnSpc>
                <a:spcPct val="100000"/>
              </a:lnSpc>
              <a:spcBef>
                <a:spcPts val="100"/>
              </a:spcBef>
              <a:buChar char="●"/>
              <a:tabLst>
                <a:tab pos="471805" algn="l"/>
              </a:tabLst>
            </a:pPr>
            <a:r>
              <a:rPr sz="3000" spc="-5" dirty="0">
                <a:latin typeface="Arial MT"/>
                <a:cs typeface="Arial MT"/>
              </a:rPr>
              <a:t>Has</a:t>
            </a:r>
            <a:r>
              <a:rPr sz="3000" spc="-3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switched</a:t>
            </a:r>
            <a:r>
              <a:rPr sz="3000" spc="-3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to</a:t>
            </a:r>
            <a:r>
              <a:rPr sz="3000" spc="-4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eco-friendly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detergents for its linens and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dry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cleaning</a:t>
            </a:r>
            <a:endParaRPr sz="3000">
              <a:latin typeface="Arial MT"/>
              <a:cs typeface="Arial MT"/>
            </a:endParaRPr>
          </a:p>
          <a:p>
            <a:pPr marL="471170" marR="680720" indent="-459105">
              <a:lnSpc>
                <a:spcPct val="100000"/>
              </a:lnSpc>
              <a:spcBef>
                <a:spcPts val="975"/>
              </a:spcBef>
              <a:buChar char="●"/>
              <a:tabLst>
                <a:tab pos="471170" algn="l"/>
                <a:tab pos="471805" algn="l"/>
              </a:tabLst>
            </a:pPr>
            <a:r>
              <a:rPr sz="3000" spc="-5" dirty="0">
                <a:latin typeface="Arial MT"/>
                <a:cs typeface="Arial MT"/>
              </a:rPr>
              <a:t>Has developed </a:t>
            </a:r>
            <a:r>
              <a:rPr sz="3000" dirty="0">
                <a:latin typeface="Arial MT"/>
                <a:cs typeface="Arial MT"/>
              </a:rPr>
              <a:t>a </a:t>
            </a:r>
            <a:r>
              <a:rPr sz="3000" spc="-5" dirty="0">
                <a:latin typeface="Arial MT"/>
                <a:cs typeface="Arial MT"/>
              </a:rPr>
              <a:t>new, </a:t>
            </a:r>
            <a:r>
              <a:rPr sz="300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energy-efficient and non </a:t>
            </a:r>
            <a:r>
              <a:rPr sz="3000" spc="-82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polluting engine for its </a:t>
            </a:r>
            <a:r>
              <a:rPr sz="300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newer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ships.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46945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Carnival</a:t>
            </a:r>
            <a:r>
              <a:rPr spc="-50" dirty="0"/>
              <a:t> </a:t>
            </a:r>
            <a:r>
              <a:rPr spc="-5" dirty="0"/>
              <a:t>Cruise</a:t>
            </a:r>
            <a:r>
              <a:rPr spc="-45" dirty="0"/>
              <a:t> </a:t>
            </a:r>
            <a:r>
              <a:rPr spc="-10" dirty="0"/>
              <a:t>Lines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8699" y="1334134"/>
            <a:ext cx="8015605" cy="322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100"/>
              </a:spcBef>
              <a:buChar char="●"/>
              <a:tabLst>
                <a:tab pos="471170" algn="l"/>
                <a:tab pos="471805" algn="l"/>
              </a:tabLst>
            </a:pPr>
            <a:r>
              <a:rPr sz="3000" spc="-5" dirty="0">
                <a:latin typeface="Arial MT"/>
                <a:cs typeface="Arial MT"/>
              </a:rPr>
              <a:t>Carbon</a:t>
            </a:r>
            <a:r>
              <a:rPr sz="3000" spc="-50" dirty="0">
                <a:latin typeface="Arial MT"/>
                <a:cs typeface="Arial MT"/>
              </a:rPr>
              <a:t> </a:t>
            </a:r>
            <a:r>
              <a:rPr sz="3000" spc="-10" dirty="0">
                <a:latin typeface="Arial MT"/>
                <a:cs typeface="Arial MT"/>
              </a:rPr>
              <a:t>Emission</a:t>
            </a:r>
            <a:endParaRPr sz="3000">
              <a:latin typeface="Arial MT"/>
              <a:cs typeface="Arial MT"/>
            </a:endParaRPr>
          </a:p>
          <a:p>
            <a:pPr marL="471170" marR="5080" indent="-459105">
              <a:lnSpc>
                <a:spcPct val="100000"/>
              </a:lnSpc>
              <a:buChar char="●"/>
              <a:tabLst>
                <a:tab pos="471170" algn="l"/>
                <a:tab pos="471805" algn="l"/>
              </a:tabLst>
            </a:pPr>
            <a:r>
              <a:rPr sz="3000" spc="-5" dirty="0">
                <a:latin typeface="Arial MT"/>
                <a:cs typeface="Arial MT"/>
              </a:rPr>
              <a:t>Reduction of the </a:t>
            </a:r>
            <a:r>
              <a:rPr sz="3000" dirty="0">
                <a:latin typeface="Arial MT"/>
                <a:cs typeface="Arial MT"/>
              </a:rPr>
              <a:t>rate </a:t>
            </a:r>
            <a:r>
              <a:rPr sz="3000" spc="-5" dirty="0">
                <a:latin typeface="Arial MT"/>
                <a:cs typeface="Arial MT"/>
              </a:rPr>
              <a:t>of </a:t>
            </a:r>
            <a:r>
              <a:rPr sz="3000" dirty="0">
                <a:latin typeface="Arial MT"/>
                <a:cs typeface="Arial MT"/>
              </a:rPr>
              <a:t>carbon </a:t>
            </a:r>
            <a:r>
              <a:rPr sz="3000" spc="-5" dirty="0">
                <a:latin typeface="Arial MT"/>
                <a:cs typeface="Arial MT"/>
              </a:rPr>
              <a:t>emission is </a:t>
            </a:r>
            <a:r>
              <a:rPr sz="300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actually </a:t>
            </a:r>
            <a:r>
              <a:rPr sz="3000" dirty="0">
                <a:latin typeface="Arial MT"/>
                <a:cs typeface="Arial MT"/>
              </a:rPr>
              <a:t>related </a:t>
            </a:r>
            <a:r>
              <a:rPr sz="3000" spc="-5" dirty="0">
                <a:latin typeface="Arial MT"/>
                <a:cs typeface="Arial MT"/>
              </a:rPr>
              <a:t>to the actual quantity of fuel </a:t>
            </a:r>
            <a:r>
              <a:rPr sz="300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that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gets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consumed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and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the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rate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in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which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we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consume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fuels.</a:t>
            </a:r>
            <a:endParaRPr sz="3000">
              <a:latin typeface="Arial MT"/>
              <a:cs typeface="Arial MT"/>
            </a:endParaRPr>
          </a:p>
          <a:p>
            <a:pPr marL="471170" marR="1061085" indent="-459105">
              <a:lnSpc>
                <a:spcPct val="100000"/>
              </a:lnSpc>
              <a:buChar char="●"/>
              <a:tabLst>
                <a:tab pos="471170" algn="l"/>
                <a:tab pos="471805" algn="l"/>
              </a:tabLst>
            </a:pPr>
            <a:r>
              <a:rPr sz="3000" spc="-5" dirty="0">
                <a:latin typeface="Arial MT"/>
                <a:cs typeface="Arial MT"/>
              </a:rPr>
              <a:t>Has an economic impact as well as an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environment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impact.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46945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Carnival</a:t>
            </a:r>
            <a:r>
              <a:rPr spc="-50" dirty="0"/>
              <a:t> </a:t>
            </a:r>
            <a:r>
              <a:rPr spc="-5" dirty="0"/>
              <a:t>Cruise</a:t>
            </a:r>
            <a:r>
              <a:rPr spc="-45" dirty="0"/>
              <a:t> </a:t>
            </a:r>
            <a:r>
              <a:rPr spc="-10" dirty="0"/>
              <a:t>Lines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0225" y="1334134"/>
            <a:ext cx="7833359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Arial MT"/>
                <a:cs typeface="Arial MT"/>
              </a:rPr>
              <a:t>“The </a:t>
            </a:r>
            <a:r>
              <a:rPr sz="3000" spc="-5" dirty="0">
                <a:latin typeface="Arial MT"/>
                <a:cs typeface="Arial MT"/>
              </a:rPr>
              <a:t>way we </a:t>
            </a:r>
            <a:r>
              <a:rPr sz="3000" dirty="0">
                <a:latin typeface="Arial MT"/>
                <a:cs typeface="Arial MT"/>
              </a:rPr>
              <a:t>reduced </a:t>
            </a:r>
            <a:r>
              <a:rPr sz="3000" spc="-5" dirty="0">
                <a:latin typeface="Arial MT"/>
                <a:cs typeface="Arial MT"/>
              </a:rPr>
              <a:t>our fuel </a:t>
            </a:r>
            <a:r>
              <a:rPr sz="3000" dirty="0">
                <a:latin typeface="Arial MT"/>
                <a:cs typeface="Arial MT"/>
              </a:rPr>
              <a:t>consumption </a:t>
            </a:r>
            <a:r>
              <a:rPr sz="3000" spc="-5" dirty="0">
                <a:latin typeface="Arial MT"/>
                <a:cs typeface="Arial MT"/>
              </a:rPr>
              <a:t>is </a:t>
            </a:r>
            <a:r>
              <a:rPr sz="300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by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making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our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ships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more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efficient.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60%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of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the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fuel </a:t>
            </a:r>
            <a:r>
              <a:rPr sz="3000" dirty="0">
                <a:latin typeface="Arial MT"/>
                <a:cs typeface="Arial MT"/>
              </a:rPr>
              <a:t>consumption </a:t>
            </a:r>
            <a:r>
              <a:rPr sz="3000" spc="-5" dirty="0">
                <a:latin typeface="Arial MT"/>
                <a:cs typeface="Arial MT"/>
              </a:rPr>
              <a:t>goes into the </a:t>
            </a:r>
            <a:r>
              <a:rPr sz="3000" dirty="0">
                <a:latin typeface="Arial MT"/>
                <a:cs typeface="Arial MT"/>
              </a:rPr>
              <a:t>movement </a:t>
            </a:r>
            <a:r>
              <a:rPr sz="3000" spc="-5" dirty="0">
                <a:latin typeface="Arial MT"/>
                <a:cs typeface="Arial MT"/>
              </a:rPr>
              <a:t>of </a:t>
            </a:r>
            <a:r>
              <a:rPr sz="300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the </a:t>
            </a:r>
            <a:r>
              <a:rPr sz="3000" dirty="0">
                <a:latin typeface="Arial MT"/>
                <a:cs typeface="Arial MT"/>
              </a:rPr>
              <a:t>ship </a:t>
            </a:r>
            <a:r>
              <a:rPr sz="3000" spc="-5" dirty="0">
                <a:latin typeface="Arial MT"/>
                <a:cs typeface="Arial MT"/>
              </a:rPr>
              <a:t>through the water thats where the </a:t>
            </a:r>
            <a:r>
              <a:rPr sz="300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energy goes if </a:t>
            </a:r>
            <a:r>
              <a:rPr sz="3000" dirty="0">
                <a:latin typeface="Arial MT"/>
                <a:cs typeface="Arial MT"/>
              </a:rPr>
              <a:t>you </a:t>
            </a:r>
            <a:r>
              <a:rPr sz="3000" spc="-5" dirty="0">
                <a:latin typeface="Arial MT"/>
                <a:cs typeface="Arial MT"/>
              </a:rPr>
              <a:t>do it </a:t>
            </a:r>
            <a:r>
              <a:rPr sz="3000" dirty="0">
                <a:latin typeface="Arial MT"/>
                <a:cs typeface="Arial MT"/>
              </a:rPr>
              <a:t>slower you can save </a:t>
            </a:r>
            <a:r>
              <a:rPr sz="3000" spc="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fuel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and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therefore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save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money.”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0225" y="394215"/>
            <a:ext cx="46964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Carnival</a:t>
            </a:r>
            <a:r>
              <a:rPr sz="3600" b="1" spc="-5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Cruise</a:t>
            </a:r>
            <a:r>
              <a:rPr sz="3600" b="1" spc="-4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Lines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0225" y="1334134"/>
            <a:ext cx="796163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latin typeface="Arial MT"/>
                <a:cs typeface="Arial MT"/>
              </a:rPr>
              <a:t>The </a:t>
            </a:r>
            <a:r>
              <a:rPr sz="3000" dirty="0">
                <a:latin typeface="Arial MT"/>
                <a:cs typeface="Arial MT"/>
              </a:rPr>
              <a:t>second </a:t>
            </a:r>
            <a:r>
              <a:rPr sz="3000" spc="-5" dirty="0">
                <a:latin typeface="Arial MT"/>
                <a:cs typeface="Arial MT"/>
              </a:rPr>
              <a:t>largest load is air </a:t>
            </a:r>
            <a:r>
              <a:rPr sz="3000" dirty="0">
                <a:latin typeface="Arial MT"/>
                <a:cs typeface="Arial MT"/>
              </a:rPr>
              <a:t>conditioning </a:t>
            </a:r>
            <a:r>
              <a:rPr sz="3000" spc="-5" dirty="0">
                <a:latin typeface="Arial MT"/>
                <a:cs typeface="Arial MT"/>
              </a:rPr>
              <a:t>not </a:t>
            </a:r>
            <a:r>
              <a:rPr sz="3000" dirty="0">
                <a:latin typeface="Arial MT"/>
                <a:cs typeface="Arial MT"/>
              </a:rPr>
              <a:t> running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air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conditioning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systems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when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they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are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not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actually </a:t>
            </a:r>
            <a:r>
              <a:rPr sz="3000" dirty="0">
                <a:latin typeface="Arial MT"/>
                <a:cs typeface="Arial MT"/>
              </a:rPr>
              <a:t>required.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46964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Carnival</a:t>
            </a:r>
            <a:r>
              <a:rPr spc="-50" dirty="0"/>
              <a:t> </a:t>
            </a:r>
            <a:r>
              <a:rPr spc="-5" dirty="0"/>
              <a:t>Cruise</a:t>
            </a:r>
            <a:r>
              <a:rPr spc="-45" dirty="0"/>
              <a:t> </a:t>
            </a:r>
            <a:r>
              <a:rPr spc="-5" dirty="0"/>
              <a:t>Lines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There</a:t>
            </a:r>
            <a:r>
              <a:rPr spc="-20" dirty="0"/>
              <a:t> </a:t>
            </a:r>
            <a:r>
              <a:rPr spc="-5" dirty="0"/>
              <a:t>are</a:t>
            </a:r>
            <a:r>
              <a:rPr spc="-15" dirty="0"/>
              <a:t> </a:t>
            </a:r>
            <a:r>
              <a:rPr dirty="0"/>
              <a:t>a</a:t>
            </a:r>
            <a:r>
              <a:rPr spc="-15" dirty="0"/>
              <a:t> </a:t>
            </a:r>
            <a:r>
              <a:rPr dirty="0"/>
              <a:t>very</a:t>
            </a:r>
            <a:r>
              <a:rPr spc="-15" dirty="0"/>
              <a:t> </a:t>
            </a:r>
            <a:r>
              <a:rPr spc="-5" dirty="0"/>
              <a:t>wide</a:t>
            </a:r>
            <a:r>
              <a:rPr spc="-15" dirty="0"/>
              <a:t> </a:t>
            </a:r>
            <a:r>
              <a:rPr dirty="0"/>
              <a:t>range</a:t>
            </a:r>
            <a:r>
              <a:rPr spc="-15" dirty="0"/>
              <a:t> </a:t>
            </a:r>
            <a:r>
              <a:rPr spc="-5" dirty="0"/>
              <a:t>of</a:t>
            </a:r>
            <a:r>
              <a:rPr spc="-15" dirty="0"/>
              <a:t> </a:t>
            </a:r>
            <a:r>
              <a:rPr spc="-5" dirty="0"/>
              <a:t>technology</a:t>
            </a:r>
            <a:r>
              <a:rPr spc="-15" dirty="0"/>
              <a:t> </a:t>
            </a:r>
            <a:r>
              <a:rPr spc="-5" dirty="0"/>
              <a:t>that </a:t>
            </a:r>
            <a:r>
              <a:rPr spc="-819" dirty="0"/>
              <a:t> </a:t>
            </a:r>
            <a:r>
              <a:rPr spc="-5" dirty="0"/>
              <a:t>are being employed on </a:t>
            </a:r>
            <a:r>
              <a:rPr dirty="0"/>
              <a:t>a ship </a:t>
            </a:r>
            <a:r>
              <a:rPr spc="-5" dirty="0"/>
              <a:t>if we </a:t>
            </a:r>
            <a:r>
              <a:rPr dirty="0"/>
              <a:t>can make </a:t>
            </a:r>
            <a:r>
              <a:rPr spc="5" dirty="0"/>
              <a:t> </a:t>
            </a:r>
            <a:r>
              <a:rPr spc="-5" dirty="0"/>
              <a:t>those </a:t>
            </a:r>
            <a:r>
              <a:rPr dirty="0"/>
              <a:t>more </a:t>
            </a:r>
            <a:r>
              <a:rPr spc="-5" dirty="0"/>
              <a:t>efficient that we are able to </a:t>
            </a:r>
            <a:r>
              <a:rPr dirty="0"/>
              <a:t>reduce </a:t>
            </a:r>
            <a:r>
              <a:rPr spc="-819" dirty="0"/>
              <a:t> </a:t>
            </a:r>
            <a:r>
              <a:rPr spc="-5" dirty="0"/>
              <a:t>our energy foot prints and thereby </a:t>
            </a:r>
            <a:r>
              <a:rPr dirty="0"/>
              <a:t>reduce </a:t>
            </a:r>
            <a:r>
              <a:rPr spc="-5" dirty="0"/>
              <a:t>our </a:t>
            </a:r>
            <a:r>
              <a:rPr dirty="0"/>
              <a:t> carbon</a:t>
            </a:r>
            <a:r>
              <a:rPr spc="-10" dirty="0"/>
              <a:t> </a:t>
            </a:r>
            <a:r>
              <a:rPr spc="-5" dirty="0"/>
              <a:t>emission</a:t>
            </a:r>
            <a:r>
              <a:rPr spc="-10" dirty="0"/>
              <a:t> </a:t>
            </a:r>
            <a:r>
              <a:rPr spc="-5" dirty="0"/>
              <a:t>foot</a:t>
            </a:r>
            <a:r>
              <a:rPr spc="-10" dirty="0"/>
              <a:t> </a:t>
            </a:r>
            <a:r>
              <a:rPr spc="-5" dirty="0"/>
              <a:t>prints.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46945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Carnival</a:t>
            </a:r>
            <a:r>
              <a:rPr spc="-50" dirty="0"/>
              <a:t> </a:t>
            </a:r>
            <a:r>
              <a:rPr spc="-5" dirty="0"/>
              <a:t>Cruise</a:t>
            </a:r>
            <a:r>
              <a:rPr spc="-45" dirty="0"/>
              <a:t> </a:t>
            </a:r>
            <a:r>
              <a:rPr spc="-10" dirty="0"/>
              <a:t>Lines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marR="508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Exhaust </a:t>
            </a:r>
            <a:r>
              <a:rPr spc="-5" dirty="0"/>
              <a:t>gas </a:t>
            </a:r>
            <a:r>
              <a:rPr dirty="0"/>
              <a:t>cleaning </a:t>
            </a:r>
            <a:r>
              <a:rPr spc="-5" dirty="0"/>
              <a:t>technology that we are </a:t>
            </a:r>
            <a:r>
              <a:rPr dirty="0"/>
              <a:t> </a:t>
            </a:r>
            <a:r>
              <a:rPr spc="-5" dirty="0"/>
              <a:t>applying on our </a:t>
            </a:r>
            <a:r>
              <a:rPr dirty="0"/>
              <a:t>ships </a:t>
            </a:r>
            <a:r>
              <a:rPr spc="-5" dirty="0"/>
              <a:t>uses </a:t>
            </a:r>
            <a:r>
              <a:rPr dirty="0"/>
              <a:t>a </a:t>
            </a:r>
            <a:r>
              <a:rPr spc="-5" dirty="0"/>
              <a:t>proprietary </a:t>
            </a:r>
            <a:r>
              <a:rPr dirty="0"/>
              <a:t> </a:t>
            </a:r>
            <a:r>
              <a:rPr spc="-5" dirty="0"/>
              <a:t>technology to </a:t>
            </a:r>
            <a:r>
              <a:rPr dirty="0"/>
              <a:t>remove </a:t>
            </a:r>
            <a:r>
              <a:rPr spc="-5" dirty="0"/>
              <a:t>the oxide of </a:t>
            </a:r>
            <a:r>
              <a:rPr dirty="0"/>
              <a:t>sulfur </a:t>
            </a:r>
            <a:r>
              <a:rPr spc="-5" dirty="0"/>
              <a:t>that </a:t>
            </a:r>
            <a:r>
              <a:rPr dirty="0"/>
              <a:t> come </a:t>
            </a:r>
            <a:r>
              <a:rPr spc="-5" dirty="0"/>
              <a:t>from </a:t>
            </a:r>
            <a:r>
              <a:rPr dirty="0"/>
              <a:t>combustion </a:t>
            </a:r>
            <a:r>
              <a:rPr spc="-5" dirty="0"/>
              <a:t>of fuels that have </a:t>
            </a:r>
            <a:r>
              <a:rPr dirty="0"/>
              <a:t>sulfur </a:t>
            </a:r>
            <a:r>
              <a:rPr spc="5" dirty="0"/>
              <a:t> </a:t>
            </a:r>
            <a:r>
              <a:rPr spc="-5" dirty="0"/>
              <a:t>in its it’s </a:t>
            </a:r>
            <a:r>
              <a:rPr dirty="0"/>
              <a:t>a </a:t>
            </a:r>
            <a:r>
              <a:rPr spc="-5" dirty="0"/>
              <a:t>win for the environment and </a:t>
            </a:r>
            <a:r>
              <a:rPr dirty="0"/>
              <a:t>a </a:t>
            </a:r>
            <a:r>
              <a:rPr spc="-5" dirty="0"/>
              <a:t>win for </a:t>
            </a:r>
            <a:r>
              <a:rPr spc="-819" dirty="0"/>
              <a:t> </a:t>
            </a:r>
            <a:r>
              <a:rPr spc="-5" dirty="0"/>
              <a:t>the </a:t>
            </a:r>
            <a:r>
              <a:rPr dirty="0"/>
              <a:t>company </a:t>
            </a:r>
            <a:r>
              <a:rPr spc="-5" dirty="0"/>
              <a:t>because we have the </a:t>
            </a:r>
            <a:r>
              <a:rPr dirty="0"/>
              <a:t>more cost </a:t>
            </a:r>
            <a:r>
              <a:rPr spc="5" dirty="0"/>
              <a:t> </a:t>
            </a:r>
            <a:r>
              <a:rPr spc="-5" dirty="0"/>
              <a:t>effective</a:t>
            </a:r>
            <a:r>
              <a:rPr spc="-10" dirty="0"/>
              <a:t> </a:t>
            </a:r>
            <a:r>
              <a:rPr dirty="0"/>
              <a:t>solutions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84137" y="0"/>
            <a:ext cx="5358425" cy="51434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5875" y="304184"/>
            <a:ext cx="410019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Carnival</a:t>
            </a:r>
            <a:r>
              <a:rPr sz="3000" spc="-90" dirty="0"/>
              <a:t> </a:t>
            </a:r>
            <a:r>
              <a:rPr sz="3000" spc="-10" dirty="0"/>
              <a:t>Sustainability </a:t>
            </a:r>
            <a:r>
              <a:rPr sz="3000" spc="-819" dirty="0"/>
              <a:t> </a:t>
            </a:r>
            <a:r>
              <a:rPr sz="3000" spc="-5" dirty="0"/>
              <a:t>Reports</a:t>
            </a:r>
            <a:endParaRPr sz="300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89449" y="3393075"/>
            <a:ext cx="1556874" cy="15539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5450" y="3393075"/>
            <a:ext cx="1628650" cy="162865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11074" y="1430856"/>
            <a:ext cx="2825115" cy="1680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100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latin typeface="Arial MT"/>
                <a:cs typeface="Arial MT"/>
              </a:rPr>
              <a:t>HESSS</a:t>
            </a:r>
            <a:r>
              <a:rPr sz="1800" spc="-5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Policy</a:t>
            </a:r>
            <a:endParaRPr sz="1800">
              <a:latin typeface="Arial MT"/>
              <a:cs typeface="Arial MT"/>
            </a:endParaRPr>
          </a:p>
          <a:p>
            <a:pPr marL="379095" marR="243204" indent="-367030">
              <a:lnSpc>
                <a:spcPct val="100699"/>
              </a:lnSpc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latin typeface="Arial MT"/>
                <a:cs typeface="Arial MT"/>
              </a:rPr>
              <a:t>Climate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Change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&amp;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Air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Emissions</a:t>
            </a:r>
            <a:endParaRPr sz="1800">
              <a:latin typeface="Arial MT"/>
              <a:cs typeface="Arial MT"/>
            </a:endParaRPr>
          </a:p>
          <a:p>
            <a:pPr marL="379095" indent="-367030">
              <a:lnSpc>
                <a:spcPct val="100000"/>
              </a:lnSpc>
              <a:spcBef>
                <a:spcPts val="15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latin typeface="Arial MT"/>
                <a:cs typeface="Arial MT"/>
              </a:rPr>
              <a:t>Technology</a:t>
            </a:r>
            <a:r>
              <a:rPr sz="1800" spc="-8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Alternatives</a:t>
            </a:r>
            <a:endParaRPr sz="1800">
              <a:latin typeface="Arial MT"/>
              <a:cs typeface="Arial MT"/>
            </a:endParaRPr>
          </a:p>
          <a:p>
            <a:pPr marL="379095" marR="168275" indent="-367030">
              <a:lnSpc>
                <a:spcPct val="100699"/>
              </a:lnSpc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latin typeface="Arial MT"/>
                <a:cs typeface="Arial MT"/>
              </a:rPr>
              <a:t>Exhaust</a:t>
            </a:r>
            <a:r>
              <a:rPr sz="1800" spc="-5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Gas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Cleaning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System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57627" y="33935"/>
            <a:ext cx="25425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HESSS</a:t>
            </a:r>
            <a:r>
              <a:rPr sz="3000" spc="-90" dirty="0"/>
              <a:t> </a:t>
            </a:r>
            <a:r>
              <a:rPr sz="3000" spc="-5" dirty="0"/>
              <a:t>Policy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511025" y="568226"/>
            <a:ext cx="8528685" cy="4111625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4"/>
              </a:spcBef>
            </a:pPr>
            <a:r>
              <a:rPr sz="1800" spc="-5" dirty="0">
                <a:latin typeface="Arial MT"/>
                <a:cs typeface="Arial MT"/>
              </a:rPr>
              <a:t>Carnival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Corporation’s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commitments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to:</a:t>
            </a:r>
            <a:endParaRPr sz="1800">
              <a:latin typeface="Arial MT"/>
              <a:cs typeface="Arial MT"/>
            </a:endParaRPr>
          </a:p>
          <a:p>
            <a:pPr marL="469900" marR="5080" indent="-419734">
              <a:lnSpc>
                <a:spcPct val="114599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1800" spc="-5" dirty="0">
                <a:latin typeface="Arial MT"/>
                <a:cs typeface="Arial MT"/>
              </a:rPr>
              <a:t>Protecting the health, </a:t>
            </a:r>
            <a:r>
              <a:rPr sz="1800" dirty="0">
                <a:latin typeface="Arial MT"/>
                <a:cs typeface="Arial MT"/>
              </a:rPr>
              <a:t>safety </a:t>
            </a:r>
            <a:r>
              <a:rPr sz="1800" spc="-5" dirty="0">
                <a:latin typeface="Arial MT"/>
                <a:cs typeface="Arial MT"/>
              </a:rPr>
              <a:t>and </a:t>
            </a:r>
            <a:r>
              <a:rPr sz="1800" dirty="0">
                <a:latin typeface="Arial MT"/>
                <a:cs typeface="Arial MT"/>
              </a:rPr>
              <a:t>security </a:t>
            </a:r>
            <a:r>
              <a:rPr sz="1800" spc="-5" dirty="0">
                <a:latin typeface="Arial MT"/>
                <a:cs typeface="Arial MT"/>
              </a:rPr>
              <a:t>of our passengers, guests, employees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 all others working on behalf of the Company, thereby promoting an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organization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that always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strives</a:t>
            </a:r>
            <a:r>
              <a:rPr sz="1800" spc="-5" dirty="0">
                <a:latin typeface="Arial MT"/>
                <a:cs typeface="Arial MT"/>
              </a:rPr>
              <a:t> to be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free of injuries,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illness and loss.</a:t>
            </a:r>
            <a:endParaRPr sz="1800">
              <a:latin typeface="Arial MT"/>
              <a:cs typeface="Arial MT"/>
            </a:endParaRPr>
          </a:p>
          <a:p>
            <a:pPr marL="469900" marR="318770" indent="-419734">
              <a:lnSpc>
                <a:spcPct val="114599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1800" spc="-5" dirty="0">
                <a:latin typeface="Arial MT"/>
                <a:cs typeface="Arial MT"/>
              </a:rPr>
              <a:t>Protecting the environment, including the </a:t>
            </a:r>
            <a:r>
              <a:rPr sz="1800" dirty="0">
                <a:latin typeface="Arial MT"/>
                <a:cs typeface="Arial MT"/>
              </a:rPr>
              <a:t>marine </a:t>
            </a:r>
            <a:r>
              <a:rPr sz="1800" spc="-5" dirty="0">
                <a:latin typeface="Arial MT"/>
                <a:cs typeface="Arial MT"/>
              </a:rPr>
              <a:t>environment in which our </a:t>
            </a:r>
            <a:r>
              <a:rPr sz="1800" dirty="0">
                <a:latin typeface="Arial MT"/>
                <a:cs typeface="Arial MT"/>
              </a:rPr>
              <a:t> vessels sail </a:t>
            </a:r>
            <a:r>
              <a:rPr sz="1800" spc="-5" dirty="0">
                <a:latin typeface="Arial MT"/>
                <a:cs typeface="Arial MT"/>
              </a:rPr>
              <a:t>and the </a:t>
            </a:r>
            <a:r>
              <a:rPr sz="1800" dirty="0">
                <a:latin typeface="Arial MT"/>
                <a:cs typeface="Arial MT"/>
              </a:rPr>
              <a:t>communities </a:t>
            </a:r>
            <a:r>
              <a:rPr sz="1800" spc="-5" dirty="0">
                <a:latin typeface="Arial MT"/>
                <a:cs typeface="Arial MT"/>
              </a:rPr>
              <a:t>in which we operate, and always </a:t>
            </a:r>
            <a:r>
              <a:rPr sz="1800" dirty="0">
                <a:latin typeface="Arial MT"/>
                <a:cs typeface="Arial MT"/>
              </a:rPr>
              <a:t>striving </a:t>
            </a:r>
            <a:r>
              <a:rPr sz="1800" spc="-5" dirty="0">
                <a:latin typeface="Arial MT"/>
                <a:cs typeface="Arial MT"/>
              </a:rPr>
              <a:t>to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prevent adverse environmental </a:t>
            </a:r>
            <a:r>
              <a:rPr sz="1800" dirty="0">
                <a:latin typeface="Arial MT"/>
                <a:cs typeface="Arial MT"/>
              </a:rPr>
              <a:t>consequences </a:t>
            </a:r>
            <a:r>
              <a:rPr sz="1800" spc="-5" dirty="0">
                <a:latin typeface="Arial MT"/>
                <a:cs typeface="Arial MT"/>
              </a:rPr>
              <a:t>and use </a:t>
            </a:r>
            <a:r>
              <a:rPr sz="1800" dirty="0">
                <a:latin typeface="Arial MT"/>
                <a:cs typeface="Arial MT"/>
              </a:rPr>
              <a:t>resources </a:t>
            </a:r>
            <a:r>
              <a:rPr sz="1800" spc="-5" dirty="0">
                <a:latin typeface="Arial MT"/>
                <a:cs typeface="Arial MT"/>
              </a:rPr>
              <a:t>efficiently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sustainably.</a:t>
            </a:r>
            <a:endParaRPr sz="1800">
              <a:latin typeface="Arial MT"/>
              <a:cs typeface="Arial MT"/>
            </a:endParaRPr>
          </a:p>
          <a:p>
            <a:pPr marL="469900" marR="65405" indent="-419734">
              <a:lnSpc>
                <a:spcPct val="114599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1800" spc="-5" dirty="0">
                <a:latin typeface="Arial MT"/>
                <a:cs typeface="Arial MT"/>
              </a:rPr>
              <a:t>Complying with or exceeding all legal and </a:t>
            </a:r>
            <a:r>
              <a:rPr sz="1800" dirty="0">
                <a:latin typeface="Arial MT"/>
                <a:cs typeface="Arial MT"/>
              </a:rPr>
              <a:t>statutory requirements related </a:t>
            </a:r>
            <a:r>
              <a:rPr sz="1800" spc="-5" dirty="0">
                <a:latin typeface="Arial MT"/>
                <a:cs typeface="Arial MT"/>
              </a:rPr>
              <a:t>to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health, environment, </a:t>
            </a:r>
            <a:r>
              <a:rPr sz="1800" dirty="0">
                <a:latin typeface="Arial MT"/>
                <a:cs typeface="Arial MT"/>
              </a:rPr>
              <a:t>safety, security </a:t>
            </a:r>
            <a:r>
              <a:rPr sz="1800" spc="-5" dirty="0">
                <a:latin typeface="Arial MT"/>
                <a:cs typeface="Arial MT"/>
              </a:rPr>
              <a:t>and </a:t>
            </a:r>
            <a:r>
              <a:rPr sz="1800" dirty="0">
                <a:latin typeface="Arial MT"/>
                <a:cs typeface="Arial MT"/>
              </a:rPr>
              <a:t>sustainability </a:t>
            </a:r>
            <a:r>
              <a:rPr sz="1800" spc="-5" dirty="0">
                <a:latin typeface="Arial MT"/>
                <a:cs typeface="Arial MT"/>
              </a:rPr>
              <a:t>throughout our business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activities.</a:t>
            </a:r>
            <a:endParaRPr sz="1800">
              <a:latin typeface="Arial MT"/>
              <a:cs typeface="Arial MT"/>
            </a:endParaRPr>
          </a:p>
          <a:p>
            <a:pPr marL="469900" marR="320675" indent="-419734">
              <a:lnSpc>
                <a:spcPct val="114599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1800" spc="-5" dirty="0">
                <a:latin typeface="Arial MT"/>
                <a:cs typeface="Arial MT"/>
              </a:rPr>
              <a:t>Assigning health, environment, </a:t>
            </a:r>
            <a:r>
              <a:rPr sz="1800" dirty="0">
                <a:latin typeface="Arial MT"/>
                <a:cs typeface="Arial MT"/>
              </a:rPr>
              <a:t>safety, security </a:t>
            </a:r>
            <a:r>
              <a:rPr sz="1800" spc="-5" dirty="0">
                <a:latin typeface="Arial MT"/>
                <a:cs typeface="Arial MT"/>
              </a:rPr>
              <a:t>and </a:t>
            </a:r>
            <a:r>
              <a:rPr sz="1800" dirty="0">
                <a:latin typeface="Arial MT"/>
                <a:cs typeface="Arial MT"/>
              </a:rPr>
              <a:t>sustainability matters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same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priority as other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critical</a:t>
            </a:r>
            <a:r>
              <a:rPr sz="1800" spc="-5" dirty="0">
                <a:latin typeface="Arial MT"/>
                <a:cs typeface="Arial MT"/>
              </a:rPr>
              <a:t> business </a:t>
            </a:r>
            <a:r>
              <a:rPr sz="1800" dirty="0">
                <a:latin typeface="Arial MT"/>
                <a:cs typeface="Arial MT"/>
              </a:rPr>
              <a:t>matters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5450" y="0"/>
            <a:ext cx="5153092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7200" y="188240"/>
            <a:ext cx="71056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Climate</a:t>
            </a:r>
            <a:r>
              <a:rPr spc="-30" dirty="0"/>
              <a:t> </a:t>
            </a:r>
            <a:r>
              <a:rPr spc="-5" dirty="0"/>
              <a:t>Change</a:t>
            </a:r>
            <a:r>
              <a:rPr spc="-25" dirty="0"/>
              <a:t> </a:t>
            </a:r>
            <a:r>
              <a:rPr dirty="0"/>
              <a:t>&amp;</a:t>
            </a:r>
            <a:r>
              <a:rPr spc="-25" dirty="0"/>
              <a:t> </a:t>
            </a:r>
            <a:r>
              <a:rPr spc="-5" dirty="0"/>
              <a:t>Air</a:t>
            </a:r>
            <a:r>
              <a:rPr spc="-25" dirty="0"/>
              <a:t> </a:t>
            </a:r>
            <a:r>
              <a:rPr spc="-5" dirty="0"/>
              <a:t>Emissions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20749" y="921280"/>
            <a:ext cx="7990205" cy="38334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79095" marR="6985" indent="-367030" algn="just">
              <a:lnSpc>
                <a:spcPct val="100699"/>
              </a:lnSpc>
              <a:spcBef>
                <a:spcPts val="85"/>
              </a:spcBef>
              <a:buChar char="●"/>
              <a:tabLst>
                <a:tab pos="379730" algn="l"/>
              </a:tabLst>
            </a:pPr>
            <a:r>
              <a:rPr sz="1800" spc="-5" dirty="0">
                <a:latin typeface="Arial MT"/>
                <a:cs typeface="Arial MT"/>
              </a:rPr>
              <a:t>The worldwide demand for energy is </a:t>
            </a:r>
            <a:r>
              <a:rPr sz="1800" dirty="0">
                <a:latin typeface="Arial MT"/>
                <a:cs typeface="Arial MT"/>
              </a:rPr>
              <a:t>considered </a:t>
            </a:r>
            <a:r>
              <a:rPr sz="1800" spc="-5" dirty="0">
                <a:latin typeface="Arial MT"/>
                <a:cs typeface="Arial MT"/>
              </a:rPr>
              <a:t>one of the </a:t>
            </a:r>
            <a:r>
              <a:rPr sz="1800" dirty="0">
                <a:latin typeface="Arial MT"/>
                <a:cs typeface="Arial MT"/>
              </a:rPr>
              <a:t>main </a:t>
            </a:r>
            <a:r>
              <a:rPr sz="1800" spc="-5" dirty="0">
                <a:latin typeface="Arial MT"/>
                <a:cs typeface="Arial MT"/>
              </a:rPr>
              <a:t>factors </a:t>
            </a:r>
            <a:r>
              <a:rPr sz="1800" dirty="0">
                <a:latin typeface="Arial MT"/>
                <a:cs typeface="Arial MT"/>
              </a:rPr>
              <a:t> responsible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</a:t>
            </a:r>
            <a:r>
              <a:rPr sz="1800" dirty="0">
                <a:latin typeface="Arial MT"/>
                <a:cs typeface="Arial MT"/>
              </a:rPr>
              <a:t> climate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change,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its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use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of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energy</a:t>
            </a:r>
            <a:r>
              <a:rPr sz="1800" dirty="0">
                <a:latin typeface="Arial MT"/>
                <a:cs typeface="Arial MT"/>
              </a:rPr>
              <a:t> sources</a:t>
            </a:r>
            <a:r>
              <a:rPr sz="1800" spc="5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affects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global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output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of greenhouse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gases </a:t>
            </a:r>
            <a:r>
              <a:rPr sz="1800" dirty="0">
                <a:latin typeface="Arial MT"/>
                <a:cs typeface="Arial MT"/>
              </a:rPr>
              <a:t>(GHG)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 other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air emissions.</a:t>
            </a:r>
            <a:endParaRPr sz="1800">
              <a:latin typeface="Arial MT"/>
              <a:cs typeface="Arial MT"/>
            </a:endParaRPr>
          </a:p>
          <a:p>
            <a:pPr marL="379095" marR="11430" indent="-367030" algn="just">
              <a:lnSpc>
                <a:spcPct val="100699"/>
              </a:lnSpc>
              <a:spcBef>
                <a:spcPts val="975"/>
              </a:spcBef>
              <a:buChar char="●"/>
              <a:tabLst>
                <a:tab pos="379730" algn="l"/>
              </a:tabLst>
            </a:pPr>
            <a:r>
              <a:rPr sz="1800" spc="-5" dirty="0">
                <a:latin typeface="Arial MT"/>
                <a:cs typeface="Arial MT"/>
              </a:rPr>
              <a:t>It is expected that the world’s energy demand will increase by as </a:t>
            </a:r>
            <a:r>
              <a:rPr sz="1800" dirty="0">
                <a:latin typeface="Arial MT"/>
                <a:cs typeface="Arial MT"/>
              </a:rPr>
              <a:t>much </a:t>
            </a:r>
            <a:r>
              <a:rPr sz="1800" spc="-5" dirty="0">
                <a:latin typeface="Arial MT"/>
                <a:cs typeface="Arial MT"/>
              </a:rPr>
              <a:t>as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36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percent between 2011 and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2030.</a:t>
            </a:r>
            <a:endParaRPr sz="1800">
              <a:latin typeface="Arial MT"/>
              <a:cs typeface="Arial MT"/>
            </a:endParaRPr>
          </a:p>
          <a:p>
            <a:pPr marL="379095" marR="12065" indent="-367030" algn="just">
              <a:lnSpc>
                <a:spcPct val="100699"/>
              </a:lnSpc>
              <a:spcBef>
                <a:spcPts val="975"/>
              </a:spcBef>
              <a:buChar char="●"/>
              <a:tabLst>
                <a:tab pos="379730" algn="l"/>
              </a:tabLst>
            </a:pPr>
            <a:r>
              <a:rPr sz="1800" spc="-5" dirty="0">
                <a:latin typeface="Arial MT"/>
                <a:cs typeface="Arial MT"/>
              </a:rPr>
              <a:t>GHGs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greatly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affect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temperature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of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earth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lead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dirty="0">
                <a:latin typeface="Arial MT"/>
                <a:cs typeface="Arial MT"/>
              </a:rPr>
              <a:t> climate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change, </a:t>
            </a:r>
            <a:r>
              <a:rPr sz="1800" spc="-5" dirty="0">
                <a:latin typeface="Arial MT"/>
                <a:cs typeface="Arial MT"/>
              </a:rPr>
              <a:t>while other air emissions pose </a:t>
            </a:r>
            <a:r>
              <a:rPr sz="1800" dirty="0">
                <a:latin typeface="Arial MT"/>
                <a:cs typeface="Arial MT"/>
              </a:rPr>
              <a:t>a </a:t>
            </a:r>
            <a:r>
              <a:rPr sz="1800" spc="-5" dirty="0">
                <a:latin typeface="Arial MT"/>
                <a:cs typeface="Arial MT"/>
              </a:rPr>
              <a:t>threat to human, animal, and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environmental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health.</a:t>
            </a:r>
            <a:endParaRPr sz="1800">
              <a:latin typeface="Arial MT"/>
              <a:cs typeface="Arial MT"/>
            </a:endParaRPr>
          </a:p>
          <a:p>
            <a:pPr marL="379095" marR="5080" indent="-367030" algn="just">
              <a:lnSpc>
                <a:spcPct val="100699"/>
              </a:lnSpc>
              <a:spcBef>
                <a:spcPts val="975"/>
              </a:spcBef>
              <a:buChar char="●"/>
              <a:tabLst>
                <a:tab pos="379730" algn="l"/>
              </a:tabLst>
            </a:pPr>
            <a:r>
              <a:rPr sz="1800" dirty="0">
                <a:latin typeface="Arial MT"/>
                <a:cs typeface="Arial MT"/>
              </a:rPr>
              <a:t>Major contributors: carbon </a:t>
            </a:r>
            <a:r>
              <a:rPr sz="1800" spc="-5" dirty="0">
                <a:latin typeface="Arial MT"/>
                <a:cs typeface="Arial MT"/>
              </a:rPr>
              <a:t>dioxide </a:t>
            </a:r>
            <a:r>
              <a:rPr sz="1800" dirty="0">
                <a:latin typeface="Arial MT"/>
                <a:cs typeface="Arial MT"/>
              </a:rPr>
              <a:t>(CO2), methane (CH4), </a:t>
            </a:r>
            <a:r>
              <a:rPr sz="1800" spc="-5" dirty="0">
                <a:latin typeface="Arial MT"/>
                <a:cs typeface="Arial MT"/>
              </a:rPr>
              <a:t>nitrous oxide </a:t>
            </a:r>
            <a:r>
              <a:rPr sz="1800" dirty="0">
                <a:latin typeface="Arial MT"/>
                <a:cs typeface="Arial MT"/>
              </a:rPr>
              <a:t> (N2O)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 </a:t>
            </a:r>
            <a:r>
              <a:rPr sz="1800" dirty="0">
                <a:latin typeface="Arial MT"/>
                <a:cs typeface="Arial MT"/>
              </a:rPr>
              <a:t>chlorofluorocarbons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(CFC)</a:t>
            </a:r>
            <a:endParaRPr sz="1800">
              <a:latin typeface="Arial MT"/>
              <a:cs typeface="Arial MT"/>
            </a:endParaRPr>
          </a:p>
          <a:p>
            <a:pPr marL="379095" marR="11430" indent="-367030" algn="just">
              <a:lnSpc>
                <a:spcPct val="100699"/>
              </a:lnSpc>
              <a:spcBef>
                <a:spcPts val="975"/>
              </a:spcBef>
              <a:buChar char="●"/>
              <a:tabLst>
                <a:tab pos="379730" algn="l"/>
              </a:tabLst>
            </a:pPr>
            <a:r>
              <a:rPr sz="1800" spc="-5" dirty="0">
                <a:latin typeface="Arial MT"/>
                <a:cs typeface="Arial MT"/>
              </a:rPr>
              <a:t>In the </a:t>
            </a:r>
            <a:r>
              <a:rPr sz="1800" dirty="0">
                <a:latin typeface="Arial MT"/>
                <a:cs typeface="Arial MT"/>
              </a:rPr>
              <a:t>cruise </a:t>
            </a:r>
            <a:r>
              <a:rPr sz="1800" spc="-5" dirty="0">
                <a:latin typeface="Arial MT"/>
                <a:cs typeface="Arial MT"/>
              </a:rPr>
              <a:t>industry, fuel is the primary </a:t>
            </a:r>
            <a:r>
              <a:rPr sz="1800" dirty="0">
                <a:latin typeface="Arial MT"/>
                <a:cs typeface="Arial MT"/>
              </a:rPr>
              <a:t>source </a:t>
            </a:r>
            <a:r>
              <a:rPr sz="1800" spc="-5" dirty="0">
                <a:latin typeface="Arial MT"/>
                <a:cs typeface="Arial MT"/>
              </a:rPr>
              <a:t>of energy </a:t>
            </a:r>
            <a:r>
              <a:rPr sz="1800" dirty="0">
                <a:latin typeface="Arial MT"/>
                <a:cs typeface="Arial MT"/>
              </a:rPr>
              <a:t>consumed </a:t>
            </a:r>
            <a:r>
              <a:rPr sz="1800" spc="-5" dirty="0">
                <a:latin typeface="Arial MT"/>
                <a:cs typeface="Arial MT"/>
              </a:rPr>
              <a:t>for </a:t>
            </a:r>
            <a:r>
              <a:rPr sz="1800" dirty="0">
                <a:latin typeface="Arial MT"/>
                <a:cs typeface="Arial MT"/>
              </a:rPr>
              <a:t> ship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propulsion and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generation of on-board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hotel power.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5179" y="785437"/>
            <a:ext cx="523049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30655" marR="5080" indent="-1417955">
              <a:lnSpc>
                <a:spcPct val="100000"/>
              </a:lnSpc>
              <a:spcBef>
                <a:spcPts val="100"/>
              </a:spcBef>
            </a:pPr>
            <a:r>
              <a:rPr sz="6000" spc="-5" dirty="0"/>
              <a:t>Unsustainable  Issues</a:t>
            </a:r>
            <a:endParaRPr sz="60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188240"/>
            <a:ext cx="4387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Cold</a:t>
            </a:r>
            <a:r>
              <a:rPr spc="-90" dirty="0"/>
              <a:t> </a:t>
            </a:r>
            <a:r>
              <a:rPr spc="-5" dirty="0"/>
              <a:t>Ironing/Plug-In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74724" y="918233"/>
            <a:ext cx="8302625" cy="319151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424815" marR="6350" indent="-412750" algn="just">
              <a:lnSpc>
                <a:spcPts val="2850"/>
              </a:lnSpc>
              <a:spcBef>
                <a:spcPts val="220"/>
              </a:spcBef>
              <a:buChar char="●"/>
              <a:tabLst>
                <a:tab pos="425450" algn="l"/>
              </a:tabLst>
            </a:pPr>
            <a:r>
              <a:rPr sz="2400" spc="-5" dirty="0">
                <a:latin typeface="Arial MT"/>
                <a:cs typeface="Arial MT"/>
              </a:rPr>
              <a:t>The process of providing </a:t>
            </a:r>
            <a:r>
              <a:rPr sz="2400" dirty="0">
                <a:latin typeface="Arial MT"/>
                <a:cs typeface="Arial MT"/>
              </a:rPr>
              <a:t>shoreside </a:t>
            </a:r>
            <a:r>
              <a:rPr sz="2400" spc="-5" dirty="0">
                <a:latin typeface="Arial MT"/>
                <a:cs typeface="Arial MT"/>
              </a:rPr>
              <a:t>electrical power to </a:t>
            </a:r>
            <a:r>
              <a:rPr sz="2400" dirty="0">
                <a:latin typeface="Arial MT"/>
                <a:cs typeface="Arial MT"/>
              </a:rPr>
              <a:t>a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ship</a:t>
            </a:r>
            <a:r>
              <a:rPr sz="2400" spc="38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tied</a:t>
            </a:r>
            <a:r>
              <a:rPr sz="2400" spc="38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up</a:t>
            </a:r>
            <a:r>
              <a:rPr sz="2400" spc="38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at</a:t>
            </a:r>
            <a:r>
              <a:rPr sz="2400" spc="38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port</a:t>
            </a:r>
            <a:r>
              <a:rPr sz="2400" spc="38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while</a:t>
            </a:r>
            <a:r>
              <a:rPr sz="2400" spc="38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its</a:t>
            </a:r>
            <a:r>
              <a:rPr sz="2400" spc="38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main</a:t>
            </a:r>
            <a:r>
              <a:rPr sz="2400" spc="38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</a:t>
            </a:r>
            <a:r>
              <a:rPr sz="2400" spc="38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auxiliary</a:t>
            </a:r>
            <a:r>
              <a:rPr sz="2400" spc="38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engines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are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turned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off.</a:t>
            </a:r>
            <a:endParaRPr sz="2400">
              <a:latin typeface="Arial MT"/>
              <a:cs typeface="Arial MT"/>
            </a:endParaRPr>
          </a:p>
          <a:p>
            <a:pPr marL="424815" marR="5080" indent="-412750" algn="just">
              <a:lnSpc>
                <a:spcPts val="2850"/>
              </a:lnSpc>
              <a:spcBef>
                <a:spcPts val="1050"/>
              </a:spcBef>
              <a:buChar char="●"/>
              <a:tabLst>
                <a:tab pos="425450" algn="l"/>
              </a:tabLst>
            </a:pPr>
            <a:r>
              <a:rPr sz="2400" spc="-5" dirty="0">
                <a:latin typeface="Arial MT"/>
                <a:cs typeface="Arial MT"/>
              </a:rPr>
              <a:t>By</a:t>
            </a:r>
            <a:r>
              <a:rPr sz="2400" dirty="0">
                <a:latin typeface="Arial MT"/>
                <a:cs typeface="Arial MT"/>
              </a:rPr>
              <a:t> connecting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to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the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Port’s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electrical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grid,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the</a:t>
            </a:r>
            <a:r>
              <a:rPr sz="2400" spc="66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air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emissions are </a:t>
            </a:r>
            <a:r>
              <a:rPr sz="2400" dirty="0">
                <a:latin typeface="Arial MT"/>
                <a:cs typeface="Arial MT"/>
              </a:rPr>
              <a:t>managed </a:t>
            </a:r>
            <a:r>
              <a:rPr sz="2400" spc="-5" dirty="0">
                <a:latin typeface="Arial MT"/>
                <a:cs typeface="Arial MT"/>
              </a:rPr>
              <a:t>and </a:t>
            </a:r>
            <a:r>
              <a:rPr sz="2400" dirty="0">
                <a:latin typeface="Arial MT"/>
                <a:cs typeface="Arial MT"/>
              </a:rPr>
              <a:t>regulated </a:t>
            </a:r>
            <a:r>
              <a:rPr sz="2400" spc="-5" dirty="0">
                <a:latin typeface="Arial MT"/>
                <a:cs typeface="Arial MT"/>
              </a:rPr>
              <a:t>under the emission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control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requirements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at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the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power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plant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supplying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it.</a:t>
            </a:r>
            <a:endParaRPr sz="2400">
              <a:latin typeface="Arial MT"/>
              <a:cs typeface="Arial MT"/>
            </a:endParaRPr>
          </a:p>
          <a:p>
            <a:pPr marL="424815" marR="8890" indent="-412750" algn="just">
              <a:lnSpc>
                <a:spcPts val="2850"/>
              </a:lnSpc>
              <a:spcBef>
                <a:spcPts val="1050"/>
              </a:spcBef>
              <a:buChar char="●"/>
              <a:tabLst>
                <a:tab pos="425450" algn="l"/>
              </a:tabLst>
            </a:pPr>
            <a:r>
              <a:rPr sz="2400" spc="-5" dirty="0">
                <a:latin typeface="Arial MT"/>
                <a:cs typeface="Arial MT"/>
              </a:rPr>
              <a:t>Only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five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ports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worldwide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are</a:t>
            </a:r>
            <a:r>
              <a:rPr sz="2400" dirty="0">
                <a:latin typeface="Arial MT"/>
                <a:cs typeface="Arial MT"/>
              </a:rPr>
              <a:t> currently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doing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this</a:t>
            </a:r>
            <a:r>
              <a:rPr sz="2400" spc="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three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ports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with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shore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power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projects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under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construction.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74919" cy="508349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0285" y="188240"/>
            <a:ext cx="63925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Exhaust</a:t>
            </a:r>
            <a:r>
              <a:rPr spc="-40" dirty="0"/>
              <a:t> </a:t>
            </a:r>
            <a:r>
              <a:rPr spc="-10" dirty="0"/>
              <a:t>gas</a:t>
            </a:r>
            <a:r>
              <a:rPr spc="-35" dirty="0"/>
              <a:t> </a:t>
            </a:r>
            <a:r>
              <a:rPr spc="-5" dirty="0"/>
              <a:t>cleaning</a:t>
            </a:r>
            <a:r>
              <a:rPr spc="-30" dirty="0"/>
              <a:t> </a:t>
            </a:r>
            <a:r>
              <a:rPr spc="-5" dirty="0"/>
              <a:t>system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249071" y="1043425"/>
            <a:ext cx="4655820" cy="357632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455930" marR="5080" indent="-443865">
              <a:lnSpc>
                <a:spcPct val="100400"/>
              </a:lnSpc>
              <a:spcBef>
                <a:spcPts val="85"/>
              </a:spcBef>
              <a:buChar char="●"/>
              <a:tabLst>
                <a:tab pos="455930" algn="l"/>
                <a:tab pos="456565" algn="l"/>
              </a:tabLst>
            </a:pPr>
            <a:r>
              <a:rPr sz="2800" spc="-5" dirty="0">
                <a:latin typeface="Arial MT"/>
                <a:cs typeface="Arial MT"/>
              </a:rPr>
              <a:t>Carnival is investing $400 </a:t>
            </a:r>
            <a:r>
              <a:rPr sz="2800" dirty="0">
                <a:latin typeface="Arial MT"/>
                <a:cs typeface="Arial MT"/>
              </a:rPr>
              <a:t> million</a:t>
            </a:r>
            <a:r>
              <a:rPr sz="2800" spc="-3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to</a:t>
            </a:r>
            <a:r>
              <a:rPr sz="2800" spc="-3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design,</a:t>
            </a:r>
            <a:r>
              <a:rPr sz="2800" spc="-25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build</a:t>
            </a:r>
            <a:r>
              <a:rPr sz="2800" spc="-25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and </a:t>
            </a:r>
            <a:r>
              <a:rPr sz="2800" spc="-765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install </a:t>
            </a:r>
            <a:r>
              <a:rPr sz="2800" spc="-10" dirty="0">
                <a:latin typeface="Arial MT"/>
                <a:cs typeface="Arial MT"/>
              </a:rPr>
              <a:t>ECO-EGC™ </a:t>
            </a:r>
            <a:r>
              <a:rPr sz="2800" spc="-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systems</a:t>
            </a:r>
            <a:r>
              <a:rPr sz="2800" spc="-2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on</a:t>
            </a:r>
            <a:r>
              <a:rPr sz="2800" spc="-15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their</a:t>
            </a:r>
            <a:r>
              <a:rPr sz="2800" spc="-2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ships.</a:t>
            </a:r>
            <a:endParaRPr sz="2800">
              <a:latin typeface="Arial MT"/>
              <a:cs typeface="Arial MT"/>
            </a:endParaRPr>
          </a:p>
          <a:p>
            <a:pPr marL="455930" marR="27940" indent="-443865">
              <a:lnSpc>
                <a:spcPct val="100400"/>
              </a:lnSpc>
              <a:spcBef>
                <a:spcPts val="975"/>
              </a:spcBef>
              <a:buChar char="●"/>
              <a:tabLst>
                <a:tab pos="455930" algn="l"/>
                <a:tab pos="456565" algn="l"/>
              </a:tabLst>
            </a:pPr>
            <a:r>
              <a:rPr sz="2800" spc="-5" dirty="0">
                <a:latin typeface="Arial MT"/>
                <a:cs typeface="Arial MT"/>
              </a:rPr>
              <a:t>Following</a:t>
            </a:r>
            <a:r>
              <a:rPr sz="2800" spc="-6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successful</a:t>
            </a:r>
            <a:r>
              <a:rPr sz="2800" spc="-5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initial </a:t>
            </a:r>
            <a:r>
              <a:rPr sz="2800" spc="-76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trials, they announced </a:t>
            </a:r>
            <a:r>
              <a:rPr sz="280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plans to increase </a:t>
            </a:r>
            <a:r>
              <a:rPr sz="280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installations</a:t>
            </a:r>
            <a:r>
              <a:rPr sz="2800" spc="-3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to</a:t>
            </a:r>
            <a:r>
              <a:rPr sz="2800" spc="-35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70</a:t>
            </a:r>
            <a:r>
              <a:rPr sz="2800" spc="-3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vessels.</a:t>
            </a:r>
            <a:endParaRPr sz="2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ECO</a:t>
            </a:r>
            <a:r>
              <a:rPr spc="-35" dirty="0"/>
              <a:t> </a:t>
            </a:r>
            <a:r>
              <a:rPr spc="-10" dirty="0"/>
              <a:t>Exhaust</a:t>
            </a:r>
            <a:r>
              <a:rPr spc="-30" dirty="0"/>
              <a:t> </a:t>
            </a:r>
            <a:r>
              <a:rPr spc="-10" dirty="0"/>
              <a:t>Gas</a:t>
            </a:r>
            <a:r>
              <a:rPr spc="-25" dirty="0"/>
              <a:t> </a:t>
            </a:r>
            <a:r>
              <a:rPr spc="-5" dirty="0"/>
              <a:t>Cleaning</a:t>
            </a:r>
            <a:r>
              <a:rPr spc="-20" dirty="0"/>
              <a:t> </a:t>
            </a:r>
            <a:r>
              <a:rPr spc="-10" dirty="0"/>
              <a:t>Technology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8267" y="421826"/>
            <a:ext cx="8764270" cy="3698240"/>
          </a:xfrm>
          <a:prstGeom prst="rect">
            <a:avLst/>
          </a:prstGeom>
        </p:spPr>
        <p:txBody>
          <a:bodyPr vert="horz" wrap="square" lIns="0" tIns="215900" rIns="0" bIns="0" rtlCol="0">
            <a:spAutoFit/>
          </a:bodyPr>
          <a:lstStyle/>
          <a:p>
            <a:pPr marR="93980" algn="ctr">
              <a:lnSpc>
                <a:spcPct val="100000"/>
              </a:lnSpc>
              <a:spcBef>
                <a:spcPts val="1700"/>
              </a:spcBef>
            </a:pPr>
            <a:r>
              <a:rPr sz="2400" b="1" dirty="0">
                <a:latin typeface="Arial"/>
                <a:cs typeface="Arial"/>
              </a:rPr>
              <a:t>(ECO-EGC™)</a:t>
            </a:r>
            <a:endParaRPr sz="2400">
              <a:latin typeface="Arial"/>
              <a:cs typeface="Arial"/>
            </a:endParaRPr>
          </a:p>
          <a:p>
            <a:pPr marL="394335" marR="82550" indent="-382270">
              <a:lnSpc>
                <a:spcPct val="100000"/>
              </a:lnSpc>
              <a:spcBef>
                <a:spcPts val="1340"/>
              </a:spcBef>
              <a:buChar char="●"/>
              <a:tabLst>
                <a:tab pos="394335" algn="l"/>
                <a:tab pos="394970" algn="l"/>
              </a:tabLst>
            </a:pPr>
            <a:r>
              <a:rPr sz="2000" spc="-5" dirty="0">
                <a:latin typeface="Arial MT"/>
                <a:cs typeface="Arial MT"/>
              </a:rPr>
              <a:t>Combined established technologies used in </a:t>
            </a:r>
            <a:r>
              <a:rPr sz="2000" dirty="0">
                <a:latin typeface="Arial MT"/>
                <a:cs typeface="Arial MT"/>
              </a:rPr>
              <a:t>shore-based </a:t>
            </a:r>
            <a:r>
              <a:rPr sz="2000" spc="-5" dirty="0">
                <a:latin typeface="Arial MT"/>
                <a:cs typeface="Arial MT"/>
              </a:rPr>
              <a:t>applications, </a:t>
            </a:r>
            <a:r>
              <a:rPr sz="2000" dirty="0">
                <a:latin typeface="Arial MT"/>
                <a:cs typeface="Arial MT"/>
              </a:rPr>
              <a:t>(ie: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power plants, factories and </a:t>
            </a:r>
            <a:r>
              <a:rPr sz="2000" dirty="0">
                <a:latin typeface="Arial MT"/>
                <a:cs typeface="Arial MT"/>
              </a:rPr>
              <a:t>vehicles), </a:t>
            </a:r>
            <a:r>
              <a:rPr sz="2000" spc="-5" dirty="0">
                <a:latin typeface="Arial MT"/>
                <a:cs typeface="Arial MT"/>
              </a:rPr>
              <a:t>to </a:t>
            </a:r>
            <a:r>
              <a:rPr sz="2000" dirty="0">
                <a:latin typeface="Arial MT"/>
                <a:cs typeface="Arial MT"/>
              </a:rPr>
              <a:t>clean </a:t>
            </a:r>
            <a:r>
              <a:rPr sz="2000" spc="-5" dirty="0">
                <a:latin typeface="Arial MT"/>
                <a:cs typeface="Arial MT"/>
              </a:rPr>
              <a:t>the exhaust from engines 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burning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high-sulfur fuel.</a:t>
            </a:r>
            <a:endParaRPr sz="2000">
              <a:latin typeface="Arial MT"/>
              <a:cs typeface="Arial MT"/>
            </a:endParaRPr>
          </a:p>
          <a:p>
            <a:pPr marL="394335" marR="105410" indent="-382270">
              <a:lnSpc>
                <a:spcPct val="100000"/>
              </a:lnSpc>
              <a:spcBef>
                <a:spcPts val="975"/>
              </a:spcBef>
              <a:buChar char="●"/>
              <a:tabLst>
                <a:tab pos="394335" algn="l"/>
                <a:tab pos="394970" algn="l"/>
              </a:tabLst>
            </a:pPr>
            <a:r>
              <a:rPr sz="2000" spc="-5" dirty="0">
                <a:latin typeface="Arial MT"/>
                <a:cs typeface="Arial MT"/>
              </a:rPr>
              <a:t>System has the ability to </a:t>
            </a:r>
            <a:r>
              <a:rPr sz="2000" dirty="0">
                <a:latin typeface="Arial MT"/>
                <a:cs typeface="Arial MT"/>
              </a:rPr>
              <a:t>remove major </a:t>
            </a:r>
            <a:r>
              <a:rPr sz="2000" spc="-5" dirty="0">
                <a:latin typeface="Arial MT"/>
                <a:cs typeface="Arial MT"/>
              </a:rPr>
              <a:t>pollutants from exhaust gases at 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any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operating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condition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(whether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at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sea,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during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maneuvering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and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in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port.)</a:t>
            </a:r>
            <a:endParaRPr sz="2000">
              <a:latin typeface="Arial MT"/>
              <a:cs typeface="Arial MT"/>
            </a:endParaRPr>
          </a:p>
          <a:p>
            <a:pPr marL="394335" indent="-382270">
              <a:lnSpc>
                <a:spcPct val="100000"/>
              </a:lnSpc>
              <a:spcBef>
                <a:spcPts val="975"/>
              </a:spcBef>
              <a:buChar char="●"/>
              <a:tabLst>
                <a:tab pos="394335" algn="l"/>
                <a:tab pos="394970" algn="l"/>
              </a:tabLst>
            </a:pPr>
            <a:r>
              <a:rPr sz="2000" spc="-5" dirty="0">
                <a:latin typeface="Arial MT"/>
                <a:cs typeface="Arial MT"/>
              </a:rPr>
              <a:t>Incorporates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two-pronged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system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–</a:t>
            </a:r>
            <a:endParaRPr sz="2000">
              <a:latin typeface="Arial MT"/>
              <a:cs typeface="Arial MT"/>
            </a:endParaRPr>
          </a:p>
          <a:p>
            <a:pPr marL="851535" lvl="1" indent="-382270">
              <a:lnSpc>
                <a:spcPct val="100000"/>
              </a:lnSpc>
              <a:spcBef>
                <a:spcPts val="975"/>
              </a:spcBef>
              <a:buChar char="○"/>
              <a:tabLst>
                <a:tab pos="851535" algn="l"/>
                <a:tab pos="852169" algn="l"/>
              </a:tabLst>
            </a:pPr>
            <a:r>
              <a:rPr sz="2000" spc="-5" dirty="0">
                <a:latin typeface="Arial MT"/>
                <a:cs typeface="Arial MT"/>
              </a:rPr>
              <a:t>1:uses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filters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reduce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particulates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from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ship’s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engine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emissions,</a:t>
            </a:r>
            <a:endParaRPr sz="2000">
              <a:latin typeface="Arial MT"/>
              <a:cs typeface="Arial MT"/>
            </a:endParaRPr>
          </a:p>
          <a:p>
            <a:pPr marL="851535" lvl="1" indent="-382270">
              <a:lnSpc>
                <a:spcPct val="100000"/>
              </a:lnSpc>
              <a:spcBef>
                <a:spcPts val="975"/>
              </a:spcBef>
              <a:buChar char="○"/>
              <a:tabLst>
                <a:tab pos="851535" algn="l"/>
                <a:tab pos="852169" algn="l"/>
              </a:tabLst>
            </a:pPr>
            <a:r>
              <a:rPr sz="2000" spc="-5" dirty="0">
                <a:latin typeface="Arial MT"/>
                <a:cs typeface="Arial MT"/>
              </a:rPr>
              <a:t>2:uses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seawater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remove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sulfur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compounds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from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exhaust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gases.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75" y="0"/>
            <a:ext cx="4714874" cy="31857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289975"/>
            <a:ext cx="4761224" cy="17731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30725" y="0"/>
            <a:ext cx="4313274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574" y="0"/>
            <a:ext cx="4286025" cy="51434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85625" y="0"/>
            <a:ext cx="4758374" cy="32783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85625" y="3368900"/>
            <a:ext cx="4758374" cy="1774599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2925" y="450224"/>
            <a:ext cx="4796155" cy="511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79"/>
              </a:lnSpc>
            </a:pPr>
            <a:r>
              <a:rPr sz="3600" b="1" spc="-5" dirty="0">
                <a:latin typeface="Arial"/>
                <a:cs typeface="Arial"/>
              </a:rPr>
              <a:t>Norwegian</a:t>
            </a:r>
            <a:r>
              <a:rPr sz="3600" b="1" spc="-4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Cruise</a:t>
            </a:r>
            <a:r>
              <a:rPr sz="3600" b="1" spc="-35" dirty="0">
                <a:latin typeface="Arial"/>
                <a:cs typeface="Arial"/>
              </a:rPr>
              <a:t> </a:t>
            </a:r>
            <a:r>
              <a:rPr sz="3600" b="1" spc="-10" dirty="0">
                <a:latin typeface="Arial"/>
                <a:cs typeface="Arial"/>
              </a:rPr>
              <a:t>line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1764400"/>
            <a:ext cx="6435725" cy="3106420"/>
          </a:xfrm>
          <a:custGeom>
            <a:avLst/>
            <a:gdLst/>
            <a:ahLst/>
            <a:cxnLst/>
            <a:rect l="l" t="t" r="r" b="b"/>
            <a:pathLst>
              <a:path w="6435725" h="3106420">
                <a:moveTo>
                  <a:pt x="6435599" y="3105899"/>
                </a:moveTo>
                <a:lnTo>
                  <a:pt x="0" y="3105899"/>
                </a:lnTo>
                <a:lnTo>
                  <a:pt x="0" y="0"/>
                </a:lnTo>
                <a:lnTo>
                  <a:pt x="6435599" y="0"/>
                </a:lnTo>
                <a:lnTo>
                  <a:pt x="6435599" y="3105899"/>
                </a:lnTo>
                <a:close/>
              </a:path>
            </a:pathLst>
          </a:custGeom>
          <a:solidFill>
            <a:srgbClr val="9FC5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1499" y="1898385"/>
            <a:ext cx="6234430" cy="2892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1170" marR="5080" indent="-459105" algn="just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577215" algn="l"/>
              </a:tabLst>
            </a:pPr>
            <a:r>
              <a:rPr dirty="0"/>
              <a:t>	</a:t>
            </a:r>
            <a:r>
              <a:rPr sz="3000" spc="-5" dirty="0">
                <a:latin typeface="Arial MT"/>
                <a:cs typeface="Arial MT"/>
              </a:rPr>
              <a:t>Recycles thousands of gallons of </a:t>
            </a:r>
            <a:r>
              <a:rPr sz="3000" spc="-819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used </a:t>
            </a:r>
            <a:r>
              <a:rPr sz="3000" dirty="0">
                <a:latin typeface="Arial MT"/>
                <a:cs typeface="Arial MT"/>
              </a:rPr>
              <a:t>cooking </a:t>
            </a:r>
            <a:r>
              <a:rPr sz="3000" spc="-5" dirty="0">
                <a:latin typeface="Arial MT"/>
                <a:cs typeface="Arial MT"/>
              </a:rPr>
              <a:t>grease by donating </a:t>
            </a:r>
            <a:r>
              <a:rPr sz="300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it to organic farmers in Hawaii and </a:t>
            </a:r>
            <a:r>
              <a:rPr sz="3000" spc="-82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Miami.</a:t>
            </a:r>
            <a:endParaRPr sz="3000">
              <a:latin typeface="Arial MT"/>
              <a:cs typeface="Arial MT"/>
            </a:endParaRPr>
          </a:p>
          <a:p>
            <a:pPr marL="471170" marR="257175" indent="-459105" algn="just">
              <a:lnSpc>
                <a:spcPct val="100000"/>
              </a:lnSpc>
              <a:spcBef>
                <a:spcPts val="975"/>
              </a:spcBef>
              <a:buChar char="●"/>
              <a:tabLst>
                <a:tab pos="471805" algn="l"/>
              </a:tabLst>
            </a:pPr>
            <a:r>
              <a:rPr sz="3000" spc="-5" dirty="0">
                <a:latin typeface="Arial MT"/>
                <a:cs typeface="Arial MT"/>
              </a:rPr>
              <a:t>Have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a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new</a:t>
            </a:r>
            <a:r>
              <a:rPr sz="3000" spc="-2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way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to</a:t>
            </a:r>
            <a:r>
              <a:rPr sz="3000" spc="-2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process</a:t>
            </a:r>
            <a:r>
              <a:rPr sz="3000" spc="-15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their </a:t>
            </a:r>
            <a:r>
              <a:rPr sz="3000" spc="-82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solid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waste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spc="-5" dirty="0">
                <a:latin typeface="Arial MT"/>
                <a:cs typeface="Arial MT"/>
              </a:rPr>
              <a:t>on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shore.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1525" y="0"/>
            <a:ext cx="6857999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3549" y="140080"/>
            <a:ext cx="8853170" cy="125222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79095" marR="234315" indent="-367030">
              <a:lnSpc>
                <a:spcPct val="100699"/>
              </a:lnSpc>
              <a:spcBef>
                <a:spcPts val="85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Has reduced air pollution by modifying engines so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that they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can be plugged </a:t>
            </a:r>
            <a:r>
              <a:rPr sz="1800" b="1" spc="-4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into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onshore hydroelectric power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while at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port.</a:t>
            </a:r>
            <a:endParaRPr sz="1800">
              <a:latin typeface="Arial"/>
              <a:cs typeface="Arial"/>
            </a:endParaRPr>
          </a:p>
          <a:p>
            <a:pPr marL="379095" marR="5080" indent="-367030">
              <a:lnSpc>
                <a:spcPct val="100699"/>
              </a:lnSpc>
              <a:spcBef>
                <a:spcPts val="975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Has installed low-flow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toilets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and showerheads in staterooms and switched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b="1" spc="-4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soy-based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inks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all printed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materials on board.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3549" y="3092831"/>
            <a:ext cx="8851900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79095" marR="5080" indent="-367030">
              <a:lnSpc>
                <a:spcPct val="100699"/>
              </a:lnSpc>
              <a:spcBef>
                <a:spcPts val="85"/>
              </a:spcBef>
              <a:buClr>
                <a:srgbClr val="FFFFFF"/>
              </a:buClr>
              <a:buFont typeface="Arial"/>
              <a:buChar char="●"/>
              <a:tabLst>
                <a:tab pos="442595" algn="l"/>
                <a:tab pos="443230" algn="l"/>
              </a:tabLst>
            </a:pPr>
            <a:r>
              <a:rPr dirty="0"/>
              <a:t>	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Donates unneeded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furniture,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linens,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travel-sized toiletries,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and other items,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b="1" spc="-4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charities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around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world.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45389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FFFFFF"/>
                </a:solidFill>
              </a:rPr>
              <a:t>Smaller</a:t>
            </a:r>
            <a:r>
              <a:rPr spc="-55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Cruise</a:t>
            </a:r>
            <a:r>
              <a:rPr spc="-45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Lines</a:t>
            </a:r>
          </a:p>
        </p:txBody>
      </p:sp>
      <p:sp>
        <p:nvSpPr>
          <p:cNvPr id="4" name="object 4"/>
          <p:cNvSpPr/>
          <p:nvPr/>
        </p:nvSpPr>
        <p:spPr>
          <a:xfrm>
            <a:off x="97500" y="3138124"/>
            <a:ext cx="8949055" cy="1932939"/>
          </a:xfrm>
          <a:custGeom>
            <a:avLst/>
            <a:gdLst/>
            <a:ahLst/>
            <a:cxnLst/>
            <a:rect l="l" t="t" r="r" b="b"/>
            <a:pathLst>
              <a:path w="8949055" h="1932939">
                <a:moveTo>
                  <a:pt x="8948999" y="1932599"/>
                </a:moveTo>
                <a:lnTo>
                  <a:pt x="0" y="1932599"/>
                </a:lnTo>
                <a:lnTo>
                  <a:pt x="0" y="0"/>
                </a:lnTo>
                <a:lnTo>
                  <a:pt x="8948999" y="0"/>
                </a:lnTo>
                <a:lnTo>
                  <a:pt x="8948999" y="19325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61049" y="3278206"/>
            <a:ext cx="8685530" cy="1680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79095" marR="73025" indent="-367030">
              <a:lnSpc>
                <a:spcPct val="100699"/>
              </a:lnSpc>
              <a:spcBef>
                <a:spcPts val="85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solidFill>
                  <a:srgbClr val="F3F3F3"/>
                </a:solidFill>
                <a:latin typeface="Arial MT"/>
                <a:cs typeface="Arial MT"/>
              </a:rPr>
              <a:t>Lindblad Expeditions and Adventuresmith Explorations, are offsetting their </a:t>
            </a:r>
            <a:r>
              <a:rPr sz="1800" dirty="0">
                <a:solidFill>
                  <a:srgbClr val="F3F3F3"/>
                </a:solidFill>
                <a:latin typeface="Arial MT"/>
                <a:cs typeface="Arial MT"/>
              </a:rPr>
              <a:t>carbon </a:t>
            </a:r>
            <a:r>
              <a:rPr sz="1800" spc="-490" dirty="0">
                <a:solidFill>
                  <a:srgbClr val="F3F3F3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3F3F3"/>
                </a:solidFill>
                <a:latin typeface="Arial MT"/>
                <a:cs typeface="Arial MT"/>
              </a:rPr>
              <a:t>footprint by purchasing </a:t>
            </a:r>
            <a:r>
              <a:rPr sz="1800" dirty="0">
                <a:solidFill>
                  <a:srgbClr val="F3F3F3"/>
                </a:solidFill>
                <a:latin typeface="Arial MT"/>
                <a:cs typeface="Arial MT"/>
              </a:rPr>
              <a:t>seafood </a:t>
            </a:r>
            <a:r>
              <a:rPr sz="1800" spc="-5" dirty="0">
                <a:solidFill>
                  <a:srgbClr val="F3F3F3"/>
                </a:solidFill>
                <a:latin typeface="Arial MT"/>
                <a:cs typeface="Arial MT"/>
              </a:rPr>
              <a:t>from environmentally friendly </a:t>
            </a:r>
            <a:r>
              <a:rPr sz="1800" dirty="0">
                <a:solidFill>
                  <a:srgbClr val="F3F3F3"/>
                </a:solidFill>
                <a:latin typeface="Arial MT"/>
                <a:cs typeface="Arial MT"/>
              </a:rPr>
              <a:t>sources, </a:t>
            </a:r>
            <a:r>
              <a:rPr sz="1800" spc="-5" dirty="0">
                <a:solidFill>
                  <a:srgbClr val="F3F3F3"/>
                </a:solidFill>
                <a:latin typeface="Arial MT"/>
                <a:cs typeface="Arial MT"/>
              </a:rPr>
              <a:t>and </a:t>
            </a:r>
            <a:r>
              <a:rPr sz="1800" dirty="0">
                <a:solidFill>
                  <a:srgbClr val="F3F3F3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3F3F3"/>
                </a:solidFill>
                <a:latin typeface="Arial MT"/>
                <a:cs typeface="Arial MT"/>
              </a:rPr>
              <a:t>adopting</a:t>
            </a:r>
            <a:r>
              <a:rPr sz="1800" spc="-10" dirty="0">
                <a:solidFill>
                  <a:srgbClr val="F3F3F3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3F3F3"/>
                </a:solidFill>
                <a:latin typeface="Arial MT"/>
                <a:cs typeface="Arial MT"/>
              </a:rPr>
              <a:t>new</a:t>
            </a:r>
            <a:r>
              <a:rPr sz="1800" spc="-10" dirty="0">
                <a:solidFill>
                  <a:srgbClr val="F3F3F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3F3F3"/>
                </a:solidFill>
                <a:latin typeface="Arial MT"/>
                <a:cs typeface="Arial MT"/>
              </a:rPr>
              <a:t>sustainable</a:t>
            </a:r>
            <a:r>
              <a:rPr sz="1800" spc="-5" dirty="0">
                <a:solidFill>
                  <a:srgbClr val="F3F3F3"/>
                </a:solidFill>
                <a:latin typeface="Arial MT"/>
                <a:cs typeface="Arial MT"/>
              </a:rPr>
              <a:t> technologies</a:t>
            </a:r>
            <a:r>
              <a:rPr sz="1800" spc="-10" dirty="0">
                <a:solidFill>
                  <a:srgbClr val="F3F3F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3F3F3"/>
                </a:solidFill>
                <a:latin typeface="Arial MT"/>
                <a:cs typeface="Arial MT"/>
              </a:rPr>
              <a:t>suitable</a:t>
            </a:r>
            <a:r>
              <a:rPr sz="1800" spc="-5" dirty="0">
                <a:solidFill>
                  <a:srgbClr val="F3F3F3"/>
                </a:solidFill>
                <a:latin typeface="Arial MT"/>
                <a:cs typeface="Arial MT"/>
              </a:rPr>
              <a:t> for</a:t>
            </a:r>
            <a:r>
              <a:rPr sz="1800" spc="-10" dirty="0">
                <a:solidFill>
                  <a:srgbClr val="F3F3F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3F3F3"/>
                </a:solidFill>
                <a:latin typeface="Arial MT"/>
                <a:cs typeface="Arial MT"/>
              </a:rPr>
              <a:t>smaller</a:t>
            </a:r>
            <a:r>
              <a:rPr sz="1800" spc="-5" dirty="0">
                <a:solidFill>
                  <a:srgbClr val="F3F3F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3F3F3"/>
                </a:solidFill>
                <a:latin typeface="Arial MT"/>
                <a:cs typeface="Arial MT"/>
              </a:rPr>
              <a:t>vessels.</a:t>
            </a:r>
            <a:endParaRPr sz="1800">
              <a:latin typeface="Arial MT"/>
              <a:cs typeface="Arial MT"/>
            </a:endParaRPr>
          </a:p>
          <a:p>
            <a:pPr marL="379095" marR="5080" indent="-367030">
              <a:lnSpc>
                <a:spcPct val="100699"/>
              </a:lnSpc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solidFill>
                  <a:srgbClr val="F3F3F3"/>
                </a:solidFill>
                <a:latin typeface="Arial MT"/>
                <a:cs typeface="Arial MT"/>
              </a:rPr>
              <a:t>Norway’s Hurtigruten </a:t>
            </a:r>
            <a:r>
              <a:rPr sz="1800" dirty="0">
                <a:solidFill>
                  <a:srgbClr val="F3F3F3"/>
                </a:solidFill>
                <a:latin typeface="Arial MT"/>
                <a:cs typeface="Arial MT"/>
              </a:rPr>
              <a:t>cruise </a:t>
            </a:r>
            <a:r>
              <a:rPr sz="1800" spc="-5" dirty="0">
                <a:solidFill>
                  <a:srgbClr val="F3F3F3"/>
                </a:solidFill>
                <a:latin typeface="Arial MT"/>
                <a:cs typeface="Arial MT"/>
              </a:rPr>
              <a:t>line has </a:t>
            </a:r>
            <a:r>
              <a:rPr sz="1800" dirty="0">
                <a:solidFill>
                  <a:srgbClr val="F3F3F3"/>
                </a:solidFill>
                <a:latin typeface="Arial MT"/>
                <a:cs typeface="Arial MT"/>
              </a:rPr>
              <a:t>a cooperative </a:t>
            </a:r>
            <a:r>
              <a:rPr sz="1800" spc="-5" dirty="0">
                <a:solidFill>
                  <a:srgbClr val="F3F3F3"/>
                </a:solidFill>
                <a:latin typeface="Arial MT"/>
                <a:cs typeface="Arial MT"/>
              </a:rPr>
              <a:t>agreement with National </a:t>
            </a:r>
            <a:r>
              <a:rPr sz="1800" dirty="0">
                <a:solidFill>
                  <a:srgbClr val="F3F3F3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3F3F3"/>
                </a:solidFill>
                <a:latin typeface="Arial MT"/>
                <a:cs typeface="Arial MT"/>
              </a:rPr>
              <a:t>Geographic’s Center for Sustainable Destinations to protect the destinations along </a:t>
            </a:r>
            <a:r>
              <a:rPr sz="1800" spc="-490" dirty="0">
                <a:solidFill>
                  <a:srgbClr val="F3F3F3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3F3F3"/>
                </a:solidFill>
                <a:latin typeface="Arial MT"/>
                <a:cs typeface="Arial MT"/>
              </a:rPr>
              <a:t>its</a:t>
            </a:r>
            <a:r>
              <a:rPr sz="1800" spc="-10" dirty="0">
                <a:solidFill>
                  <a:srgbClr val="F3F3F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3F3F3"/>
                </a:solidFill>
                <a:latin typeface="Arial MT"/>
                <a:cs typeface="Arial MT"/>
              </a:rPr>
              <a:t>routes.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61899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</a:t>
            </a:r>
            <a:r>
              <a:rPr spc="-25" dirty="0"/>
              <a:t> </a:t>
            </a:r>
            <a:r>
              <a:rPr spc="-10" dirty="0"/>
              <a:t>new</a:t>
            </a:r>
            <a:r>
              <a:rPr spc="-30" dirty="0"/>
              <a:t> </a:t>
            </a:r>
            <a:r>
              <a:rPr spc="-10" dirty="0"/>
              <a:t>wave</a:t>
            </a:r>
            <a:r>
              <a:rPr spc="-30" dirty="0"/>
              <a:t> </a:t>
            </a:r>
            <a:r>
              <a:rPr spc="-5" dirty="0"/>
              <a:t>in</a:t>
            </a:r>
            <a:r>
              <a:rPr spc="-30" dirty="0"/>
              <a:t> </a:t>
            </a:r>
            <a:r>
              <a:rPr spc="-5" dirty="0"/>
              <a:t>sustainability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0225" y="1337183"/>
            <a:ext cx="8081009" cy="290322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35560">
              <a:lnSpc>
                <a:spcPts val="2850"/>
              </a:lnSpc>
              <a:spcBef>
                <a:spcPts val="220"/>
              </a:spcBef>
            </a:pPr>
            <a:r>
              <a:rPr sz="2400" dirty="0">
                <a:latin typeface="Arial MT"/>
                <a:cs typeface="Arial MT"/>
              </a:rPr>
              <a:t>“Over </a:t>
            </a:r>
            <a:r>
              <a:rPr sz="2400" spc="-5" dirty="0">
                <a:latin typeface="Arial MT"/>
                <a:cs typeface="Arial MT"/>
              </a:rPr>
              <a:t>the past five </a:t>
            </a:r>
            <a:r>
              <a:rPr sz="2400" dirty="0">
                <a:latin typeface="Arial MT"/>
                <a:cs typeface="Arial MT"/>
              </a:rPr>
              <a:t>years, </a:t>
            </a:r>
            <a:r>
              <a:rPr sz="2400" spc="-5" dirty="0">
                <a:latin typeface="Arial MT"/>
                <a:cs typeface="Arial MT"/>
              </a:rPr>
              <a:t>the </a:t>
            </a:r>
            <a:r>
              <a:rPr sz="2400" dirty="0">
                <a:latin typeface="Arial MT"/>
                <a:cs typeface="Arial MT"/>
              </a:rPr>
              <a:t>major cruise </a:t>
            </a:r>
            <a:r>
              <a:rPr sz="2400" spc="-5" dirty="0">
                <a:latin typeface="Arial MT"/>
                <a:cs typeface="Arial MT"/>
              </a:rPr>
              <a:t>lines have </a:t>
            </a:r>
            <a:r>
              <a:rPr sz="2400" dirty="0">
                <a:latin typeface="Arial MT"/>
                <a:cs typeface="Arial MT"/>
              </a:rPr>
              <a:t>spent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 average of $2 </a:t>
            </a:r>
            <a:r>
              <a:rPr sz="2400" dirty="0">
                <a:latin typeface="Arial MT"/>
                <a:cs typeface="Arial MT"/>
              </a:rPr>
              <a:t>million </a:t>
            </a:r>
            <a:r>
              <a:rPr sz="2400" spc="-5" dirty="0">
                <a:latin typeface="Arial MT"/>
                <a:cs typeface="Arial MT"/>
              </a:rPr>
              <a:t>dollars per </a:t>
            </a:r>
            <a:r>
              <a:rPr sz="2400" dirty="0">
                <a:latin typeface="Arial MT"/>
                <a:cs typeface="Arial MT"/>
              </a:rPr>
              <a:t>ship </a:t>
            </a:r>
            <a:r>
              <a:rPr sz="2400" spc="-5" dirty="0">
                <a:latin typeface="Arial MT"/>
                <a:cs typeface="Arial MT"/>
              </a:rPr>
              <a:t>to upgrade </a:t>
            </a:r>
            <a:r>
              <a:rPr sz="2400" dirty="0">
                <a:latin typeface="Arial MT"/>
                <a:cs typeface="Arial MT"/>
              </a:rPr>
              <a:t>vessels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with</a:t>
            </a:r>
            <a:r>
              <a:rPr sz="2400" spc="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better</a:t>
            </a:r>
            <a:r>
              <a:rPr sz="2400" spc="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systems</a:t>
            </a:r>
            <a:r>
              <a:rPr sz="2400" spc="6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for</a:t>
            </a:r>
            <a:r>
              <a:rPr sz="2400" spc="5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dealing</a:t>
            </a:r>
            <a:r>
              <a:rPr sz="2400" spc="6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with</a:t>
            </a:r>
            <a:r>
              <a:rPr sz="2400" spc="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waste</a:t>
            </a:r>
            <a:r>
              <a:rPr sz="2400" spc="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management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 emissions. And while the industry has grown 7.6% 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annually over the last decade, </a:t>
            </a:r>
            <a:r>
              <a:rPr sz="2400" dirty="0">
                <a:latin typeface="Arial MT"/>
                <a:cs typeface="Arial MT"/>
              </a:rPr>
              <a:t>cruise ships </a:t>
            </a:r>
            <a:r>
              <a:rPr sz="2400" spc="-5" dirty="0">
                <a:latin typeface="Arial MT"/>
                <a:cs typeface="Arial MT"/>
              </a:rPr>
              <a:t>have </a:t>
            </a:r>
            <a:r>
              <a:rPr sz="2400" dirty="0">
                <a:latin typeface="Arial MT"/>
                <a:cs typeface="Arial MT"/>
              </a:rPr>
              <a:t>cut </a:t>
            </a:r>
            <a:r>
              <a:rPr sz="2400" spc="-5" dirty="0">
                <a:latin typeface="Arial MT"/>
                <a:cs typeface="Arial MT"/>
              </a:rPr>
              <a:t>waste 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almost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in half,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which is an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amazing figure.”</a:t>
            </a:r>
            <a:endParaRPr sz="2400">
              <a:latin typeface="Arial MT"/>
              <a:cs typeface="Arial MT"/>
            </a:endParaRPr>
          </a:p>
          <a:p>
            <a:pPr marL="5719445" marR="5080" indent="316865" algn="r">
              <a:lnSpc>
                <a:spcPts val="2780"/>
              </a:lnSpc>
            </a:pPr>
            <a:r>
              <a:rPr sz="1800" dirty="0">
                <a:latin typeface="Arial MT"/>
                <a:cs typeface="Arial MT"/>
              </a:rPr>
              <a:t>Jennifer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Buonatony,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Green</a:t>
            </a:r>
            <a:r>
              <a:rPr sz="1800" spc="-5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Living</a:t>
            </a:r>
            <a:r>
              <a:rPr sz="1800" spc="-5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Magazine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394215"/>
            <a:ext cx="28181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Bibliography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0225" y="1566291"/>
            <a:ext cx="7966709" cy="239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" dirty="0">
                <a:latin typeface="Arial"/>
                <a:cs typeface="Arial"/>
              </a:rPr>
              <a:t>Works</a:t>
            </a:r>
            <a:r>
              <a:rPr sz="2300" b="1" spc="-55" dirty="0">
                <a:latin typeface="Arial"/>
                <a:cs typeface="Arial"/>
              </a:rPr>
              <a:t> </a:t>
            </a:r>
            <a:r>
              <a:rPr sz="2300" b="1" spc="-5" dirty="0">
                <a:latin typeface="Arial"/>
                <a:cs typeface="Arial"/>
              </a:rPr>
              <a:t>Cited</a:t>
            </a:r>
            <a:endParaRPr sz="2300">
              <a:latin typeface="Arial"/>
              <a:cs typeface="Arial"/>
            </a:endParaRPr>
          </a:p>
          <a:p>
            <a:pPr marL="12700" marR="5080">
              <a:lnSpc>
                <a:spcPct val="113599"/>
              </a:lnSpc>
              <a:spcBef>
                <a:spcPts val="855"/>
              </a:spcBef>
            </a:pPr>
            <a:r>
              <a:rPr sz="1100" spc="-5" dirty="0">
                <a:latin typeface="Arial MT"/>
                <a:cs typeface="Arial MT"/>
              </a:rPr>
              <a:t>Attamante,</a:t>
            </a:r>
            <a:r>
              <a:rPr sz="1100" spc="-10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T. </a:t>
            </a:r>
            <a:r>
              <a:rPr sz="1100" dirty="0">
                <a:latin typeface="Arial MT"/>
                <a:cs typeface="Arial MT"/>
              </a:rPr>
              <a:t>(2012,</a:t>
            </a:r>
            <a:r>
              <a:rPr sz="1100" spc="-5" dirty="0">
                <a:latin typeface="Arial MT"/>
                <a:cs typeface="Arial MT"/>
              </a:rPr>
              <a:t> November 27).</a:t>
            </a:r>
            <a:r>
              <a:rPr sz="1100" spc="20" dirty="0">
                <a:latin typeface="Arial MT"/>
                <a:cs typeface="Arial MT"/>
              </a:rPr>
              <a:t> </a:t>
            </a:r>
            <a:r>
              <a:rPr sz="1100" i="1" spc="-5" dirty="0">
                <a:latin typeface="Arial"/>
                <a:cs typeface="Arial"/>
              </a:rPr>
              <a:t>Eco </a:t>
            </a:r>
            <a:r>
              <a:rPr sz="1100" i="1" dirty="0">
                <a:latin typeface="Arial"/>
                <a:cs typeface="Arial"/>
              </a:rPr>
              <a:t>sustainability:</a:t>
            </a:r>
            <a:r>
              <a:rPr sz="1100" i="1" spc="-5" dirty="0">
                <a:latin typeface="Arial"/>
                <a:cs typeface="Arial"/>
              </a:rPr>
              <a:t> Coral Reef </a:t>
            </a:r>
            <a:r>
              <a:rPr sz="1100" i="1" dirty="0">
                <a:latin typeface="Arial"/>
                <a:cs typeface="Arial"/>
              </a:rPr>
              <a:t>&amp;</a:t>
            </a:r>
            <a:r>
              <a:rPr sz="1100" i="1" spc="-5" dirty="0">
                <a:latin typeface="Arial"/>
                <a:cs typeface="Arial"/>
              </a:rPr>
              <a:t> Cruise</a:t>
            </a:r>
            <a:r>
              <a:rPr sz="1100" i="1" spc="-10" dirty="0">
                <a:latin typeface="Arial"/>
                <a:cs typeface="Arial"/>
              </a:rPr>
              <a:t> </a:t>
            </a:r>
            <a:r>
              <a:rPr sz="1100" i="1" spc="-5" dirty="0">
                <a:latin typeface="Arial"/>
                <a:cs typeface="Arial"/>
              </a:rPr>
              <a:t>Ships</a:t>
            </a:r>
            <a:r>
              <a:rPr sz="1100" spc="-5" dirty="0">
                <a:latin typeface="Arial MT"/>
                <a:cs typeface="Arial MT"/>
              </a:rPr>
              <a:t>. Retrieved February 10, 2015, from You tube </a:t>
            </a:r>
            <a:r>
              <a:rPr sz="1100" dirty="0">
                <a:latin typeface="Arial MT"/>
                <a:cs typeface="Arial MT"/>
              </a:rPr>
              <a:t>: </a:t>
            </a:r>
            <a:r>
              <a:rPr sz="1100" spc="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  <a:hlinkClick r:id="rId2"/>
              </a:rPr>
              <a:t>www.youtube.com</a:t>
            </a:r>
            <a:endParaRPr sz="1100">
              <a:latin typeface="Arial MT"/>
              <a:cs typeface="Arial MT"/>
            </a:endParaRPr>
          </a:p>
          <a:p>
            <a:pPr marL="12700" marR="485140">
              <a:lnSpc>
                <a:spcPct val="102299"/>
              </a:lnSpc>
              <a:spcBef>
                <a:spcPts val="750"/>
              </a:spcBef>
            </a:pPr>
            <a:r>
              <a:rPr sz="1100" i="1" spc="-5" dirty="0">
                <a:latin typeface="Arial"/>
                <a:cs typeface="Arial"/>
              </a:rPr>
              <a:t>Diseny Cruise Lines: Behind the Waves</a:t>
            </a:r>
            <a:r>
              <a:rPr sz="1100" spc="-5" dirty="0">
                <a:latin typeface="Arial MT"/>
                <a:cs typeface="Arial MT"/>
              </a:rPr>
              <a:t>. </a:t>
            </a:r>
            <a:r>
              <a:rPr sz="1100" dirty="0">
                <a:latin typeface="Arial MT"/>
                <a:cs typeface="Arial MT"/>
              </a:rPr>
              <a:t>(2013, </a:t>
            </a:r>
            <a:r>
              <a:rPr sz="1100" spc="-5" dirty="0">
                <a:latin typeface="Arial MT"/>
                <a:cs typeface="Arial MT"/>
              </a:rPr>
              <a:t>April 10). Retrieved </a:t>
            </a:r>
            <a:r>
              <a:rPr sz="1100" dirty="0">
                <a:latin typeface="Arial MT"/>
                <a:cs typeface="Arial MT"/>
              </a:rPr>
              <a:t>March </a:t>
            </a:r>
            <a:r>
              <a:rPr sz="1100" spc="-5" dirty="0">
                <a:latin typeface="Arial MT"/>
                <a:cs typeface="Arial MT"/>
              </a:rPr>
              <a:t>3, 2015, from You Tube: https://www.youtube. </a:t>
            </a:r>
            <a:r>
              <a:rPr sz="1100" dirty="0">
                <a:latin typeface="Arial MT"/>
                <a:cs typeface="Arial MT"/>
              </a:rPr>
              <a:t> com/watch?v=YfNIYWeg4Ik</a:t>
            </a: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100" i="1" spc="-5" dirty="0">
                <a:latin typeface="Arial"/>
                <a:cs typeface="Arial"/>
              </a:rPr>
              <a:t>Eco</a:t>
            </a:r>
            <a:r>
              <a:rPr sz="1100" i="1" spc="-1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sustainability:</a:t>
            </a:r>
            <a:r>
              <a:rPr sz="1100" i="1" spc="-15" dirty="0">
                <a:latin typeface="Arial"/>
                <a:cs typeface="Arial"/>
              </a:rPr>
              <a:t> </a:t>
            </a:r>
            <a:r>
              <a:rPr sz="1100" i="1" spc="-5" dirty="0">
                <a:latin typeface="Arial"/>
                <a:cs typeface="Arial"/>
              </a:rPr>
              <a:t>Coral</a:t>
            </a:r>
            <a:r>
              <a:rPr sz="1100" i="1" spc="-10" dirty="0">
                <a:latin typeface="Arial"/>
                <a:cs typeface="Arial"/>
              </a:rPr>
              <a:t> </a:t>
            </a:r>
            <a:r>
              <a:rPr sz="1100" i="1" spc="-5" dirty="0">
                <a:latin typeface="Arial"/>
                <a:cs typeface="Arial"/>
              </a:rPr>
              <a:t>Reef</a:t>
            </a:r>
            <a:r>
              <a:rPr sz="1100" i="1" spc="-15" dirty="0">
                <a:latin typeface="Arial"/>
                <a:cs typeface="Arial"/>
              </a:rPr>
              <a:t> </a:t>
            </a:r>
            <a:r>
              <a:rPr sz="1100" i="1" spc="-5" dirty="0">
                <a:latin typeface="Arial"/>
                <a:cs typeface="Arial"/>
              </a:rPr>
              <a:t>and</a:t>
            </a:r>
            <a:r>
              <a:rPr sz="1100" i="1" spc="-10" dirty="0">
                <a:latin typeface="Arial"/>
                <a:cs typeface="Arial"/>
              </a:rPr>
              <a:t> </a:t>
            </a:r>
            <a:r>
              <a:rPr sz="1100" i="1" spc="-5" dirty="0">
                <a:latin typeface="Arial"/>
                <a:cs typeface="Arial"/>
              </a:rPr>
              <a:t>Cruise</a:t>
            </a:r>
            <a:r>
              <a:rPr sz="1100" i="1" spc="-15" dirty="0">
                <a:latin typeface="Arial"/>
                <a:cs typeface="Arial"/>
              </a:rPr>
              <a:t> </a:t>
            </a:r>
            <a:r>
              <a:rPr sz="1100" i="1" spc="-5" dirty="0">
                <a:latin typeface="Arial"/>
                <a:cs typeface="Arial"/>
              </a:rPr>
              <a:t>Ships</a:t>
            </a:r>
            <a:r>
              <a:rPr sz="1100" i="1" spc="5" dirty="0">
                <a:latin typeface="Arial"/>
                <a:cs typeface="Arial"/>
              </a:rPr>
              <a:t> </a:t>
            </a:r>
            <a:r>
              <a:rPr sz="1100" dirty="0">
                <a:latin typeface="Arial MT"/>
                <a:cs typeface="Arial MT"/>
              </a:rPr>
              <a:t>.</a:t>
            </a:r>
            <a:r>
              <a:rPr sz="1100" spc="-1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(n.d.).</a:t>
            </a:r>
            <a:endParaRPr sz="1100">
              <a:latin typeface="Arial MT"/>
              <a:cs typeface="Arial MT"/>
            </a:endParaRPr>
          </a:p>
          <a:p>
            <a:pPr marL="12700" marR="677545">
              <a:lnSpc>
                <a:spcPct val="102299"/>
              </a:lnSpc>
              <a:spcBef>
                <a:spcPts val="600"/>
              </a:spcBef>
            </a:pPr>
            <a:r>
              <a:rPr sz="1100" i="1" dirty="0">
                <a:latin typeface="Arial"/>
                <a:cs typeface="Arial"/>
              </a:rPr>
              <a:t>MSC </a:t>
            </a:r>
            <a:r>
              <a:rPr sz="1100" i="1" spc="-5" dirty="0">
                <a:latin typeface="Arial"/>
                <a:cs typeface="Arial"/>
              </a:rPr>
              <a:t>Cruise Official </a:t>
            </a:r>
            <a:r>
              <a:rPr sz="1100" dirty="0">
                <a:latin typeface="Arial MT"/>
                <a:cs typeface="Arial MT"/>
              </a:rPr>
              <a:t>. (2013, January </a:t>
            </a:r>
            <a:r>
              <a:rPr sz="1100" spc="-5" dirty="0">
                <a:latin typeface="Arial MT"/>
                <a:cs typeface="Arial MT"/>
              </a:rPr>
              <a:t>16). Retrieved </a:t>
            </a:r>
            <a:r>
              <a:rPr sz="1100" dirty="0">
                <a:latin typeface="Arial MT"/>
                <a:cs typeface="Arial MT"/>
              </a:rPr>
              <a:t>March </a:t>
            </a:r>
            <a:r>
              <a:rPr sz="1100" spc="-5" dirty="0">
                <a:latin typeface="Arial MT"/>
                <a:cs typeface="Arial MT"/>
              </a:rPr>
              <a:t>1, 2015, from You Tube </a:t>
            </a:r>
            <a:r>
              <a:rPr sz="1100" dirty="0">
                <a:latin typeface="Arial MT"/>
                <a:cs typeface="Arial MT"/>
              </a:rPr>
              <a:t>: </a:t>
            </a:r>
            <a:r>
              <a:rPr sz="1100" spc="-5" dirty="0">
                <a:latin typeface="Arial MT"/>
                <a:cs typeface="Arial MT"/>
                <a:hlinkClick r:id="rId3"/>
              </a:rPr>
              <a:t>https://www.youtube.com/watch? </a:t>
            </a:r>
            <a:r>
              <a:rPr sz="1100" spc="-29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v=ijfOeiKKRE8</a:t>
            </a:r>
            <a:endParaRPr sz="1100">
              <a:latin typeface="Arial MT"/>
              <a:cs typeface="Arial MT"/>
            </a:endParaRPr>
          </a:p>
          <a:p>
            <a:pPr marL="12700" marR="533400">
              <a:lnSpc>
                <a:spcPct val="102299"/>
              </a:lnSpc>
              <a:spcBef>
                <a:spcPts val="600"/>
              </a:spcBef>
            </a:pPr>
            <a:r>
              <a:rPr sz="1100" i="1" spc="-5" dirty="0">
                <a:latin typeface="Arial"/>
                <a:cs typeface="Arial"/>
              </a:rPr>
              <a:t>The New Economy </a:t>
            </a:r>
            <a:r>
              <a:rPr sz="1100" dirty="0">
                <a:latin typeface="Arial MT"/>
                <a:cs typeface="Arial MT"/>
              </a:rPr>
              <a:t>. (2014, </a:t>
            </a:r>
            <a:r>
              <a:rPr sz="1100" spc="-5" dirty="0">
                <a:latin typeface="Arial MT"/>
                <a:cs typeface="Arial MT"/>
              </a:rPr>
              <a:t>August 27). Retrieved February 22, 2015, from You Tube </a:t>
            </a:r>
            <a:r>
              <a:rPr sz="1100" dirty="0">
                <a:latin typeface="Arial MT"/>
                <a:cs typeface="Arial MT"/>
              </a:rPr>
              <a:t>: </a:t>
            </a:r>
            <a:r>
              <a:rPr sz="1100" spc="-5" dirty="0">
                <a:latin typeface="Arial MT"/>
                <a:cs typeface="Arial MT"/>
                <a:hlinkClick r:id="rId3"/>
              </a:rPr>
              <a:t>https://www.youtube.com/watch? </a:t>
            </a:r>
            <a:r>
              <a:rPr sz="1100" dirty="0">
                <a:latin typeface="Arial MT"/>
                <a:cs typeface="Arial MT"/>
              </a:rPr>
              <a:t> v=U7ui2xkCE7E</a:t>
            </a:r>
            <a:endParaRPr sz="11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00450" y="1410791"/>
            <a:ext cx="7089140" cy="14903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80"/>
              </a:spcBef>
            </a:pPr>
            <a:r>
              <a:rPr sz="4800" b="1" spc="-10" dirty="0">
                <a:latin typeface="Arial"/>
                <a:cs typeface="Arial"/>
              </a:rPr>
              <a:t>Toxic</a:t>
            </a:r>
            <a:r>
              <a:rPr sz="4800" b="1" spc="-35" dirty="0">
                <a:latin typeface="Arial"/>
                <a:cs typeface="Arial"/>
              </a:rPr>
              <a:t> </a:t>
            </a:r>
            <a:r>
              <a:rPr sz="4800" b="1" spc="-10" dirty="0">
                <a:latin typeface="Arial"/>
                <a:cs typeface="Arial"/>
              </a:rPr>
              <a:t>Waste</a:t>
            </a:r>
            <a:r>
              <a:rPr sz="4800" b="1" spc="-35" dirty="0">
                <a:latin typeface="Arial"/>
                <a:cs typeface="Arial"/>
              </a:rPr>
              <a:t> </a:t>
            </a:r>
            <a:r>
              <a:rPr sz="4800" b="1" spc="-5" dirty="0">
                <a:latin typeface="Arial"/>
                <a:cs typeface="Arial"/>
              </a:rPr>
              <a:t>on</a:t>
            </a:r>
            <a:r>
              <a:rPr sz="4800" b="1" spc="-35" dirty="0">
                <a:latin typeface="Arial"/>
                <a:cs typeface="Arial"/>
              </a:rPr>
              <a:t> </a:t>
            </a:r>
            <a:r>
              <a:rPr sz="4800" b="1" spc="-5" dirty="0">
                <a:latin typeface="Arial"/>
                <a:cs typeface="Arial"/>
              </a:rPr>
              <a:t>the</a:t>
            </a:r>
            <a:r>
              <a:rPr sz="4800" b="1" spc="-20" dirty="0">
                <a:latin typeface="Arial"/>
                <a:cs typeface="Arial"/>
              </a:rPr>
              <a:t> </a:t>
            </a:r>
            <a:r>
              <a:rPr sz="4800" b="1" spc="-5" dirty="0">
                <a:latin typeface="Arial"/>
                <a:cs typeface="Arial"/>
              </a:rPr>
              <a:t>High </a:t>
            </a:r>
            <a:r>
              <a:rPr sz="4800" b="1" spc="-1320" dirty="0">
                <a:latin typeface="Arial"/>
                <a:cs typeface="Arial"/>
              </a:rPr>
              <a:t> </a:t>
            </a:r>
            <a:r>
              <a:rPr sz="4800" b="1" spc="-5" dirty="0">
                <a:latin typeface="Arial"/>
                <a:cs typeface="Arial"/>
              </a:rPr>
              <a:t>Seas</a:t>
            </a:r>
            <a:endParaRPr sz="4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909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Cruise </a:t>
            </a:r>
            <a:r>
              <a:rPr dirty="0"/>
              <a:t>ships can </a:t>
            </a:r>
            <a:r>
              <a:rPr spc="-5" dirty="0"/>
              <a:t>dump all </a:t>
            </a:r>
            <a:r>
              <a:rPr dirty="0"/>
              <a:t>kinds </a:t>
            </a:r>
            <a:r>
              <a:rPr spc="-5" dirty="0"/>
              <a:t>of organic </a:t>
            </a:r>
            <a:r>
              <a:rPr dirty="0"/>
              <a:t> </a:t>
            </a:r>
            <a:r>
              <a:rPr spc="-5" dirty="0"/>
              <a:t>waste and untreated water when they are </a:t>
            </a:r>
            <a:r>
              <a:rPr dirty="0"/>
              <a:t>more </a:t>
            </a:r>
            <a:r>
              <a:rPr spc="-819" dirty="0"/>
              <a:t> </a:t>
            </a:r>
            <a:r>
              <a:rPr spc="-5" dirty="0"/>
              <a:t>than</a:t>
            </a:r>
            <a:r>
              <a:rPr spc="-15" dirty="0"/>
              <a:t> </a:t>
            </a:r>
            <a:r>
              <a:rPr spc="-5" dirty="0"/>
              <a:t>four</a:t>
            </a:r>
            <a:r>
              <a:rPr spc="-15" dirty="0"/>
              <a:t> </a:t>
            </a:r>
            <a:r>
              <a:rPr dirty="0"/>
              <a:t>miles</a:t>
            </a:r>
            <a:r>
              <a:rPr spc="-5" dirty="0"/>
              <a:t> out</a:t>
            </a:r>
            <a:r>
              <a:rPr spc="-10" dirty="0"/>
              <a:t> </a:t>
            </a:r>
            <a:r>
              <a:rPr spc="-5" dirty="0"/>
              <a:t>from</a:t>
            </a:r>
            <a:r>
              <a:rPr spc="-10" dirty="0"/>
              <a:t> </a:t>
            </a:r>
            <a:r>
              <a:rPr spc="-5" dirty="0"/>
              <a:t>the</a:t>
            </a:r>
            <a:r>
              <a:rPr spc="-15" dirty="0"/>
              <a:t> </a:t>
            </a:r>
            <a:r>
              <a:rPr dirty="0"/>
              <a:t>coast.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9FC5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0225" y="188240"/>
            <a:ext cx="64598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Oceana</a:t>
            </a:r>
            <a:r>
              <a:rPr spc="-50" dirty="0"/>
              <a:t> </a:t>
            </a:r>
            <a:r>
              <a:rPr spc="-10" dirty="0"/>
              <a:t>Environmental</a:t>
            </a:r>
            <a:r>
              <a:rPr spc="-50" dirty="0"/>
              <a:t> </a:t>
            </a:r>
            <a:r>
              <a:rPr spc="-5" dirty="0"/>
              <a:t>Group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07750" y="918233"/>
            <a:ext cx="8570595" cy="330581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20"/>
              </a:spcBef>
            </a:pPr>
            <a:r>
              <a:rPr sz="2400" spc="-5" dirty="0">
                <a:latin typeface="Arial MT"/>
                <a:cs typeface="Arial MT"/>
              </a:rPr>
              <a:t>According to the environmental group Oceana, the average </a:t>
            </a:r>
            <a:r>
              <a:rPr sz="2400" dirty="0">
                <a:latin typeface="Arial MT"/>
                <a:cs typeface="Arial MT"/>
              </a:rPr>
              <a:t> cruise ship </a:t>
            </a:r>
            <a:r>
              <a:rPr sz="2400" spc="-5" dirty="0">
                <a:latin typeface="Arial MT"/>
                <a:cs typeface="Arial MT"/>
              </a:rPr>
              <a:t>produces the following immense amount of pollution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every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day: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400" dirty="0">
                <a:latin typeface="Arial MT"/>
                <a:cs typeface="Arial MT"/>
              </a:rPr>
              <a:t>–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25,000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gallons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of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sewage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from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toilets;</a:t>
            </a:r>
            <a:endParaRPr sz="2400">
              <a:latin typeface="Arial MT"/>
              <a:cs typeface="Arial MT"/>
            </a:endParaRPr>
          </a:p>
          <a:p>
            <a:pPr marL="401320" indent="-389255">
              <a:lnSpc>
                <a:spcPct val="100000"/>
              </a:lnSpc>
              <a:spcBef>
                <a:spcPts val="570"/>
              </a:spcBef>
              <a:buChar char="—"/>
              <a:tabLst>
                <a:tab pos="401955" algn="l"/>
              </a:tabLst>
            </a:pPr>
            <a:r>
              <a:rPr sz="2400" spc="-5" dirty="0">
                <a:latin typeface="Arial MT"/>
                <a:cs typeface="Arial MT"/>
              </a:rPr>
              <a:t>143,000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gallons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of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sewage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from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sinks,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galleys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showers;</a:t>
            </a:r>
            <a:endParaRPr sz="2400">
              <a:latin typeface="Arial MT"/>
              <a:cs typeface="Arial MT"/>
            </a:endParaRPr>
          </a:p>
          <a:p>
            <a:pPr marL="401320" indent="-389255">
              <a:lnSpc>
                <a:spcPct val="100000"/>
              </a:lnSpc>
              <a:spcBef>
                <a:spcPts val="570"/>
              </a:spcBef>
              <a:buChar char="—"/>
              <a:tabLst>
                <a:tab pos="401955" algn="l"/>
              </a:tabLst>
            </a:pPr>
            <a:r>
              <a:rPr sz="2400" dirty="0">
                <a:latin typeface="Arial MT"/>
                <a:cs typeface="Arial MT"/>
              </a:rPr>
              <a:t>7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tons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of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garbage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solid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waste;</a:t>
            </a:r>
            <a:endParaRPr sz="2400">
              <a:latin typeface="Arial MT"/>
              <a:cs typeface="Arial MT"/>
            </a:endParaRPr>
          </a:p>
          <a:p>
            <a:pPr marL="401320" indent="-389255">
              <a:lnSpc>
                <a:spcPct val="100000"/>
              </a:lnSpc>
              <a:spcBef>
                <a:spcPts val="570"/>
              </a:spcBef>
              <a:buChar char="—"/>
              <a:tabLst>
                <a:tab pos="401955" algn="l"/>
              </a:tabLst>
            </a:pPr>
            <a:r>
              <a:rPr sz="2400" spc="-5" dirty="0">
                <a:latin typeface="Arial MT"/>
                <a:cs typeface="Arial MT"/>
              </a:rPr>
              <a:t>15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gallons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of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toxic</a:t>
            </a:r>
            <a:r>
              <a:rPr sz="2400" spc="-2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chemicals;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and</a:t>
            </a:r>
            <a:endParaRPr sz="2400">
              <a:latin typeface="Arial MT"/>
              <a:cs typeface="Arial MT"/>
            </a:endParaRPr>
          </a:p>
          <a:p>
            <a:pPr marL="401320" indent="-389255">
              <a:lnSpc>
                <a:spcPct val="100000"/>
              </a:lnSpc>
              <a:spcBef>
                <a:spcPts val="570"/>
              </a:spcBef>
              <a:buChar char="—"/>
              <a:tabLst>
                <a:tab pos="401955" algn="l"/>
              </a:tabLst>
            </a:pPr>
            <a:r>
              <a:rPr sz="2400" spc="-5" dirty="0">
                <a:latin typeface="Arial MT"/>
                <a:cs typeface="Arial MT"/>
              </a:rPr>
              <a:t>7,000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gallons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of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oily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bilge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water.</a:t>
            </a:r>
            <a:endParaRPr sz="240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824200"/>
            <a:ext cx="9143999" cy="13192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2171</Words>
  <Application>Microsoft Office PowerPoint</Application>
  <PresentationFormat>On-screen Show (16:9)</PresentationFormat>
  <Paragraphs>205</Paragraphs>
  <Slides>71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Patricia Aldavert  Carla Ferretti</vt:lpstr>
      <vt:lpstr>Statistics Worldwide</vt:lpstr>
      <vt:lpstr>Largest Cruise line in the Industry</vt:lpstr>
      <vt:lpstr>Receives 42.4%  of world wide  cruise business</vt:lpstr>
      <vt:lpstr>Bahamas was number one in destinations  visited in the world by cruise ships in 2013 with  4,709,236 visitors</vt:lpstr>
      <vt:lpstr>Unsustainable  Issues</vt:lpstr>
      <vt:lpstr>PowerPoint Presentation</vt:lpstr>
      <vt:lpstr>PowerPoint Presentation</vt:lpstr>
      <vt:lpstr>Oceana Environmental Group</vt:lpstr>
      <vt:lpstr>PowerPoint Presentation</vt:lpstr>
      <vt:lpstr>Waste</vt:lpstr>
      <vt:lpstr>PowerPoint Presentation</vt:lpstr>
      <vt:lpstr>Environmental Impact</vt:lpstr>
      <vt:lpstr>Damage to reefs</vt:lpstr>
      <vt:lpstr>PowerPoint Presentation</vt:lpstr>
      <vt:lpstr>Damage to Reefs</vt:lpstr>
      <vt:lpstr>PowerPoint Presentation</vt:lpstr>
      <vt:lpstr>Dynamic Positioning</vt:lpstr>
      <vt:lpstr>Dynamic Positioning</vt:lpstr>
      <vt:lpstr>Damage to Sea Life</vt:lpstr>
      <vt:lpstr>Marine Life</vt:lpstr>
      <vt:lpstr>Wildlife Collisions</vt:lpstr>
      <vt:lpstr>PowerPoint Presentation</vt:lpstr>
      <vt:lpstr>Air Pollution</vt:lpstr>
      <vt:lpstr>Can cause acid rain</vt:lpstr>
      <vt:lpstr>Social Issues</vt:lpstr>
      <vt:lpstr>Shipboard Employment</vt:lpstr>
      <vt:lpstr>Hours &amp; Work Conditions</vt:lpstr>
      <vt:lpstr>Compensation</vt:lpstr>
      <vt:lpstr>Salary</vt:lpstr>
      <vt:lpstr>Crew Members Expenses</vt:lpstr>
      <vt:lpstr>Compensation</vt:lpstr>
      <vt:lpstr>Living Arrangements</vt:lpstr>
      <vt:lpstr>Living Arrangements</vt:lpstr>
      <vt:lpstr>Hiring</vt:lpstr>
      <vt:lpstr>Foreign Flags Taxes is another issue they do not  pay taxes in the US because they  use foreign flags</vt:lpstr>
      <vt:lpstr>Ports of Call</vt:lpstr>
      <vt:lpstr>PowerPoint Presentation</vt:lpstr>
      <vt:lpstr>A HULL new way of doing things</vt:lpstr>
      <vt:lpstr>PowerPoint Presentation</vt:lpstr>
      <vt:lpstr>PowerPoint Presentation</vt:lpstr>
      <vt:lpstr>PowerPoint Presentation</vt:lpstr>
      <vt:lpstr>Royal Caribbean</vt:lpstr>
      <vt:lpstr>PowerPoint Presentation</vt:lpstr>
      <vt:lpstr>Disney Cruise Lines</vt:lpstr>
      <vt:lpstr>Disney Cruise Lines</vt:lpstr>
      <vt:lpstr>Disney Cruise Lines</vt:lpstr>
      <vt:lpstr>Disney Cruise Lines</vt:lpstr>
      <vt:lpstr>Disney Cruise Lines</vt:lpstr>
      <vt:lpstr>PowerPoint Presentation</vt:lpstr>
      <vt:lpstr>Carnival Cruise Lines</vt:lpstr>
      <vt:lpstr>Carnival Cruise Lines</vt:lpstr>
      <vt:lpstr>Carnival Cruise Lines</vt:lpstr>
      <vt:lpstr>PowerPoint Presentation</vt:lpstr>
      <vt:lpstr>Carnival Cruise Lines</vt:lpstr>
      <vt:lpstr>Carnival Cruise Lines</vt:lpstr>
      <vt:lpstr>Carnival Sustainability  Reports</vt:lpstr>
      <vt:lpstr>HESSS Policy</vt:lpstr>
      <vt:lpstr>Climate Change &amp; Air Emissions</vt:lpstr>
      <vt:lpstr>Cold Ironing/Plug-In</vt:lpstr>
      <vt:lpstr>PowerPoint Presentation</vt:lpstr>
      <vt:lpstr>Exhaust gas cleaning system</vt:lpstr>
      <vt:lpstr>ECO Exhaust Gas Cleaning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Smaller Cruise Lines</vt:lpstr>
      <vt:lpstr>A new wave in sustainability</vt:lpstr>
      <vt:lpstr>Bibliography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Patricia Aldavert  Carla Ferretti</dc:title>
  <dc:creator>Microsoft</dc:creator>
  <cp:lastModifiedBy>Microsoft</cp:lastModifiedBy>
  <cp:revision>1</cp:revision>
  <dcterms:created xsi:type="dcterms:W3CDTF">2022-09-26T09:57:14Z</dcterms:created>
  <dcterms:modified xsi:type="dcterms:W3CDTF">2022-09-26T10:03:32Z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