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9" r:id="rId2"/>
    <p:sldId id="258" r:id="rId3"/>
  </p:sldIdLst>
  <p:sldSz cx="6858000" cy="9144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BDB"/>
    <a:srgbClr val="FFFFCC"/>
    <a:srgbClr val="FFCCCC"/>
    <a:srgbClr val="CCECFF"/>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09" autoAdjust="0"/>
  </p:normalViewPr>
  <p:slideViewPr>
    <p:cSldViewPr snapToGrid="0">
      <p:cViewPr>
        <p:scale>
          <a:sx n="90" d="100"/>
          <a:sy n="90" d="100"/>
        </p:scale>
        <p:origin x="-72" y="996"/>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smtClean="0"/>
            </a:lvl1pPr>
          </a:lstStyle>
          <a:p>
            <a:pPr>
              <a:defRPr/>
            </a:pPr>
            <a:fld id="{4637EEDB-C253-4B53-A383-578CCA6A4F54}" type="datetimeFigureOut">
              <a:rPr lang="en-US"/>
              <a:pPr>
                <a:defRPr/>
              </a:pPr>
              <a:t>11/25/2018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smtClean="0"/>
            </a:lvl1pPr>
          </a:lstStyle>
          <a:p>
            <a:pPr>
              <a:defRPr/>
            </a:pPr>
            <a:fld id="{E42A7308-B096-4FDC-9E78-B6027D26CA6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750699E-5CFF-4F99-9F21-ED4BD36FCE19}" type="slidenum">
              <a:rPr lang="en-US"/>
              <a:pPr/>
              <a:t>1</a:t>
            </a:fld>
            <a:endParaRPr lang="en-US"/>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F0928DC-CBA2-4CF0-A6F3-688CBA66C885}" type="slidenum">
              <a:rPr lang="en-US"/>
              <a:pPr/>
              <a:t>2</a:t>
            </a:fld>
            <a:endParaRPr lang="en-US"/>
          </a:p>
        </p:txBody>
      </p:sp>
      <p:sp>
        <p:nvSpPr>
          <p:cNvPr id="174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4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410443B-C66D-41BD-B518-93E6BDB223F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8B6932-B9F4-495D-A2E0-888B47509FD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6750" cy="7800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DA8819-AA1A-4B77-B5E6-89465AB8029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54AC466-4EBA-4EEA-BCC5-5E7513AF2D9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EBE6B6-9F6D-4714-B1C0-A6DEE3F09F1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C50098-1685-4A85-98DB-C51D3A673E3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2259AFE-1D34-4161-8B2C-CEE090ECF86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BD9E64F-2983-4B99-9881-B88C920C07A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65D4732-C9F5-47CF-8539-023CED8C65A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6099B2-CFAE-4040-9741-8E008D6510C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03A7B94-23B8-4F53-AF55-1B338FAC39F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9D8866C-7F84-4D80-88EC-622031522BE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7" name="Group 7"/>
          <p:cNvGrpSpPr>
            <a:grpSpLocks/>
          </p:cNvGrpSpPr>
          <p:nvPr/>
        </p:nvGrpSpPr>
        <p:grpSpPr bwMode="auto">
          <a:xfrm>
            <a:off x="293688" y="1639888"/>
            <a:ext cx="1905000" cy="1069975"/>
            <a:chOff x="336" y="1056"/>
            <a:chExt cx="1200" cy="480"/>
          </a:xfrm>
        </p:grpSpPr>
        <p:sp>
          <p:nvSpPr>
            <p:cNvPr id="14391" name="AutoShape 5"/>
            <p:cNvSpPr>
              <a:spLocks noChangeArrowheads="1"/>
            </p:cNvSpPr>
            <p:nvPr/>
          </p:nvSpPr>
          <p:spPr bwMode="auto">
            <a:xfrm>
              <a:off x="336" y="1056"/>
              <a:ext cx="1152"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92" name="Text Box 6"/>
            <p:cNvSpPr txBox="1">
              <a:spLocks noChangeArrowheads="1"/>
            </p:cNvSpPr>
            <p:nvPr/>
          </p:nvSpPr>
          <p:spPr bwMode="auto">
            <a:xfrm>
              <a:off x="336" y="1104"/>
              <a:ext cx="1200" cy="387"/>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Extend a prompt greeting.  “Welcome to Sylvan Spa…!”  Use the guest name if known.  Welcome them back if it’s not their first visit.</a:t>
              </a:r>
            </a:p>
          </p:txBody>
        </p:sp>
      </p:grpSp>
      <p:grpSp>
        <p:nvGrpSpPr>
          <p:cNvPr id="14338" name="Group 8"/>
          <p:cNvGrpSpPr>
            <a:grpSpLocks/>
          </p:cNvGrpSpPr>
          <p:nvPr/>
        </p:nvGrpSpPr>
        <p:grpSpPr bwMode="auto">
          <a:xfrm>
            <a:off x="2403475" y="1603375"/>
            <a:ext cx="2014538" cy="1193800"/>
            <a:chOff x="336" y="1056"/>
            <a:chExt cx="1200" cy="480"/>
          </a:xfrm>
        </p:grpSpPr>
        <p:sp>
          <p:nvSpPr>
            <p:cNvPr id="14389" name="AutoShape 9"/>
            <p:cNvSpPr>
              <a:spLocks noChangeArrowheads="1"/>
            </p:cNvSpPr>
            <p:nvPr/>
          </p:nvSpPr>
          <p:spPr bwMode="auto">
            <a:xfrm>
              <a:off x="336" y="1056"/>
              <a:ext cx="1152"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90" name="Text Box 10"/>
            <p:cNvSpPr txBox="1">
              <a:spLocks noChangeArrowheads="1"/>
            </p:cNvSpPr>
            <p:nvPr/>
          </p:nvSpPr>
          <p:spPr bwMode="auto">
            <a:xfrm>
              <a:off x="336" y="1104"/>
              <a:ext cx="1200" cy="405"/>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Initiate check-in procedures.  A concierge (sometimes the second at the desk) radios the gentlemen’s attendant, “Mr. ____ for 10am.”  Check-in all service treatments for each revenue center. </a:t>
              </a:r>
            </a:p>
          </p:txBody>
        </p:sp>
      </p:grpSp>
      <p:grpSp>
        <p:nvGrpSpPr>
          <p:cNvPr id="14339" name="Group 11"/>
          <p:cNvGrpSpPr>
            <a:grpSpLocks/>
          </p:cNvGrpSpPr>
          <p:nvPr/>
        </p:nvGrpSpPr>
        <p:grpSpPr bwMode="auto">
          <a:xfrm>
            <a:off x="4560888" y="1570038"/>
            <a:ext cx="1855787" cy="1173162"/>
            <a:chOff x="336" y="1056"/>
            <a:chExt cx="1200" cy="480"/>
          </a:xfrm>
        </p:grpSpPr>
        <p:sp>
          <p:nvSpPr>
            <p:cNvPr id="14387" name="AutoShape 12"/>
            <p:cNvSpPr>
              <a:spLocks noChangeArrowheads="1"/>
            </p:cNvSpPr>
            <p:nvPr/>
          </p:nvSpPr>
          <p:spPr bwMode="auto">
            <a:xfrm>
              <a:off x="336" y="1056"/>
              <a:ext cx="1152"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88" name="Text Box 13"/>
            <p:cNvSpPr txBox="1">
              <a:spLocks noChangeArrowheads="1"/>
            </p:cNvSpPr>
            <p:nvPr/>
          </p:nvSpPr>
          <p:spPr bwMode="auto">
            <a:xfrm>
              <a:off x="336" y="1104"/>
              <a:ext cx="1200" cy="350"/>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Privately review the guest itinerary and special needs or requests.  Read all comments.  Ask the guest for the preferred method of payment and process.  </a:t>
              </a:r>
            </a:p>
          </p:txBody>
        </p:sp>
      </p:grpSp>
      <p:sp>
        <p:nvSpPr>
          <p:cNvPr id="14340" name="Text Box 17"/>
          <p:cNvSpPr txBox="1">
            <a:spLocks noChangeArrowheads="1"/>
          </p:cNvSpPr>
          <p:nvPr/>
        </p:nvSpPr>
        <p:spPr bwMode="auto">
          <a:xfrm>
            <a:off x="827088" y="279400"/>
            <a:ext cx="5224462" cy="1016000"/>
          </a:xfrm>
          <a:prstGeom prst="rect">
            <a:avLst/>
          </a:prstGeom>
          <a:noFill/>
          <a:ln w="9525">
            <a:noFill/>
            <a:miter lim="800000"/>
            <a:headEnd/>
            <a:tailEnd/>
          </a:ln>
        </p:spPr>
        <p:txBody>
          <a:bodyPr>
            <a:spAutoFit/>
          </a:bodyPr>
          <a:lstStyle/>
          <a:p>
            <a:pPr algn="ctr">
              <a:spcBef>
                <a:spcPct val="50000"/>
              </a:spcBef>
            </a:pPr>
            <a:r>
              <a:rPr lang="en-US" sz="2400" b="1">
                <a:latin typeface="Garamond" pitchFamily="18" charset="0"/>
              </a:rPr>
              <a:t>Sylvan Spa</a:t>
            </a:r>
          </a:p>
          <a:p>
            <a:pPr algn="ctr">
              <a:spcBef>
                <a:spcPct val="50000"/>
              </a:spcBef>
            </a:pPr>
            <a:r>
              <a:rPr lang="en-US" sz="2400" b="1">
                <a:latin typeface="Garamond" pitchFamily="18" charset="0"/>
              </a:rPr>
              <a:t>Arrival and Check-in Flow (Men)</a:t>
            </a:r>
          </a:p>
        </p:txBody>
      </p:sp>
      <p:sp>
        <p:nvSpPr>
          <p:cNvPr id="14341" name="Rectangle 90"/>
          <p:cNvSpPr>
            <a:spLocks noChangeArrowheads="1"/>
          </p:cNvSpPr>
          <p:nvPr/>
        </p:nvSpPr>
        <p:spPr bwMode="auto">
          <a:xfrm>
            <a:off x="2028825" y="3721100"/>
            <a:ext cx="1849438" cy="9890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342" name="Oval 113"/>
          <p:cNvSpPr>
            <a:spLocks noChangeArrowheads="1"/>
          </p:cNvSpPr>
          <p:nvPr/>
        </p:nvSpPr>
        <p:spPr bwMode="auto">
          <a:xfrm>
            <a:off x="4945063" y="8548688"/>
            <a:ext cx="1308100" cy="393700"/>
          </a:xfrm>
          <a:prstGeom prst="ellipse">
            <a:avLst/>
          </a:prstGeom>
          <a:solidFill>
            <a:srgbClr val="FFDBDB"/>
          </a:solidFill>
          <a:ln w="9525">
            <a:solidFill>
              <a:schemeClr val="tx1"/>
            </a:solidFill>
            <a:round/>
            <a:headEnd/>
            <a:tailEnd/>
          </a:ln>
        </p:spPr>
        <p:txBody>
          <a:bodyPr wrap="none" anchor="ctr"/>
          <a:lstStyle/>
          <a:p>
            <a:endParaRPr lang="en-US"/>
          </a:p>
        </p:txBody>
      </p:sp>
      <p:sp>
        <p:nvSpPr>
          <p:cNvPr id="14343" name="Text Box 114"/>
          <p:cNvSpPr txBox="1">
            <a:spLocks noChangeArrowheads="1"/>
          </p:cNvSpPr>
          <p:nvPr/>
        </p:nvSpPr>
        <p:spPr bwMode="auto">
          <a:xfrm>
            <a:off x="5335588" y="8634413"/>
            <a:ext cx="617537" cy="2444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END</a:t>
            </a:r>
          </a:p>
        </p:txBody>
      </p:sp>
      <p:grpSp>
        <p:nvGrpSpPr>
          <p:cNvPr id="14344" name="Group 122"/>
          <p:cNvGrpSpPr>
            <a:grpSpLocks/>
          </p:cNvGrpSpPr>
          <p:nvPr/>
        </p:nvGrpSpPr>
        <p:grpSpPr bwMode="auto">
          <a:xfrm>
            <a:off x="4565650" y="3003550"/>
            <a:ext cx="1887538" cy="958850"/>
            <a:chOff x="336" y="1056"/>
            <a:chExt cx="1200" cy="480"/>
          </a:xfrm>
        </p:grpSpPr>
        <p:sp>
          <p:nvSpPr>
            <p:cNvPr id="14385" name="AutoShape 123"/>
            <p:cNvSpPr>
              <a:spLocks noChangeArrowheads="1"/>
            </p:cNvSpPr>
            <p:nvPr/>
          </p:nvSpPr>
          <p:spPr bwMode="auto">
            <a:xfrm>
              <a:off x="336" y="1056"/>
              <a:ext cx="1152"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86" name="Text Box 124"/>
            <p:cNvSpPr txBox="1">
              <a:spLocks noChangeArrowheads="1"/>
            </p:cNvSpPr>
            <p:nvPr/>
          </p:nvSpPr>
          <p:spPr bwMode="auto">
            <a:xfrm>
              <a:off x="336" y="1104"/>
              <a:ext cx="1200" cy="122"/>
            </a:xfrm>
            <a:prstGeom prst="rect">
              <a:avLst/>
            </a:prstGeom>
            <a:noFill/>
            <a:ln w="9525">
              <a:noFill/>
              <a:miter lim="800000"/>
              <a:headEnd/>
              <a:tailEnd/>
            </a:ln>
          </p:spPr>
          <p:txBody>
            <a:bodyPr>
              <a:spAutoFit/>
            </a:bodyPr>
            <a:lstStyle/>
            <a:p>
              <a:pPr>
                <a:spcBef>
                  <a:spcPct val="50000"/>
                </a:spcBef>
              </a:pPr>
              <a:endParaRPr lang="en-US" sz="1000">
                <a:latin typeface="Garamond" pitchFamily="18" charset="0"/>
              </a:endParaRPr>
            </a:p>
          </p:txBody>
        </p:sp>
      </p:grpSp>
      <p:sp>
        <p:nvSpPr>
          <p:cNvPr id="14345" name="Text Box 128"/>
          <p:cNvSpPr txBox="1">
            <a:spLocks noChangeArrowheads="1"/>
          </p:cNvSpPr>
          <p:nvPr/>
        </p:nvSpPr>
        <p:spPr bwMode="auto">
          <a:xfrm>
            <a:off x="4264025" y="3082925"/>
            <a:ext cx="1817688" cy="366713"/>
          </a:xfrm>
          <a:prstGeom prst="rect">
            <a:avLst/>
          </a:prstGeom>
          <a:noFill/>
          <a:ln w="9525">
            <a:noFill/>
            <a:miter lim="800000"/>
            <a:headEnd/>
            <a:tailEnd/>
          </a:ln>
        </p:spPr>
        <p:txBody>
          <a:bodyPr>
            <a:spAutoFit/>
          </a:bodyPr>
          <a:lstStyle/>
          <a:p>
            <a:pPr>
              <a:spcBef>
                <a:spcPct val="50000"/>
              </a:spcBef>
            </a:pPr>
            <a:endParaRPr lang="en-US"/>
          </a:p>
        </p:txBody>
      </p:sp>
      <p:sp>
        <p:nvSpPr>
          <p:cNvPr id="14346" name="Text Box 129"/>
          <p:cNvSpPr txBox="1">
            <a:spLocks noChangeArrowheads="1"/>
          </p:cNvSpPr>
          <p:nvPr/>
        </p:nvSpPr>
        <p:spPr bwMode="auto">
          <a:xfrm>
            <a:off x="4611688" y="3095625"/>
            <a:ext cx="1746250" cy="701675"/>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Ask if there are any other services the guest would enjoy, or recommend complementary services or special promotions.</a:t>
            </a:r>
          </a:p>
        </p:txBody>
      </p:sp>
      <p:grpSp>
        <p:nvGrpSpPr>
          <p:cNvPr id="14347" name="Group 130"/>
          <p:cNvGrpSpPr>
            <a:grpSpLocks/>
          </p:cNvGrpSpPr>
          <p:nvPr/>
        </p:nvGrpSpPr>
        <p:grpSpPr bwMode="auto">
          <a:xfrm>
            <a:off x="4554538" y="4251325"/>
            <a:ext cx="1919287" cy="857250"/>
            <a:chOff x="213" y="3795"/>
            <a:chExt cx="1296" cy="545"/>
          </a:xfrm>
        </p:grpSpPr>
        <p:sp>
          <p:nvSpPr>
            <p:cNvPr id="14383" name="AutoShape 131"/>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84" name="Text Box 132"/>
            <p:cNvSpPr txBox="1">
              <a:spLocks noChangeArrowheads="1"/>
            </p:cNvSpPr>
            <p:nvPr/>
          </p:nvSpPr>
          <p:spPr bwMode="auto">
            <a:xfrm>
              <a:off x="213" y="3800"/>
              <a:ext cx="1296" cy="155"/>
            </a:xfrm>
            <a:prstGeom prst="rect">
              <a:avLst/>
            </a:prstGeom>
            <a:noFill/>
            <a:ln w="9525">
              <a:noFill/>
              <a:miter lim="800000"/>
              <a:headEnd/>
              <a:tailEnd/>
            </a:ln>
          </p:spPr>
          <p:txBody>
            <a:bodyPr>
              <a:spAutoFit/>
            </a:bodyPr>
            <a:lstStyle/>
            <a:p>
              <a:pPr>
                <a:spcBef>
                  <a:spcPct val="50000"/>
                </a:spcBef>
              </a:pPr>
              <a:endParaRPr lang="en-US" sz="1000">
                <a:latin typeface="Garamond" pitchFamily="18" charset="0"/>
              </a:endParaRPr>
            </a:p>
          </p:txBody>
        </p:sp>
      </p:grpSp>
      <p:sp>
        <p:nvSpPr>
          <p:cNvPr id="14348" name="Text Box 133"/>
          <p:cNvSpPr txBox="1">
            <a:spLocks noChangeArrowheads="1"/>
          </p:cNvSpPr>
          <p:nvPr/>
        </p:nvSpPr>
        <p:spPr bwMode="auto">
          <a:xfrm>
            <a:off x="4656138" y="4316413"/>
            <a:ext cx="1754187" cy="5492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Make the appropriate changes and print new tech schedules and guest folios.   </a:t>
            </a:r>
          </a:p>
        </p:txBody>
      </p:sp>
      <p:grpSp>
        <p:nvGrpSpPr>
          <p:cNvPr id="14349" name="Group 134"/>
          <p:cNvGrpSpPr>
            <a:grpSpLocks/>
          </p:cNvGrpSpPr>
          <p:nvPr/>
        </p:nvGrpSpPr>
        <p:grpSpPr bwMode="auto">
          <a:xfrm>
            <a:off x="4573588" y="5389563"/>
            <a:ext cx="1908175" cy="665162"/>
            <a:chOff x="213" y="3795"/>
            <a:chExt cx="1296" cy="545"/>
          </a:xfrm>
        </p:grpSpPr>
        <p:sp>
          <p:nvSpPr>
            <p:cNvPr id="14381" name="AutoShape 135"/>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82" name="Text Box 136"/>
            <p:cNvSpPr txBox="1">
              <a:spLocks noChangeArrowheads="1"/>
            </p:cNvSpPr>
            <p:nvPr/>
          </p:nvSpPr>
          <p:spPr bwMode="auto">
            <a:xfrm>
              <a:off x="213" y="3800"/>
              <a:ext cx="1296" cy="450"/>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Review the new guest itinerary, special needs, or new requests to confirm accuracy.  </a:t>
              </a:r>
            </a:p>
          </p:txBody>
        </p:sp>
      </p:grpSp>
      <p:sp>
        <p:nvSpPr>
          <p:cNvPr id="14350" name="Line 137"/>
          <p:cNvSpPr>
            <a:spLocks noChangeShapeType="1"/>
          </p:cNvSpPr>
          <p:nvPr/>
        </p:nvSpPr>
        <p:spPr bwMode="auto">
          <a:xfrm>
            <a:off x="2116138" y="2127250"/>
            <a:ext cx="393700" cy="0"/>
          </a:xfrm>
          <a:prstGeom prst="line">
            <a:avLst/>
          </a:prstGeom>
          <a:noFill/>
          <a:ln w="9525">
            <a:solidFill>
              <a:schemeClr val="tx1"/>
            </a:solidFill>
            <a:round/>
            <a:headEnd/>
            <a:tailEnd type="triangle" w="med" len="med"/>
          </a:ln>
        </p:spPr>
        <p:txBody>
          <a:bodyPr/>
          <a:lstStyle/>
          <a:p>
            <a:endParaRPr lang="en-US"/>
          </a:p>
        </p:txBody>
      </p:sp>
      <p:sp>
        <p:nvSpPr>
          <p:cNvPr id="14351" name="Line 138"/>
          <p:cNvSpPr>
            <a:spLocks noChangeShapeType="1"/>
          </p:cNvSpPr>
          <p:nvPr/>
        </p:nvSpPr>
        <p:spPr bwMode="auto">
          <a:xfrm>
            <a:off x="4241800" y="2116138"/>
            <a:ext cx="309563" cy="0"/>
          </a:xfrm>
          <a:prstGeom prst="line">
            <a:avLst/>
          </a:prstGeom>
          <a:noFill/>
          <a:ln w="9525">
            <a:solidFill>
              <a:schemeClr val="tx1"/>
            </a:solidFill>
            <a:round/>
            <a:headEnd/>
            <a:tailEnd type="triangle" w="med" len="med"/>
          </a:ln>
        </p:spPr>
        <p:txBody>
          <a:bodyPr/>
          <a:lstStyle/>
          <a:p>
            <a:endParaRPr lang="en-US"/>
          </a:p>
        </p:txBody>
      </p:sp>
      <p:sp>
        <p:nvSpPr>
          <p:cNvPr id="14352" name="Line 139"/>
          <p:cNvSpPr>
            <a:spLocks noChangeShapeType="1"/>
          </p:cNvSpPr>
          <p:nvPr/>
        </p:nvSpPr>
        <p:spPr bwMode="auto">
          <a:xfrm>
            <a:off x="5497513" y="2743200"/>
            <a:ext cx="0" cy="255588"/>
          </a:xfrm>
          <a:prstGeom prst="line">
            <a:avLst/>
          </a:prstGeom>
          <a:noFill/>
          <a:ln w="9525">
            <a:solidFill>
              <a:schemeClr val="tx1"/>
            </a:solidFill>
            <a:round/>
            <a:headEnd/>
            <a:tailEnd type="triangle" w="med" len="med"/>
          </a:ln>
        </p:spPr>
        <p:txBody>
          <a:bodyPr/>
          <a:lstStyle/>
          <a:p>
            <a:endParaRPr lang="en-US"/>
          </a:p>
        </p:txBody>
      </p:sp>
      <p:sp>
        <p:nvSpPr>
          <p:cNvPr id="14353" name="Line 140"/>
          <p:cNvSpPr>
            <a:spLocks noChangeShapeType="1"/>
          </p:cNvSpPr>
          <p:nvPr/>
        </p:nvSpPr>
        <p:spPr bwMode="auto">
          <a:xfrm>
            <a:off x="5497513" y="3956050"/>
            <a:ext cx="0" cy="296863"/>
          </a:xfrm>
          <a:prstGeom prst="line">
            <a:avLst/>
          </a:prstGeom>
          <a:noFill/>
          <a:ln w="9525">
            <a:solidFill>
              <a:schemeClr val="tx1"/>
            </a:solidFill>
            <a:round/>
            <a:headEnd/>
            <a:tailEnd type="triangle" w="med" len="med"/>
          </a:ln>
        </p:spPr>
        <p:txBody>
          <a:bodyPr/>
          <a:lstStyle/>
          <a:p>
            <a:endParaRPr lang="en-US"/>
          </a:p>
        </p:txBody>
      </p:sp>
      <p:sp>
        <p:nvSpPr>
          <p:cNvPr id="14354" name="Line 141"/>
          <p:cNvSpPr>
            <a:spLocks noChangeShapeType="1"/>
          </p:cNvSpPr>
          <p:nvPr/>
        </p:nvSpPr>
        <p:spPr bwMode="auto">
          <a:xfrm>
            <a:off x="5507038" y="5114925"/>
            <a:ext cx="0" cy="276225"/>
          </a:xfrm>
          <a:prstGeom prst="line">
            <a:avLst/>
          </a:prstGeom>
          <a:noFill/>
          <a:ln w="9525">
            <a:solidFill>
              <a:schemeClr val="tx1"/>
            </a:solidFill>
            <a:round/>
            <a:headEnd/>
            <a:tailEnd type="triangle" w="med" len="med"/>
          </a:ln>
        </p:spPr>
        <p:txBody>
          <a:bodyPr/>
          <a:lstStyle/>
          <a:p>
            <a:endParaRPr lang="en-US"/>
          </a:p>
        </p:txBody>
      </p:sp>
      <p:sp>
        <p:nvSpPr>
          <p:cNvPr id="14355" name="Text Box 142"/>
          <p:cNvSpPr txBox="1">
            <a:spLocks noChangeArrowheads="1"/>
          </p:cNvSpPr>
          <p:nvPr/>
        </p:nvSpPr>
        <p:spPr bwMode="auto">
          <a:xfrm>
            <a:off x="2043113" y="3700463"/>
            <a:ext cx="1806575" cy="10064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If attendant cannot arrive at front desk, escort guest to end of locker room entrance and point out attendant desk, introduce attendant.  Use radio if attendant not present. </a:t>
            </a:r>
          </a:p>
        </p:txBody>
      </p:sp>
      <p:sp>
        <p:nvSpPr>
          <p:cNvPr id="14356" name="Line 143"/>
          <p:cNvSpPr>
            <a:spLocks noChangeShapeType="1"/>
          </p:cNvSpPr>
          <p:nvPr/>
        </p:nvSpPr>
        <p:spPr bwMode="auto">
          <a:xfrm flipH="1">
            <a:off x="2882900" y="3232150"/>
            <a:ext cx="1677988" cy="1588"/>
          </a:xfrm>
          <a:prstGeom prst="line">
            <a:avLst/>
          </a:prstGeom>
          <a:noFill/>
          <a:ln w="9525">
            <a:solidFill>
              <a:schemeClr val="tx1"/>
            </a:solidFill>
            <a:round/>
            <a:headEnd/>
            <a:tailEnd/>
          </a:ln>
        </p:spPr>
        <p:txBody>
          <a:bodyPr/>
          <a:lstStyle/>
          <a:p>
            <a:endParaRPr lang="en-US"/>
          </a:p>
        </p:txBody>
      </p:sp>
      <p:sp>
        <p:nvSpPr>
          <p:cNvPr id="14357" name="Line 144"/>
          <p:cNvSpPr>
            <a:spLocks noChangeShapeType="1"/>
          </p:cNvSpPr>
          <p:nvPr/>
        </p:nvSpPr>
        <p:spPr bwMode="auto">
          <a:xfrm>
            <a:off x="2892425" y="3230563"/>
            <a:ext cx="9525" cy="479425"/>
          </a:xfrm>
          <a:prstGeom prst="line">
            <a:avLst/>
          </a:prstGeom>
          <a:noFill/>
          <a:ln w="9525">
            <a:solidFill>
              <a:schemeClr val="tx1"/>
            </a:solidFill>
            <a:round/>
            <a:headEnd/>
            <a:tailEnd type="triangle" w="med" len="med"/>
          </a:ln>
        </p:spPr>
        <p:txBody>
          <a:bodyPr/>
          <a:lstStyle/>
          <a:p>
            <a:endParaRPr lang="en-US"/>
          </a:p>
        </p:txBody>
      </p:sp>
      <p:sp>
        <p:nvSpPr>
          <p:cNvPr id="14358" name="Line 145"/>
          <p:cNvSpPr>
            <a:spLocks noChangeShapeType="1"/>
          </p:cNvSpPr>
          <p:nvPr/>
        </p:nvSpPr>
        <p:spPr bwMode="auto">
          <a:xfrm flipH="1">
            <a:off x="2944813" y="5678488"/>
            <a:ext cx="1627187" cy="0"/>
          </a:xfrm>
          <a:prstGeom prst="line">
            <a:avLst/>
          </a:prstGeom>
          <a:noFill/>
          <a:ln w="9525">
            <a:solidFill>
              <a:schemeClr val="tx1"/>
            </a:solidFill>
            <a:round/>
            <a:headEnd/>
            <a:tailEnd/>
          </a:ln>
        </p:spPr>
        <p:txBody>
          <a:bodyPr/>
          <a:lstStyle/>
          <a:p>
            <a:endParaRPr lang="en-US"/>
          </a:p>
        </p:txBody>
      </p:sp>
      <p:sp>
        <p:nvSpPr>
          <p:cNvPr id="14359" name="Line 146"/>
          <p:cNvSpPr>
            <a:spLocks noChangeShapeType="1"/>
          </p:cNvSpPr>
          <p:nvPr/>
        </p:nvSpPr>
        <p:spPr bwMode="auto">
          <a:xfrm flipV="1">
            <a:off x="2944813" y="4699000"/>
            <a:ext cx="0" cy="979488"/>
          </a:xfrm>
          <a:prstGeom prst="line">
            <a:avLst/>
          </a:prstGeom>
          <a:noFill/>
          <a:ln w="9525">
            <a:solidFill>
              <a:schemeClr val="tx1"/>
            </a:solidFill>
            <a:round/>
            <a:headEnd/>
            <a:tailEnd type="triangle" w="med" len="med"/>
          </a:ln>
        </p:spPr>
        <p:txBody>
          <a:bodyPr/>
          <a:lstStyle/>
          <a:p>
            <a:endParaRPr lang="en-US"/>
          </a:p>
        </p:txBody>
      </p:sp>
      <p:grpSp>
        <p:nvGrpSpPr>
          <p:cNvPr id="14360" name="Group 147"/>
          <p:cNvGrpSpPr>
            <a:grpSpLocks/>
          </p:cNvGrpSpPr>
          <p:nvPr/>
        </p:nvGrpSpPr>
        <p:grpSpPr bwMode="auto">
          <a:xfrm>
            <a:off x="198438" y="5062538"/>
            <a:ext cx="2079625" cy="1047750"/>
            <a:chOff x="213" y="3795"/>
            <a:chExt cx="1296" cy="545"/>
          </a:xfrm>
        </p:grpSpPr>
        <p:sp>
          <p:nvSpPr>
            <p:cNvPr id="14379" name="AutoShape 148"/>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80" name="Text Box 149"/>
            <p:cNvSpPr txBox="1">
              <a:spLocks noChangeArrowheads="1"/>
            </p:cNvSpPr>
            <p:nvPr/>
          </p:nvSpPr>
          <p:spPr bwMode="auto">
            <a:xfrm>
              <a:off x="213" y="3800"/>
              <a:ext cx="1296" cy="127"/>
            </a:xfrm>
            <a:prstGeom prst="rect">
              <a:avLst/>
            </a:prstGeom>
            <a:noFill/>
            <a:ln w="9525">
              <a:noFill/>
              <a:miter lim="800000"/>
              <a:headEnd/>
              <a:tailEnd/>
            </a:ln>
          </p:spPr>
          <p:txBody>
            <a:bodyPr>
              <a:spAutoFit/>
            </a:bodyPr>
            <a:lstStyle/>
            <a:p>
              <a:pPr>
                <a:spcBef>
                  <a:spcPct val="50000"/>
                </a:spcBef>
              </a:pPr>
              <a:endParaRPr lang="en-US" sz="1000">
                <a:latin typeface="Garamond" pitchFamily="18" charset="0"/>
              </a:endParaRPr>
            </a:p>
          </p:txBody>
        </p:sp>
      </p:grpSp>
      <p:sp>
        <p:nvSpPr>
          <p:cNvPr id="14361" name="Text Box 150"/>
          <p:cNvSpPr txBox="1">
            <a:spLocks noChangeArrowheads="1"/>
          </p:cNvSpPr>
          <p:nvPr/>
        </p:nvSpPr>
        <p:spPr bwMode="auto">
          <a:xfrm>
            <a:off x="180975" y="5114925"/>
            <a:ext cx="2085975" cy="1235075"/>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Spa attendant extends a welcome to the men’s locker room and introduces himself. The facility orientation will begin here by pointing out reading materials, F&amp;B presentation, etc in the den.</a:t>
            </a:r>
            <a:endParaRPr lang="en-US"/>
          </a:p>
          <a:p>
            <a:pPr algn="ctr">
              <a:spcBef>
                <a:spcPct val="50000"/>
              </a:spcBef>
            </a:pPr>
            <a:endParaRPr lang="en-US" sz="1000">
              <a:latin typeface="Garamond" pitchFamily="18" charset="0"/>
            </a:endParaRPr>
          </a:p>
        </p:txBody>
      </p:sp>
      <p:sp>
        <p:nvSpPr>
          <p:cNvPr id="14362" name="Text Box 152"/>
          <p:cNvSpPr txBox="1">
            <a:spLocks noChangeArrowheads="1"/>
          </p:cNvSpPr>
          <p:nvPr/>
        </p:nvSpPr>
        <p:spPr bwMode="auto">
          <a:xfrm>
            <a:off x="3497263" y="2998788"/>
            <a:ext cx="638175" cy="2444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If No</a:t>
            </a:r>
          </a:p>
        </p:txBody>
      </p:sp>
      <p:sp>
        <p:nvSpPr>
          <p:cNvPr id="14363" name="Line 153"/>
          <p:cNvSpPr>
            <a:spLocks noChangeShapeType="1"/>
          </p:cNvSpPr>
          <p:nvPr/>
        </p:nvSpPr>
        <p:spPr bwMode="auto">
          <a:xfrm flipH="1">
            <a:off x="1116013" y="4189413"/>
            <a:ext cx="904875" cy="0"/>
          </a:xfrm>
          <a:prstGeom prst="line">
            <a:avLst/>
          </a:prstGeom>
          <a:noFill/>
          <a:ln w="9525">
            <a:solidFill>
              <a:schemeClr val="tx1"/>
            </a:solidFill>
            <a:round/>
            <a:headEnd/>
            <a:tailEnd/>
          </a:ln>
        </p:spPr>
        <p:txBody>
          <a:bodyPr/>
          <a:lstStyle/>
          <a:p>
            <a:endParaRPr lang="en-US"/>
          </a:p>
        </p:txBody>
      </p:sp>
      <p:sp>
        <p:nvSpPr>
          <p:cNvPr id="14364" name="Line 154"/>
          <p:cNvSpPr>
            <a:spLocks noChangeShapeType="1"/>
          </p:cNvSpPr>
          <p:nvPr/>
        </p:nvSpPr>
        <p:spPr bwMode="auto">
          <a:xfrm>
            <a:off x="1116013" y="4189413"/>
            <a:ext cx="0" cy="871537"/>
          </a:xfrm>
          <a:prstGeom prst="line">
            <a:avLst/>
          </a:prstGeom>
          <a:noFill/>
          <a:ln w="9525">
            <a:solidFill>
              <a:schemeClr val="tx1"/>
            </a:solidFill>
            <a:round/>
            <a:headEnd/>
            <a:tailEnd type="triangle" w="med" len="med"/>
          </a:ln>
        </p:spPr>
        <p:txBody>
          <a:bodyPr/>
          <a:lstStyle/>
          <a:p>
            <a:endParaRPr lang="en-US"/>
          </a:p>
        </p:txBody>
      </p:sp>
      <p:grpSp>
        <p:nvGrpSpPr>
          <p:cNvPr id="14365" name="Group 155"/>
          <p:cNvGrpSpPr>
            <a:grpSpLocks/>
          </p:cNvGrpSpPr>
          <p:nvPr/>
        </p:nvGrpSpPr>
        <p:grpSpPr bwMode="auto">
          <a:xfrm>
            <a:off x="207963" y="6338888"/>
            <a:ext cx="2079625" cy="1244600"/>
            <a:chOff x="213" y="3795"/>
            <a:chExt cx="1296" cy="644"/>
          </a:xfrm>
        </p:grpSpPr>
        <p:sp>
          <p:nvSpPr>
            <p:cNvPr id="14377" name="AutoShape 156"/>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78" name="Text Box 157"/>
            <p:cNvSpPr txBox="1">
              <a:spLocks noChangeArrowheads="1"/>
            </p:cNvSpPr>
            <p:nvPr/>
          </p:nvSpPr>
          <p:spPr bwMode="auto">
            <a:xfrm>
              <a:off x="213" y="3800"/>
              <a:ext cx="1296" cy="639"/>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Attendant will escort to locker room corridor pointing out grooming area, restrooms, lockers, and wet amenities.  The relaxation lounge door will be pointed out (for opposite gender therapist).</a:t>
              </a:r>
              <a:r>
                <a:rPr lang="en-US" sz="1000"/>
                <a:t>      </a:t>
              </a:r>
            </a:p>
            <a:p>
              <a:pPr algn="ctr">
                <a:spcBef>
                  <a:spcPct val="50000"/>
                </a:spcBef>
              </a:pPr>
              <a:endParaRPr lang="en-US" sz="1000">
                <a:latin typeface="Garamond" pitchFamily="18" charset="0"/>
              </a:endParaRPr>
            </a:p>
          </p:txBody>
        </p:sp>
      </p:grpSp>
      <p:grpSp>
        <p:nvGrpSpPr>
          <p:cNvPr id="14366" name="Group 159"/>
          <p:cNvGrpSpPr>
            <a:grpSpLocks/>
          </p:cNvGrpSpPr>
          <p:nvPr/>
        </p:nvGrpSpPr>
        <p:grpSpPr bwMode="auto">
          <a:xfrm>
            <a:off x="209550" y="7672388"/>
            <a:ext cx="2271713" cy="1344612"/>
            <a:chOff x="213" y="3795"/>
            <a:chExt cx="1296" cy="545"/>
          </a:xfrm>
        </p:grpSpPr>
        <p:sp>
          <p:nvSpPr>
            <p:cNvPr id="14375" name="AutoShape 160"/>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76" name="Text Box 161"/>
            <p:cNvSpPr txBox="1">
              <a:spLocks noChangeArrowheads="1"/>
            </p:cNvSpPr>
            <p:nvPr/>
          </p:nvSpPr>
          <p:spPr bwMode="auto">
            <a:xfrm>
              <a:off x="213" y="3800"/>
              <a:ext cx="1296" cy="470"/>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Spa concierge will assign the guest a locker, explain its use, and ask the guest for his shoe size.  A beverage will be offered, a floor mat presented, and sandals placed on top.  Guests will be told how much time they have to enjoy the facility before the beginning of his service.</a:t>
              </a:r>
            </a:p>
          </p:txBody>
        </p:sp>
      </p:grpSp>
      <p:grpSp>
        <p:nvGrpSpPr>
          <p:cNvPr id="14367" name="Group 163"/>
          <p:cNvGrpSpPr>
            <a:grpSpLocks/>
          </p:cNvGrpSpPr>
          <p:nvPr/>
        </p:nvGrpSpPr>
        <p:grpSpPr bwMode="auto">
          <a:xfrm>
            <a:off x="2805113" y="6491288"/>
            <a:ext cx="2747962" cy="1617662"/>
            <a:chOff x="213" y="3795"/>
            <a:chExt cx="1296" cy="545"/>
          </a:xfrm>
        </p:grpSpPr>
        <p:sp>
          <p:nvSpPr>
            <p:cNvPr id="14373" name="AutoShape 164"/>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4374" name="Text Box 165"/>
            <p:cNvSpPr txBox="1">
              <a:spLocks noChangeArrowheads="1"/>
            </p:cNvSpPr>
            <p:nvPr/>
          </p:nvSpPr>
          <p:spPr bwMode="auto">
            <a:xfrm>
              <a:off x="213" y="3800"/>
              <a:ext cx="1296" cy="493"/>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Throughout the facility orientation, the spa attendant will introduce the “water transformation circuit” pointing out the water stations and journey diagram.  The attendant will offer his or her name to the guest and wish a relaxing experience.  Throughout the guest’s visit, the attendant will make proper use of relaxation props and beverages to ensure a five star pre and post treatment spa experience.  </a:t>
              </a:r>
            </a:p>
          </p:txBody>
        </p:sp>
      </p:grpSp>
      <p:sp>
        <p:nvSpPr>
          <p:cNvPr id="14368" name="Line 168"/>
          <p:cNvSpPr>
            <a:spLocks noChangeShapeType="1"/>
          </p:cNvSpPr>
          <p:nvPr/>
        </p:nvSpPr>
        <p:spPr bwMode="auto">
          <a:xfrm>
            <a:off x="4943475" y="8102600"/>
            <a:ext cx="479425" cy="446088"/>
          </a:xfrm>
          <a:prstGeom prst="line">
            <a:avLst/>
          </a:prstGeom>
          <a:noFill/>
          <a:ln w="9525">
            <a:solidFill>
              <a:schemeClr val="tx1"/>
            </a:solidFill>
            <a:round/>
            <a:headEnd/>
            <a:tailEnd type="triangle" w="med" len="med"/>
          </a:ln>
        </p:spPr>
        <p:txBody>
          <a:bodyPr/>
          <a:lstStyle/>
          <a:p>
            <a:endParaRPr lang="en-US"/>
          </a:p>
        </p:txBody>
      </p:sp>
      <p:sp>
        <p:nvSpPr>
          <p:cNvPr id="14369" name="Text Box 169"/>
          <p:cNvSpPr txBox="1">
            <a:spLocks noChangeArrowheads="1"/>
          </p:cNvSpPr>
          <p:nvPr/>
        </p:nvSpPr>
        <p:spPr bwMode="auto">
          <a:xfrm>
            <a:off x="5561013" y="4029075"/>
            <a:ext cx="509587" cy="2444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If Yes</a:t>
            </a:r>
          </a:p>
        </p:txBody>
      </p:sp>
      <p:sp>
        <p:nvSpPr>
          <p:cNvPr id="14370" name="Line 170"/>
          <p:cNvSpPr>
            <a:spLocks noChangeShapeType="1"/>
          </p:cNvSpPr>
          <p:nvPr/>
        </p:nvSpPr>
        <p:spPr bwMode="auto">
          <a:xfrm>
            <a:off x="1116013" y="6113463"/>
            <a:ext cx="0" cy="223837"/>
          </a:xfrm>
          <a:prstGeom prst="line">
            <a:avLst/>
          </a:prstGeom>
          <a:noFill/>
          <a:ln w="9525">
            <a:solidFill>
              <a:schemeClr val="tx1"/>
            </a:solidFill>
            <a:round/>
            <a:headEnd/>
            <a:tailEnd type="triangle" w="med" len="med"/>
          </a:ln>
        </p:spPr>
        <p:txBody>
          <a:bodyPr/>
          <a:lstStyle/>
          <a:p>
            <a:endParaRPr lang="en-US"/>
          </a:p>
        </p:txBody>
      </p:sp>
      <p:sp>
        <p:nvSpPr>
          <p:cNvPr id="14371" name="Line 171"/>
          <p:cNvSpPr>
            <a:spLocks noChangeShapeType="1"/>
          </p:cNvSpPr>
          <p:nvPr/>
        </p:nvSpPr>
        <p:spPr bwMode="auto">
          <a:xfrm>
            <a:off x="1106488" y="7389813"/>
            <a:ext cx="0" cy="276225"/>
          </a:xfrm>
          <a:prstGeom prst="line">
            <a:avLst/>
          </a:prstGeom>
          <a:noFill/>
          <a:ln w="9525">
            <a:solidFill>
              <a:schemeClr val="tx1"/>
            </a:solidFill>
            <a:round/>
            <a:headEnd/>
            <a:tailEnd type="triangle" w="med" len="med"/>
          </a:ln>
        </p:spPr>
        <p:txBody>
          <a:bodyPr/>
          <a:lstStyle/>
          <a:p>
            <a:endParaRPr lang="en-US"/>
          </a:p>
        </p:txBody>
      </p:sp>
      <p:sp>
        <p:nvSpPr>
          <p:cNvPr id="14372" name="Line 172"/>
          <p:cNvSpPr>
            <a:spLocks noChangeShapeType="1"/>
          </p:cNvSpPr>
          <p:nvPr/>
        </p:nvSpPr>
        <p:spPr bwMode="auto">
          <a:xfrm flipV="1">
            <a:off x="2317750" y="7208838"/>
            <a:ext cx="488950" cy="5207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5" name="Group 7"/>
          <p:cNvGrpSpPr>
            <a:grpSpLocks/>
          </p:cNvGrpSpPr>
          <p:nvPr/>
        </p:nvGrpSpPr>
        <p:grpSpPr bwMode="auto">
          <a:xfrm>
            <a:off x="293688" y="1639888"/>
            <a:ext cx="1905000" cy="1069975"/>
            <a:chOff x="336" y="1056"/>
            <a:chExt cx="1200" cy="480"/>
          </a:xfrm>
        </p:grpSpPr>
        <p:sp>
          <p:nvSpPr>
            <p:cNvPr id="16439" name="AutoShape 5"/>
            <p:cNvSpPr>
              <a:spLocks noChangeArrowheads="1"/>
            </p:cNvSpPr>
            <p:nvPr/>
          </p:nvSpPr>
          <p:spPr bwMode="auto">
            <a:xfrm>
              <a:off x="336" y="1056"/>
              <a:ext cx="1152"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40" name="Text Box 6"/>
            <p:cNvSpPr txBox="1">
              <a:spLocks noChangeArrowheads="1"/>
            </p:cNvSpPr>
            <p:nvPr/>
          </p:nvSpPr>
          <p:spPr bwMode="auto">
            <a:xfrm>
              <a:off x="336" y="1104"/>
              <a:ext cx="1200" cy="383"/>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Extend a prompt greeting.  “Welcome to Sylvan Spa…!”  Use the guest name if known.  Welcome them back if it’s not their first visit.</a:t>
              </a:r>
            </a:p>
          </p:txBody>
        </p:sp>
      </p:grpSp>
      <p:grpSp>
        <p:nvGrpSpPr>
          <p:cNvPr id="16386" name="Group 8"/>
          <p:cNvGrpSpPr>
            <a:grpSpLocks/>
          </p:cNvGrpSpPr>
          <p:nvPr/>
        </p:nvGrpSpPr>
        <p:grpSpPr bwMode="auto">
          <a:xfrm>
            <a:off x="2509838" y="1720850"/>
            <a:ext cx="1812925" cy="811213"/>
            <a:chOff x="336" y="1056"/>
            <a:chExt cx="1200" cy="480"/>
          </a:xfrm>
        </p:grpSpPr>
        <p:sp>
          <p:nvSpPr>
            <p:cNvPr id="16437" name="AutoShape 9"/>
            <p:cNvSpPr>
              <a:spLocks noChangeArrowheads="1"/>
            </p:cNvSpPr>
            <p:nvPr/>
          </p:nvSpPr>
          <p:spPr bwMode="auto">
            <a:xfrm>
              <a:off x="336" y="1056"/>
              <a:ext cx="1152"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38" name="Text Box 10"/>
            <p:cNvSpPr txBox="1">
              <a:spLocks noChangeArrowheads="1"/>
            </p:cNvSpPr>
            <p:nvPr/>
          </p:nvSpPr>
          <p:spPr bwMode="auto">
            <a:xfrm>
              <a:off x="336" y="1104"/>
              <a:ext cx="1200" cy="328"/>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Initiate check-in procedures.  Check-in all service treatments for each revenue center. </a:t>
              </a:r>
            </a:p>
          </p:txBody>
        </p:sp>
      </p:grpSp>
      <p:grpSp>
        <p:nvGrpSpPr>
          <p:cNvPr id="16387" name="Group 11"/>
          <p:cNvGrpSpPr>
            <a:grpSpLocks/>
          </p:cNvGrpSpPr>
          <p:nvPr/>
        </p:nvGrpSpPr>
        <p:grpSpPr bwMode="auto">
          <a:xfrm>
            <a:off x="4560888" y="1570038"/>
            <a:ext cx="1855787" cy="1173162"/>
            <a:chOff x="336" y="1056"/>
            <a:chExt cx="1200" cy="480"/>
          </a:xfrm>
        </p:grpSpPr>
        <p:sp>
          <p:nvSpPr>
            <p:cNvPr id="16435" name="AutoShape 12"/>
            <p:cNvSpPr>
              <a:spLocks noChangeArrowheads="1"/>
            </p:cNvSpPr>
            <p:nvPr/>
          </p:nvSpPr>
          <p:spPr bwMode="auto">
            <a:xfrm>
              <a:off x="336" y="1056"/>
              <a:ext cx="1152"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36" name="Text Box 13"/>
            <p:cNvSpPr txBox="1">
              <a:spLocks noChangeArrowheads="1"/>
            </p:cNvSpPr>
            <p:nvPr/>
          </p:nvSpPr>
          <p:spPr bwMode="auto">
            <a:xfrm>
              <a:off x="336" y="1104"/>
              <a:ext cx="1200" cy="350"/>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Privately review the guest itinerary and special needs or requests.  Read all comments.  Ask the guest for the preferred method of payment and process.  </a:t>
              </a:r>
            </a:p>
          </p:txBody>
        </p:sp>
      </p:grpSp>
      <p:sp>
        <p:nvSpPr>
          <p:cNvPr id="16388" name="Rectangle 90"/>
          <p:cNvSpPr>
            <a:spLocks noChangeArrowheads="1"/>
          </p:cNvSpPr>
          <p:nvPr/>
        </p:nvSpPr>
        <p:spPr bwMode="auto">
          <a:xfrm>
            <a:off x="2028825" y="3721100"/>
            <a:ext cx="1700213" cy="744538"/>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6389" name="Oval 113"/>
          <p:cNvSpPr>
            <a:spLocks noChangeArrowheads="1"/>
          </p:cNvSpPr>
          <p:nvPr/>
        </p:nvSpPr>
        <p:spPr bwMode="auto">
          <a:xfrm>
            <a:off x="4945063" y="8548688"/>
            <a:ext cx="1308100" cy="393700"/>
          </a:xfrm>
          <a:prstGeom prst="ellipse">
            <a:avLst/>
          </a:prstGeom>
          <a:solidFill>
            <a:srgbClr val="FFDBDB"/>
          </a:solidFill>
          <a:ln w="9525">
            <a:solidFill>
              <a:schemeClr val="tx1"/>
            </a:solidFill>
            <a:round/>
            <a:headEnd/>
            <a:tailEnd/>
          </a:ln>
        </p:spPr>
        <p:txBody>
          <a:bodyPr wrap="none" anchor="ctr"/>
          <a:lstStyle/>
          <a:p>
            <a:endParaRPr lang="en-US"/>
          </a:p>
        </p:txBody>
      </p:sp>
      <p:sp>
        <p:nvSpPr>
          <p:cNvPr id="16390" name="Text Box 114"/>
          <p:cNvSpPr txBox="1">
            <a:spLocks noChangeArrowheads="1"/>
          </p:cNvSpPr>
          <p:nvPr/>
        </p:nvSpPr>
        <p:spPr bwMode="auto">
          <a:xfrm>
            <a:off x="5335588" y="8634413"/>
            <a:ext cx="617537" cy="2444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END</a:t>
            </a:r>
          </a:p>
        </p:txBody>
      </p:sp>
      <p:grpSp>
        <p:nvGrpSpPr>
          <p:cNvPr id="16391" name="Group 122"/>
          <p:cNvGrpSpPr>
            <a:grpSpLocks/>
          </p:cNvGrpSpPr>
          <p:nvPr/>
        </p:nvGrpSpPr>
        <p:grpSpPr bwMode="auto">
          <a:xfrm>
            <a:off x="4565650" y="3003550"/>
            <a:ext cx="1887538" cy="958850"/>
            <a:chOff x="336" y="1056"/>
            <a:chExt cx="1200" cy="480"/>
          </a:xfrm>
        </p:grpSpPr>
        <p:sp>
          <p:nvSpPr>
            <p:cNvPr id="16433" name="AutoShape 123"/>
            <p:cNvSpPr>
              <a:spLocks noChangeArrowheads="1"/>
            </p:cNvSpPr>
            <p:nvPr/>
          </p:nvSpPr>
          <p:spPr bwMode="auto">
            <a:xfrm>
              <a:off x="336" y="1056"/>
              <a:ext cx="1152" cy="48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34" name="Text Box 124"/>
            <p:cNvSpPr txBox="1">
              <a:spLocks noChangeArrowheads="1"/>
            </p:cNvSpPr>
            <p:nvPr/>
          </p:nvSpPr>
          <p:spPr bwMode="auto">
            <a:xfrm>
              <a:off x="336" y="1104"/>
              <a:ext cx="1200" cy="122"/>
            </a:xfrm>
            <a:prstGeom prst="rect">
              <a:avLst/>
            </a:prstGeom>
            <a:noFill/>
            <a:ln w="9525">
              <a:noFill/>
              <a:miter lim="800000"/>
              <a:headEnd/>
              <a:tailEnd/>
            </a:ln>
          </p:spPr>
          <p:txBody>
            <a:bodyPr>
              <a:spAutoFit/>
            </a:bodyPr>
            <a:lstStyle/>
            <a:p>
              <a:pPr>
                <a:spcBef>
                  <a:spcPct val="50000"/>
                </a:spcBef>
              </a:pPr>
              <a:endParaRPr lang="en-US" sz="1000">
                <a:latin typeface="Garamond" pitchFamily="18" charset="0"/>
              </a:endParaRPr>
            </a:p>
          </p:txBody>
        </p:sp>
      </p:grpSp>
      <p:sp>
        <p:nvSpPr>
          <p:cNvPr id="16392" name="Text Box 128"/>
          <p:cNvSpPr txBox="1">
            <a:spLocks noChangeArrowheads="1"/>
          </p:cNvSpPr>
          <p:nvPr/>
        </p:nvSpPr>
        <p:spPr bwMode="auto">
          <a:xfrm>
            <a:off x="4264025" y="3082925"/>
            <a:ext cx="1817688" cy="366713"/>
          </a:xfrm>
          <a:prstGeom prst="rect">
            <a:avLst/>
          </a:prstGeom>
          <a:noFill/>
          <a:ln w="9525">
            <a:noFill/>
            <a:miter lim="800000"/>
            <a:headEnd/>
            <a:tailEnd/>
          </a:ln>
        </p:spPr>
        <p:txBody>
          <a:bodyPr>
            <a:spAutoFit/>
          </a:bodyPr>
          <a:lstStyle/>
          <a:p>
            <a:pPr>
              <a:spcBef>
                <a:spcPct val="50000"/>
              </a:spcBef>
            </a:pPr>
            <a:endParaRPr lang="en-US"/>
          </a:p>
        </p:txBody>
      </p:sp>
      <p:sp>
        <p:nvSpPr>
          <p:cNvPr id="16393" name="Text Box 129"/>
          <p:cNvSpPr txBox="1">
            <a:spLocks noChangeArrowheads="1"/>
          </p:cNvSpPr>
          <p:nvPr/>
        </p:nvSpPr>
        <p:spPr bwMode="auto">
          <a:xfrm>
            <a:off x="4611688" y="3095625"/>
            <a:ext cx="1746250" cy="701675"/>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Ask if there are any other services the guest would enjoy, or recommend complementary services or special promotions.</a:t>
            </a:r>
          </a:p>
        </p:txBody>
      </p:sp>
      <p:grpSp>
        <p:nvGrpSpPr>
          <p:cNvPr id="16394" name="Group 130"/>
          <p:cNvGrpSpPr>
            <a:grpSpLocks/>
          </p:cNvGrpSpPr>
          <p:nvPr/>
        </p:nvGrpSpPr>
        <p:grpSpPr bwMode="auto">
          <a:xfrm>
            <a:off x="4554538" y="4251325"/>
            <a:ext cx="1919287" cy="857250"/>
            <a:chOff x="213" y="3795"/>
            <a:chExt cx="1296" cy="545"/>
          </a:xfrm>
        </p:grpSpPr>
        <p:sp>
          <p:nvSpPr>
            <p:cNvPr id="16431" name="AutoShape 131"/>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32" name="Text Box 132"/>
            <p:cNvSpPr txBox="1">
              <a:spLocks noChangeArrowheads="1"/>
            </p:cNvSpPr>
            <p:nvPr/>
          </p:nvSpPr>
          <p:spPr bwMode="auto">
            <a:xfrm>
              <a:off x="213" y="3800"/>
              <a:ext cx="1296" cy="155"/>
            </a:xfrm>
            <a:prstGeom prst="rect">
              <a:avLst/>
            </a:prstGeom>
            <a:noFill/>
            <a:ln w="9525">
              <a:noFill/>
              <a:miter lim="800000"/>
              <a:headEnd/>
              <a:tailEnd/>
            </a:ln>
          </p:spPr>
          <p:txBody>
            <a:bodyPr>
              <a:spAutoFit/>
            </a:bodyPr>
            <a:lstStyle/>
            <a:p>
              <a:pPr>
                <a:spcBef>
                  <a:spcPct val="50000"/>
                </a:spcBef>
              </a:pPr>
              <a:endParaRPr lang="en-US" sz="1000">
                <a:latin typeface="Garamond" pitchFamily="18" charset="0"/>
              </a:endParaRPr>
            </a:p>
          </p:txBody>
        </p:sp>
      </p:grpSp>
      <p:sp>
        <p:nvSpPr>
          <p:cNvPr id="16395" name="Text Box 133"/>
          <p:cNvSpPr txBox="1">
            <a:spLocks noChangeArrowheads="1"/>
          </p:cNvSpPr>
          <p:nvPr/>
        </p:nvSpPr>
        <p:spPr bwMode="auto">
          <a:xfrm>
            <a:off x="4656138" y="4316413"/>
            <a:ext cx="1754187" cy="5492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Make the appropriate changes and print new tech schedules and guest folios.   </a:t>
            </a:r>
          </a:p>
        </p:txBody>
      </p:sp>
      <p:grpSp>
        <p:nvGrpSpPr>
          <p:cNvPr id="16396" name="Group 134"/>
          <p:cNvGrpSpPr>
            <a:grpSpLocks/>
          </p:cNvGrpSpPr>
          <p:nvPr/>
        </p:nvGrpSpPr>
        <p:grpSpPr bwMode="auto">
          <a:xfrm>
            <a:off x="4573588" y="5389563"/>
            <a:ext cx="1908175" cy="665162"/>
            <a:chOff x="213" y="3795"/>
            <a:chExt cx="1296" cy="545"/>
          </a:xfrm>
        </p:grpSpPr>
        <p:sp>
          <p:nvSpPr>
            <p:cNvPr id="16429" name="AutoShape 135"/>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30" name="Text Box 136"/>
            <p:cNvSpPr txBox="1">
              <a:spLocks noChangeArrowheads="1"/>
            </p:cNvSpPr>
            <p:nvPr/>
          </p:nvSpPr>
          <p:spPr bwMode="auto">
            <a:xfrm>
              <a:off x="213" y="3800"/>
              <a:ext cx="1296" cy="450"/>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Review the new guest itinerary, special needs, or new requests to confirm accuracy.  </a:t>
              </a:r>
            </a:p>
          </p:txBody>
        </p:sp>
      </p:grpSp>
      <p:sp>
        <p:nvSpPr>
          <p:cNvPr id="16397" name="Line 137"/>
          <p:cNvSpPr>
            <a:spLocks noChangeShapeType="1"/>
          </p:cNvSpPr>
          <p:nvPr/>
        </p:nvSpPr>
        <p:spPr bwMode="auto">
          <a:xfrm>
            <a:off x="2116138" y="2127250"/>
            <a:ext cx="393700" cy="0"/>
          </a:xfrm>
          <a:prstGeom prst="line">
            <a:avLst/>
          </a:prstGeom>
          <a:noFill/>
          <a:ln w="9525">
            <a:solidFill>
              <a:schemeClr val="tx1"/>
            </a:solidFill>
            <a:round/>
            <a:headEnd/>
            <a:tailEnd type="triangle" w="med" len="med"/>
          </a:ln>
        </p:spPr>
        <p:txBody>
          <a:bodyPr/>
          <a:lstStyle/>
          <a:p>
            <a:endParaRPr lang="en-US"/>
          </a:p>
        </p:txBody>
      </p:sp>
      <p:sp>
        <p:nvSpPr>
          <p:cNvPr id="16398" name="Line 138"/>
          <p:cNvSpPr>
            <a:spLocks noChangeShapeType="1"/>
          </p:cNvSpPr>
          <p:nvPr/>
        </p:nvSpPr>
        <p:spPr bwMode="auto">
          <a:xfrm>
            <a:off x="4241800" y="2116138"/>
            <a:ext cx="309563" cy="0"/>
          </a:xfrm>
          <a:prstGeom prst="line">
            <a:avLst/>
          </a:prstGeom>
          <a:noFill/>
          <a:ln w="9525">
            <a:solidFill>
              <a:schemeClr val="tx1"/>
            </a:solidFill>
            <a:round/>
            <a:headEnd/>
            <a:tailEnd type="triangle" w="med" len="med"/>
          </a:ln>
        </p:spPr>
        <p:txBody>
          <a:bodyPr/>
          <a:lstStyle/>
          <a:p>
            <a:endParaRPr lang="en-US"/>
          </a:p>
        </p:txBody>
      </p:sp>
      <p:sp>
        <p:nvSpPr>
          <p:cNvPr id="16399" name="Line 139"/>
          <p:cNvSpPr>
            <a:spLocks noChangeShapeType="1"/>
          </p:cNvSpPr>
          <p:nvPr/>
        </p:nvSpPr>
        <p:spPr bwMode="auto">
          <a:xfrm>
            <a:off x="5497513" y="2743200"/>
            <a:ext cx="0" cy="255588"/>
          </a:xfrm>
          <a:prstGeom prst="line">
            <a:avLst/>
          </a:prstGeom>
          <a:noFill/>
          <a:ln w="9525">
            <a:solidFill>
              <a:schemeClr val="tx1"/>
            </a:solidFill>
            <a:round/>
            <a:headEnd/>
            <a:tailEnd type="triangle" w="med" len="med"/>
          </a:ln>
        </p:spPr>
        <p:txBody>
          <a:bodyPr/>
          <a:lstStyle/>
          <a:p>
            <a:endParaRPr lang="en-US"/>
          </a:p>
        </p:txBody>
      </p:sp>
      <p:sp>
        <p:nvSpPr>
          <p:cNvPr id="16400" name="Line 140"/>
          <p:cNvSpPr>
            <a:spLocks noChangeShapeType="1"/>
          </p:cNvSpPr>
          <p:nvPr/>
        </p:nvSpPr>
        <p:spPr bwMode="auto">
          <a:xfrm>
            <a:off x="5497513" y="3956050"/>
            <a:ext cx="0" cy="296863"/>
          </a:xfrm>
          <a:prstGeom prst="line">
            <a:avLst/>
          </a:prstGeom>
          <a:noFill/>
          <a:ln w="9525">
            <a:solidFill>
              <a:schemeClr val="tx1"/>
            </a:solidFill>
            <a:round/>
            <a:headEnd/>
            <a:tailEnd type="triangle" w="med" len="med"/>
          </a:ln>
        </p:spPr>
        <p:txBody>
          <a:bodyPr/>
          <a:lstStyle/>
          <a:p>
            <a:endParaRPr lang="en-US"/>
          </a:p>
        </p:txBody>
      </p:sp>
      <p:sp>
        <p:nvSpPr>
          <p:cNvPr id="16401" name="Line 141"/>
          <p:cNvSpPr>
            <a:spLocks noChangeShapeType="1"/>
          </p:cNvSpPr>
          <p:nvPr/>
        </p:nvSpPr>
        <p:spPr bwMode="auto">
          <a:xfrm>
            <a:off x="5507038" y="5114925"/>
            <a:ext cx="0" cy="276225"/>
          </a:xfrm>
          <a:prstGeom prst="line">
            <a:avLst/>
          </a:prstGeom>
          <a:noFill/>
          <a:ln w="9525">
            <a:solidFill>
              <a:schemeClr val="tx1"/>
            </a:solidFill>
            <a:round/>
            <a:headEnd/>
            <a:tailEnd type="triangle" w="med" len="med"/>
          </a:ln>
        </p:spPr>
        <p:txBody>
          <a:bodyPr/>
          <a:lstStyle/>
          <a:p>
            <a:endParaRPr lang="en-US"/>
          </a:p>
        </p:txBody>
      </p:sp>
      <p:sp>
        <p:nvSpPr>
          <p:cNvPr id="16402" name="Text Box 142"/>
          <p:cNvSpPr txBox="1">
            <a:spLocks noChangeArrowheads="1"/>
          </p:cNvSpPr>
          <p:nvPr/>
        </p:nvSpPr>
        <p:spPr bwMode="auto">
          <a:xfrm>
            <a:off x="1968500" y="3795713"/>
            <a:ext cx="1806575" cy="5492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Spa Concierge will personally escort guest to the ladies’ locker room or salon.  </a:t>
            </a:r>
          </a:p>
        </p:txBody>
      </p:sp>
      <p:sp>
        <p:nvSpPr>
          <p:cNvPr id="16403" name="Line 143"/>
          <p:cNvSpPr>
            <a:spLocks noChangeShapeType="1"/>
          </p:cNvSpPr>
          <p:nvPr/>
        </p:nvSpPr>
        <p:spPr bwMode="auto">
          <a:xfrm flipH="1">
            <a:off x="2882900" y="3232150"/>
            <a:ext cx="1677988" cy="1588"/>
          </a:xfrm>
          <a:prstGeom prst="line">
            <a:avLst/>
          </a:prstGeom>
          <a:noFill/>
          <a:ln w="9525">
            <a:solidFill>
              <a:schemeClr val="tx1"/>
            </a:solidFill>
            <a:round/>
            <a:headEnd/>
            <a:tailEnd/>
          </a:ln>
        </p:spPr>
        <p:txBody>
          <a:bodyPr/>
          <a:lstStyle/>
          <a:p>
            <a:endParaRPr lang="en-US"/>
          </a:p>
        </p:txBody>
      </p:sp>
      <p:sp>
        <p:nvSpPr>
          <p:cNvPr id="16404" name="Line 144"/>
          <p:cNvSpPr>
            <a:spLocks noChangeShapeType="1"/>
          </p:cNvSpPr>
          <p:nvPr/>
        </p:nvSpPr>
        <p:spPr bwMode="auto">
          <a:xfrm>
            <a:off x="2892425" y="3230563"/>
            <a:ext cx="9525" cy="479425"/>
          </a:xfrm>
          <a:prstGeom prst="line">
            <a:avLst/>
          </a:prstGeom>
          <a:noFill/>
          <a:ln w="9525">
            <a:solidFill>
              <a:schemeClr val="tx1"/>
            </a:solidFill>
            <a:round/>
            <a:headEnd/>
            <a:tailEnd type="triangle" w="med" len="med"/>
          </a:ln>
        </p:spPr>
        <p:txBody>
          <a:bodyPr/>
          <a:lstStyle/>
          <a:p>
            <a:endParaRPr lang="en-US"/>
          </a:p>
        </p:txBody>
      </p:sp>
      <p:sp>
        <p:nvSpPr>
          <p:cNvPr id="16405" name="Line 145"/>
          <p:cNvSpPr>
            <a:spLocks noChangeShapeType="1"/>
          </p:cNvSpPr>
          <p:nvPr/>
        </p:nvSpPr>
        <p:spPr bwMode="auto">
          <a:xfrm flipH="1">
            <a:off x="2944813" y="5678488"/>
            <a:ext cx="1627187" cy="0"/>
          </a:xfrm>
          <a:prstGeom prst="line">
            <a:avLst/>
          </a:prstGeom>
          <a:noFill/>
          <a:ln w="9525">
            <a:solidFill>
              <a:schemeClr val="tx1"/>
            </a:solidFill>
            <a:round/>
            <a:headEnd/>
            <a:tailEnd/>
          </a:ln>
        </p:spPr>
        <p:txBody>
          <a:bodyPr/>
          <a:lstStyle/>
          <a:p>
            <a:endParaRPr lang="en-US"/>
          </a:p>
        </p:txBody>
      </p:sp>
      <p:grpSp>
        <p:nvGrpSpPr>
          <p:cNvPr id="16406" name="Group 147"/>
          <p:cNvGrpSpPr>
            <a:grpSpLocks/>
          </p:cNvGrpSpPr>
          <p:nvPr/>
        </p:nvGrpSpPr>
        <p:grpSpPr bwMode="auto">
          <a:xfrm>
            <a:off x="230188" y="5062538"/>
            <a:ext cx="2079625" cy="1047750"/>
            <a:chOff x="213" y="3795"/>
            <a:chExt cx="1296" cy="545"/>
          </a:xfrm>
        </p:grpSpPr>
        <p:sp>
          <p:nvSpPr>
            <p:cNvPr id="16427" name="AutoShape 148"/>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28" name="Text Box 149"/>
            <p:cNvSpPr txBox="1">
              <a:spLocks noChangeArrowheads="1"/>
            </p:cNvSpPr>
            <p:nvPr/>
          </p:nvSpPr>
          <p:spPr bwMode="auto">
            <a:xfrm>
              <a:off x="213" y="3800"/>
              <a:ext cx="1296" cy="127"/>
            </a:xfrm>
            <a:prstGeom prst="rect">
              <a:avLst/>
            </a:prstGeom>
            <a:noFill/>
            <a:ln w="9525">
              <a:noFill/>
              <a:miter lim="800000"/>
              <a:headEnd/>
              <a:tailEnd/>
            </a:ln>
          </p:spPr>
          <p:txBody>
            <a:bodyPr>
              <a:spAutoFit/>
            </a:bodyPr>
            <a:lstStyle/>
            <a:p>
              <a:pPr>
                <a:spcBef>
                  <a:spcPct val="50000"/>
                </a:spcBef>
              </a:pPr>
              <a:endParaRPr lang="en-US" sz="1000">
                <a:latin typeface="Garamond" pitchFamily="18" charset="0"/>
              </a:endParaRPr>
            </a:p>
          </p:txBody>
        </p:sp>
      </p:grpSp>
      <p:sp>
        <p:nvSpPr>
          <p:cNvPr id="16407" name="Text Box 150"/>
          <p:cNvSpPr txBox="1">
            <a:spLocks noChangeArrowheads="1"/>
          </p:cNvSpPr>
          <p:nvPr/>
        </p:nvSpPr>
        <p:spPr bwMode="auto">
          <a:xfrm>
            <a:off x="180975" y="5114925"/>
            <a:ext cx="2011363" cy="1006475"/>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The spa concierge will make pleasant conversation with the guest and welcome her to the ladies’ den.  The facility orientation will begin here by pointing out reading materials, F&amp;B presentation, etc.  </a:t>
            </a:r>
          </a:p>
        </p:txBody>
      </p:sp>
      <p:sp>
        <p:nvSpPr>
          <p:cNvPr id="16408" name="Text Box 152"/>
          <p:cNvSpPr txBox="1">
            <a:spLocks noChangeArrowheads="1"/>
          </p:cNvSpPr>
          <p:nvPr/>
        </p:nvSpPr>
        <p:spPr bwMode="auto">
          <a:xfrm>
            <a:off x="3497263" y="2998788"/>
            <a:ext cx="638175" cy="2444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If No</a:t>
            </a:r>
          </a:p>
        </p:txBody>
      </p:sp>
      <p:sp>
        <p:nvSpPr>
          <p:cNvPr id="16409" name="Line 153"/>
          <p:cNvSpPr>
            <a:spLocks noChangeShapeType="1"/>
          </p:cNvSpPr>
          <p:nvPr/>
        </p:nvSpPr>
        <p:spPr bwMode="auto">
          <a:xfrm flipH="1">
            <a:off x="1116013" y="4189413"/>
            <a:ext cx="904875" cy="0"/>
          </a:xfrm>
          <a:prstGeom prst="line">
            <a:avLst/>
          </a:prstGeom>
          <a:noFill/>
          <a:ln w="9525">
            <a:solidFill>
              <a:schemeClr val="tx1"/>
            </a:solidFill>
            <a:round/>
            <a:headEnd/>
            <a:tailEnd/>
          </a:ln>
        </p:spPr>
        <p:txBody>
          <a:bodyPr/>
          <a:lstStyle/>
          <a:p>
            <a:endParaRPr lang="en-US"/>
          </a:p>
        </p:txBody>
      </p:sp>
      <p:sp>
        <p:nvSpPr>
          <p:cNvPr id="16410" name="Line 154"/>
          <p:cNvSpPr>
            <a:spLocks noChangeShapeType="1"/>
          </p:cNvSpPr>
          <p:nvPr/>
        </p:nvSpPr>
        <p:spPr bwMode="auto">
          <a:xfrm>
            <a:off x="1116013" y="4189413"/>
            <a:ext cx="0" cy="871537"/>
          </a:xfrm>
          <a:prstGeom prst="line">
            <a:avLst/>
          </a:prstGeom>
          <a:noFill/>
          <a:ln w="9525">
            <a:solidFill>
              <a:schemeClr val="tx1"/>
            </a:solidFill>
            <a:round/>
            <a:headEnd/>
            <a:tailEnd type="triangle" w="med" len="med"/>
          </a:ln>
        </p:spPr>
        <p:txBody>
          <a:bodyPr/>
          <a:lstStyle/>
          <a:p>
            <a:endParaRPr lang="en-US"/>
          </a:p>
        </p:txBody>
      </p:sp>
      <p:grpSp>
        <p:nvGrpSpPr>
          <p:cNvPr id="16411" name="Group 155"/>
          <p:cNvGrpSpPr>
            <a:grpSpLocks/>
          </p:cNvGrpSpPr>
          <p:nvPr/>
        </p:nvGrpSpPr>
        <p:grpSpPr bwMode="auto">
          <a:xfrm>
            <a:off x="228600" y="6456363"/>
            <a:ext cx="2079625" cy="1052512"/>
            <a:chOff x="213" y="3795"/>
            <a:chExt cx="1296" cy="545"/>
          </a:xfrm>
        </p:grpSpPr>
        <p:sp>
          <p:nvSpPr>
            <p:cNvPr id="16425" name="AutoShape 156"/>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26" name="Text Box 157"/>
            <p:cNvSpPr txBox="1">
              <a:spLocks noChangeArrowheads="1"/>
            </p:cNvSpPr>
            <p:nvPr/>
          </p:nvSpPr>
          <p:spPr bwMode="auto">
            <a:xfrm>
              <a:off x="213" y="3800"/>
              <a:ext cx="1296" cy="521"/>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Concierge will escort to locker room corridor pointing out vanity area, restrooms, lockers, and wet amenities.  The relaxation lounge door will be pointed out (for opposite gender therapist).      </a:t>
              </a:r>
            </a:p>
          </p:txBody>
        </p:sp>
      </p:grpSp>
      <p:sp>
        <p:nvSpPr>
          <p:cNvPr id="16412" name="Line 158"/>
          <p:cNvSpPr>
            <a:spLocks noChangeShapeType="1"/>
          </p:cNvSpPr>
          <p:nvPr/>
        </p:nvSpPr>
        <p:spPr bwMode="auto">
          <a:xfrm>
            <a:off x="1116013" y="6113463"/>
            <a:ext cx="0" cy="339725"/>
          </a:xfrm>
          <a:prstGeom prst="line">
            <a:avLst/>
          </a:prstGeom>
          <a:noFill/>
          <a:ln w="9525">
            <a:solidFill>
              <a:schemeClr val="tx1"/>
            </a:solidFill>
            <a:round/>
            <a:headEnd/>
            <a:tailEnd type="triangle" w="med" len="med"/>
          </a:ln>
        </p:spPr>
        <p:txBody>
          <a:bodyPr/>
          <a:lstStyle/>
          <a:p>
            <a:endParaRPr lang="en-US"/>
          </a:p>
        </p:txBody>
      </p:sp>
      <p:grpSp>
        <p:nvGrpSpPr>
          <p:cNvPr id="16413" name="Group 159"/>
          <p:cNvGrpSpPr>
            <a:grpSpLocks/>
          </p:cNvGrpSpPr>
          <p:nvPr/>
        </p:nvGrpSpPr>
        <p:grpSpPr bwMode="auto">
          <a:xfrm>
            <a:off x="230188" y="7788275"/>
            <a:ext cx="2422525" cy="1222375"/>
            <a:chOff x="213" y="3795"/>
            <a:chExt cx="1296" cy="545"/>
          </a:xfrm>
        </p:grpSpPr>
        <p:sp>
          <p:nvSpPr>
            <p:cNvPr id="16423" name="AutoShape 160"/>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24" name="Text Box 161"/>
            <p:cNvSpPr txBox="1">
              <a:spLocks noChangeArrowheads="1"/>
            </p:cNvSpPr>
            <p:nvPr/>
          </p:nvSpPr>
          <p:spPr bwMode="auto">
            <a:xfrm>
              <a:off x="213" y="3800"/>
              <a:ext cx="1296" cy="517"/>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Spa concierge will assign the guest a locker, explain its use, and ask the guest for her shoe size.  A beverage will be offered, a floor mat presented, and sandals placed on top when the attendant returns.  Guests will be told how much time they have to enjoy the facility before the beginning of her service.</a:t>
              </a:r>
            </a:p>
          </p:txBody>
        </p:sp>
      </p:grpSp>
      <p:sp>
        <p:nvSpPr>
          <p:cNvPr id="16414" name="Line 162"/>
          <p:cNvSpPr>
            <a:spLocks noChangeShapeType="1"/>
          </p:cNvSpPr>
          <p:nvPr/>
        </p:nvSpPr>
        <p:spPr bwMode="auto">
          <a:xfrm>
            <a:off x="1095375" y="7507288"/>
            <a:ext cx="0" cy="276225"/>
          </a:xfrm>
          <a:prstGeom prst="line">
            <a:avLst/>
          </a:prstGeom>
          <a:noFill/>
          <a:ln w="9525">
            <a:solidFill>
              <a:schemeClr val="tx1"/>
            </a:solidFill>
            <a:round/>
            <a:headEnd/>
            <a:tailEnd type="triangle" w="med" len="med"/>
          </a:ln>
        </p:spPr>
        <p:txBody>
          <a:bodyPr/>
          <a:lstStyle/>
          <a:p>
            <a:endParaRPr lang="en-US"/>
          </a:p>
        </p:txBody>
      </p:sp>
      <p:grpSp>
        <p:nvGrpSpPr>
          <p:cNvPr id="16415" name="Group 163"/>
          <p:cNvGrpSpPr>
            <a:grpSpLocks/>
          </p:cNvGrpSpPr>
          <p:nvPr/>
        </p:nvGrpSpPr>
        <p:grpSpPr bwMode="auto">
          <a:xfrm>
            <a:off x="2805113" y="6491288"/>
            <a:ext cx="2632075" cy="1604962"/>
            <a:chOff x="213" y="3795"/>
            <a:chExt cx="1296" cy="545"/>
          </a:xfrm>
        </p:grpSpPr>
        <p:sp>
          <p:nvSpPr>
            <p:cNvPr id="16421" name="AutoShape 164"/>
            <p:cNvSpPr>
              <a:spLocks noChangeArrowheads="1"/>
            </p:cNvSpPr>
            <p:nvPr/>
          </p:nvSpPr>
          <p:spPr bwMode="auto">
            <a:xfrm>
              <a:off x="213" y="3795"/>
              <a:ext cx="1244" cy="545"/>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422" name="Text Box 165"/>
            <p:cNvSpPr txBox="1">
              <a:spLocks noChangeArrowheads="1"/>
            </p:cNvSpPr>
            <p:nvPr/>
          </p:nvSpPr>
          <p:spPr bwMode="auto">
            <a:xfrm>
              <a:off x="213" y="3800"/>
              <a:ext cx="1296" cy="497"/>
            </a:xfrm>
            <a:prstGeom prst="rect">
              <a:avLst/>
            </a:prstGeom>
            <a:noFill/>
            <a:ln w="9525">
              <a:noFill/>
              <a:miter lim="800000"/>
              <a:headEnd/>
              <a:tailEnd/>
            </a:ln>
          </p:spPr>
          <p:txBody>
            <a:bodyPr>
              <a:spAutoFit/>
            </a:bodyPr>
            <a:lstStyle/>
            <a:p>
              <a:pPr algn="ctr">
                <a:spcBef>
                  <a:spcPct val="50000"/>
                </a:spcBef>
              </a:pPr>
              <a:r>
                <a:rPr lang="en-US" sz="1000">
                  <a:latin typeface="Garamond" pitchFamily="18" charset="0"/>
                </a:rPr>
                <a:t>Throughout the facility orientation, the spa attendant will introduce the “water transformation circuit” pointing out the water stations and journey diagram.  The attendant will offer his or her name to the guest and wish a relaxing experience.  Throughout the guest’s visit, the attendant will make proper use of relaxation props and beverages to ensure a five star pre and post treatment spa experience.  </a:t>
              </a:r>
            </a:p>
          </p:txBody>
        </p:sp>
      </p:grpSp>
      <p:sp>
        <p:nvSpPr>
          <p:cNvPr id="16416" name="Line 168"/>
          <p:cNvSpPr>
            <a:spLocks noChangeShapeType="1"/>
          </p:cNvSpPr>
          <p:nvPr/>
        </p:nvSpPr>
        <p:spPr bwMode="auto">
          <a:xfrm>
            <a:off x="4943475" y="8102600"/>
            <a:ext cx="479425" cy="446088"/>
          </a:xfrm>
          <a:prstGeom prst="line">
            <a:avLst/>
          </a:prstGeom>
          <a:noFill/>
          <a:ln w="9525">
            <a:solidFill>
              <a:schemeClr val="tx1"/>
            </a:solidFill>
            <a:round/>
            <a:headEnd/>
            <a:tailEnd type="triangle" w="med" len="med"/>
          </a:ln>
        </p:spPr>
        <p:txBody>
          <a:bodyPr/>
          <a:lstStyle/>
          <a:p>
            <a:endParaRPr lang="en-US"/>
          </a:p>
        </p:txBody>
      </p:sp>
      <p:sp>
        <p:nvSpPr>
          <p:cNvPr id="16417" name="Text Box 169"/>
          <p:cNvSpPr txBox="1">
            <a:spLocks noChangeArrowheads="1"/>
          </p:cNvSpPr>
          <p:nvPr/>
        </p:nvSpPr>
        <p:spPr bwMode="auto">
          <a:xfrm>
            <a:off x="5561013" y="4029075"/>
            <a:ext cx="509587" cy="244475"/>
          </a:xfrm>
          <a:prstGeom prst="rect">
            <a:avLst/>
          </a:prstGeom>
          <a:noFill/>
          <a:ln w="9525">
            <a:noFill/>
            <a:miter lim="800000"/>
            <a:headEnd/>
            <a:tailEnd/>
          </a:ln>
        </p:spPr>
        <p:txBody>
          <a:bodyPr>
            <a:spAutoFit/>
          </a:bodyPr>
          <a:lstStyle/>
          <a:p>
            <a:pPr>
              <a:spcBef>
                <a:spcPct val="50000"/>
              </a:spcBef>
            </a:pPr>
            <a:r>
              <a:rPr lang="en-US" sz="1000">
                <a:latin typeface="Garamond" pitchFamily="18" charset="0"/>
              </a:rPr>
              <a:t>If Yes</a:t>
            </a:r>
          </a:p>
        </p:txBody>
      </p:sp>
      <p:sp>
        <p:nvSpPr>
          <p:cNvPr id="16418" name="Line 170"/>
          <p:cNvSpPr>
            <a:spLocks noChangeShapeType="1"/>
          </p:cNvSpPr>
          <p:nvPr/>
        </p:nvSpPr>
        <p:spPr bwMode="auto">
          <a:xfrm flipV="1">
            <a:off x="2944813" y="4454525"/>
            <a:ext cx="0" cy="1223963"/>
          </a:xfrm>
          <a:prstGeom prst="line">
            <a:avLst/>
          </a:prstGeom>
          <a:noFill/>
          <a:ln w="9525">
            <a:solidFill>
              <a:schemeClr val="tx1"/>
            </a:solidFill>
            <a:round/>
            <a:headEnd/>
            <a:tailEnd type="triangle" w="med" len="med"/>
          </a:ln>
        </p:spPr>
        <p:txBody>
          <a:bodyPr/>
          <a:lstStyle/>
          <a:p>
            <a:endParaRPr lang="en-US"/>
          </a:p>
        </p:txBody>
      </p:sp>
      <p:sp>
        <p:nvSpPr>
          <p:cNvPr id="16419" name="Line 171"/>
          <p:cNvSpPr>
            <a:spLocks noChangeShapeType="1"/>
          </p:cNvSpPr>
          <p:nvPr/>
        </p:nvSpPr>
        <p:spPr bwMode="auto">
          <a:xfrm flipV="1">
            <a:off x="2455863" y="7464425"/>
            <a:ext cx="350837" cy="403225"/>
          </a:xfrm>
          <a:prstGeom prst="line">
            <a:avLst/>
          </a:prstGeom>
          <a:noFill/>
          <a:ln w="9525">
            <a:solidFill>
              <a:schemeClr val="tx1"/>
            </a:solidFill>
            <a:round/>
            <a:headEnd/>
            <a:tailEnd type="triangle" w="med" len="med"/>
          </a:ln>
        </p:spPr>
        <p:txBody>
          <a:bodyPr/>
          <a:lstStyle/>
          <a:p>
            <a:endParaRPr lang="en-US"/>
          </a:p>
        </p:txBody>
      </p:sp>
      <p:sp>
        <p:nvSpPr>
          <p:cNvPr id="16420" name="Text Box 17"/>
          <p:cNvSpPr txBox="1">
            <a:spLocks noChangeArrowheads="1"/>
          </p:cNvSpPr>
          <p:nvPr/>
        </p:nvSpPr>
        <p:spPr bwMode="auto">
          <a:xfrm>
            <a:off x="827088" y="279400"/>
            <a:ext cx="5224462" cy="1016000"/>
          </a:xfrm>
          <a:prstGeom prst="rect">
            <a:avLst/>
          </a:prstGeom>
          <a:noFill/>
          <a:ln w="9525">
            <a:noFill/>
            <a:miter lim="800000"/>
            <a:headEnd/>
            <a:tailEnd/>
          </a:ln>
        </p:spPr>
        <p:txBody>
          <a:bodyPr>
            <a:spAutoFit/>
          </a:bodyPr>
          <a:lstStyle/>
          <a:p>
            <a:pPr algn="ctr">
              <a:spcBef>
                <a:spcPct val="50000"/>
              </a:spcBef>
            </a:pPr>
            <a:r>
              <a:rPr lang="en-US" sz="2400" b="1">
                <a:latin typeface="Garamond" pitchFamily="18" charset="0"/>
              </a:rPr>
              <a:t>Sylvan Spa</a:t>
            </a:r>
          </a:p>
          <a:p>
            <a:pPr algn="ctr">
              <a:spcBef>
                <a:spcPct val="50000"/>
              </a:spcBef>
            </a:pPr>
            <a:r>
              <a:rPr lang="en-US" sz="2400" b="1">
                <a:latin typeface="Garamond" pitchFamily="18" charset="0"/>
              </a:rPr>
              <a:t>Arrival and Check-in Flow (Women)</a:t>
            </a:r>
          </a:p>
        </p:txBody>
      </p:sp>
    </p:spTree>
  </p:cSld>
  <p:clrMapOvr>
    <a:masterClrMapping/>
  </p:clrMapOvr>
</p:sld>
</file>

<file path=ppt/theme/theme1.xml><?xml version="1.0" encoding="utf-8"?>
<a:theme xmlns:a="http://schemas.openxmlformats.org/drawingml/2006/main" name="Guest Arrival Process Maps">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Guest Arrival Process Maps</Template>
  <TotalTime>3</TotalTime>
  <Words>733</Words>
  <Application>Microsoft Office PowerPoint</Application>
  <PresentationFormat>On-screen Show (4:3)</PresentationFormat>
  <Paragraphs>34</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Guest Arrival Process Maps</vt:lpstr>
      <vt:lpstr>Slide 1</vt:lpstr>
      <vt:lpstr>Slide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ASUS</dc:creator>
  <cp:lastModifiedBy>ASUS</cp:lastModifiedBy>
  <cp:revision>1</cp:revision>
  <dcterms:created xsi:type="dcterms:W3CDTF">2014-03-12T07:03:01Z</dcterms:created>
  <dcterms:modified xsi:type="dcterms:W3CDTF">2018-11-25T09:38:15Z</dcterms:modified>
</cp:coreProperties>
</file>